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72" r:id="rId9"/>
    <p:sldId id="269" r:id="rId10"/>
    <p:sldId id="270" r:id="rId11"/>
    <p:sldId id="273" r:id="rId12"/>
    <p:sldId id="286" r:id="rId13"/>
    <p:sldId id="287" r:id="rId14"/>
    <p:sldId id="262" r:id="rId15"/>
    <p:sldId id="274" r:id="rId16"/>
    <p:sldId id="275" r:id="rId17"/>
    <p:sldId id="276" r:id="rId18"/>
    <p:sldId id="277" r:id="rId19"/>
    <p:sldId id="278" r:id="rId20"/>
    <p:sldId id="279" r:id="rId21"/>
    <p:sldId id="263" r:id="rId22"/>
    <p:sldId id="281" r:id="rId23"/>
    <p:sldId id="282" r:id="rId24"/>
    <p:sldId id="280" r:id="rId25"/>
    <p:sldId id="283" r:id="rId26"/>
    <p:sldId id="264" r:id="rId27"/>
    <p:sldId id="284" r:id="rId28"/>
    <p:sldId id="265" r:id="rId29"/>
    <p:sldId id="266" r:id="rId30"/>
    <p:sldId id="267" r:id="rId31"/>
    <p:sldId id="285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55" autoAdjust="0"/>
  </p:normalViewPr>
  <p:slideViewPr>
    <p:cSldViewPr snapToGrid="0">
      <p:cViewPr varScale="1">
        <p:scale>
          <a:sx n="61" d="100"/>
          <a:sy n="61" d="100"/>
        </p:scale>
        <p:origin x="8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34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2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141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8781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134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126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275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89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58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5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18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15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9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3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017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6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1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2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3E01FC-DF59-4F3C-8039-96572FD9044F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5DEA7-38C8-497E-887F-4C6B800A2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48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3_%D0%B3%D0%BE%D0%B4" TargetMode="External"/><Relationship Id="rId7" Type="http://schemas.openxmlformats.org/officeDocument/2006/relationships/image" Target="../media/image15.jpeg"/><Relationship Id="rId2" Type="http://schemas.openxmlformats.org/officeDocument/2006/relationships/hyperlink" Target="https://ru.wikipedia.org/wiki/15_%D0%BD%D0%BE%D1%8F%D0%B1%D1%8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D%D0%B0%D1%86%D0%B8%D0%BE%D0%BD%D0%B0%D0%BB%D1%8C%D0%BD%D1%8B%D0%B9_%D0%B1%D0%B0%D0%BD%D0%BA_%D0%A0%D0%B5%D1%81%D0%BF%D1%83%D0%B1%D0%BB%D0%B8%D0%BA%D0%B8_%D0%9A%D0%B0%D0%B7%D0%B0%D1%85%D1%81%D1%82%D0%B0%D0%BD" TargetMode="External"/><Relationship Id="rId5" Type="http://schemas.openxmlformats.org/officeDocument/2006/relationships/hyperlink" Target="https://ru.wikipedia.org/wiki/%D0%A2%D0%B5%D0%BD%D0%B3%D0%B5" TargetMode="External"/><Relationship Id="rId4" Type="http://schemas.openxmlformats.org/officeDocument/2006/relationships/hyperlink" Target="https://ru.wikipedia.org/wiki/%D0%9A%D0%B0%D0%B7%D0%B0%D1%85%D1%81%D1%82%D0%B0%D0%BD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0264" y="0"/>
            <a:ext cx="8825658" cy="3329581"/>
          </a:xfrm>
        </p:spPr>
        <p:txBody>
          <a:bodyPr/>
          <a:lstStyle/>
          <a:p>
            <a:r>
              <a:rPr lang="ru-RU" dirty="0"/>
              <a:t>Фондовая биржа</a:t>
            </a:r>
          </a:p>
        </p:txBody>
      </p:sp>
      <p:pic>
        <p:nvPicPr>
          <p:cNvPr id="1026" name="Picture 2" descr="https://kursiv.kz/sites/default/files/styles/_xlarge_1280x720/public/news1523327710.jpg?itok=q_h2EX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8109"/>
            <a:ext cx="12192000" cy="362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472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C21794-7086-40E0-989F-36F0CA0B34F6}"/>
              </a:ext>
            </a:extLst>
          </p:cNvPr>
          <p:cNvSpPr txBox="1"/>
          <p:nvPr/>
        </p:nvSpPr>
        <p:spPr>
          <a:xfrm>
            <a:off x="237067" y="-113694"/>
            <a:ext cx="10520437" cy="67403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endParaRPr lang="en-US" dirty="0">
              <a:latin typeface="Roboto"/>
            </a:endParaRPr>
          </a:p>
          <a:p>
            <a:r>
              <a:rPr lang="en-US" sz="2300" dirty="0">
                <a:latin typeface="Roboto"/>
              </a:rPr>
              <a:t>4. </a:t>
            </a:r>
            <a:r>
              <a:rPr lang="en-US" sz="2300" b="1" dirty="0" err="1">
                <a:latin typeface="Roboto"/>
              </a:rPr>
              <a:t>Лондонская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фондовая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биржа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по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праву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является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одним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из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ведущих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игроков</a:t>
            </a:r>
            <a:r>
              <a:rPr lang="en-US" sz="2300" dirty="0">
                <a:latin typeface="Roboto"/>
              </a:rPr>
              <a:t> в </a:t>
            </a:r>
            <a:r>
              <a:rPr lang="en-US" sz="2300" dirty="0" err="1">
                <a:latin typeface="Roboto"/>
              </a:rPr>
              <a:t>этой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сфере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На</a:t>
            </a:r>
            <a:r>
              <a:rPr lang="en-US" sz="2300" dirty="0">
                <a:latin typeface="Roboto"/>
              </a:rPr>
              <a:t> LSE </a:t>
            </a:r>
            <a:r>
              <a:rPr lang="en-US" sz="2300" dirty="0" err="1">
                <a:latin typeface="Roboto"/>
              </a:rPr>
              <a:t>приходится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примерно</a:t>
            </a:r>
            <a:r>
              <a:rPr lang="en-US" sz="2300" dirty="0">
                <a:latin typeface="Roboto"/>
              </a:rPr>
              <a:t> 50% </a:t>
            </a:r>
            <a:r>
              <a:rPr lang="en-US" sz="2300" dirty="0" err="1">
                <a:latin typeface="Roboto"/>
              </a:rPr>
              <a:t>общемировой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торговли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акциями</a:t>
            </a:r>
            <a:r>
              <a:rPr lang="en-US" sz="2300" dirty="0">
                <a:latin typeface="Roboto"/>
              </a:rPr>
              <a:t>. К </a:t>
            </a:r>
            <a:r>
              <a:rPr lang="en-US" sz="2300" dirty="0" err="1">
                <a:latin typeface="Roboto"/>
              </a:rPr>
              <a:t>тому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же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биржа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реализует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на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торгах</a:t>
            </a:r>
            <a:r>
              <a:rPr lang="en-US" sz="2300" dirty="0">
                <a:latin typeface="Roboto"/>
              </a:rPr>
              <a:t> и </a:t>
            </a:r>
            <a:r>
              <a:rPr lang="en-US" sz="2300" dirty="0" err="1">
                <a:latin typeface="Roboto"/>
              </a:rPr>
              <a:t>свои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собственные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ценные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бумаги</a:t>
            </a:r>
            <a:r>
              <a:rPr lang="en-US" sz="2300" dirty="0">
                <a:latin typeface="Roboto"/>
              </a:rPr>
              <a:t>.</a:t>
            </a:r>
            <a:endParaRPr lang="en-US" sz="2300" dirty="0"/>
          </a:p>
          <a:p>
            <a:pPr>
              <a:buChar char="•"/>
            </a:pPr>
            <a:endParaRPr lang="en-US" sz="2300" dirty="0">
              <a:latin typeface="Roboto"/>
            </a:endParaRPr>
          </a:p>
          <a:p>
            <a:r>
              <a:rPr lang="en-US" sz="2300" dirty="0">
                <a:latin typeface="Roboto"/>
              </a:rPr>
              <a:t>5. </a:t>
            </a:r>
            <a:r>
              <a:rPr lang="en-US" sz="2300" b="1" dirty="0" err="1">
                <a:latin typeface="Roboto"/>
              </a:rPr>
              <a:t>Токийская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фондовая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биржа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по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праву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находится</a:t>
            </a:r>
            <a:r>
              <a:rPr lang="en-US" sz="2300" dirty="0">
                <a:latin typeface="Roboto"/>
              </a:rPr>
              <a:t> в </a:t>
            </a:r>
            <a:r>
              <a:rPr lang="en-US" sz="2300" dirty="0" err="1">
                <a:latin typeface="Roboto"/>
              </a:rPr>
              <a:t>списке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лидеров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Эта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площадка</a:t>
            </a:r>
            <a:r>
              <a:rPr lang="en-US" sz="2300" dirty="0">
                <a:latin typeface="Roboto"/>
              </a:rPr>
              <a:t>, </a:t>
            </a:r>
            <a:r>
              <a:rPr lang="en-US" sz="2300" dirty="0" err="1">
                <a:latin typeface="Roboto"/>
              </a:rPr>
              <a:t>где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совершают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операции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несколько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тысяч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эмитентов</a:t>
            </a:r>
            <a:r>
              <a:rPr lang="en-US" sz="2300" dirty="0">
                <a:latin typeface="Roboto"/>
              </a:rPr>
              <a:t>, </a:t>
            </a:r>
            <a:r>
              <a:rPr lang="en-US" sz="2300" dirty="0" err="1">
                <a:latin typeface="Roboto"/>
              </a:rPr>
              <a:t>основана</a:t>
            </a:r>
            <a:r>
              <a:rPr lang="en-US" sz="2300" dirty="0">
                <a:latin typeface="Roboto"/>
              </a:rPr>
              <a:t> в 1878 </a:t>
            </a:r>
            <a:r>
              <a:rPr lang="en-US" sz="2300" dirty="0" err="1">
                <a:latin typeface="Roboto"/>
              </a:rPr>
              <a:t>году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После</a:t>
            </a:r>
            <a:r>
              <a:rPr lang="en-US" sz="2300" dirty="0">
                <a:latin typeface="Roboto"/>
              </a:rPr>
              <a:t> New York Stock Exchange </a:t>
            </a:r>
            <a:r>
              <a:rPr lang="en-US" sz="2300" dirty="0" err="1">
                <a:latin typeface="Roboto"/>
              </a:rPr>
              <a:t>она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занимает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второе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место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по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уровню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капитализации</a:t>
            </a:r>
            <a:r>
              <a:rPr lang="en-US" sz="2300" dirty="0">
                <a:latin typeface="Roboto"/>
              </a:rPr>
              <a:t>.</a:t>
            </a:r>
            <a:endParaRPr lang="en-US" dirty="0"/>
          </a:p>
          <a:p>
            <a:pPr>
              <a:buChar char="•"/>
            </a:pPr>
            <a:endParaRPr lang="en-US" sz="2300" dirty="0">
              <a:latin typeface="Roboto"/>
            </a:endParaRPr>
          </a:p>
          <a:p>
            <a:r>
              <a:rPr lang="en-US" sz="2300" dirty="0">
                <a:latin typeface="Roboto"/>
              </a:rPr>
              <a:t>6. </a:t>
            </a:r>
            <a:r>
              <a:rPr lang="en-US" sz="2300" dirty="0" err="1">
                <a:latin typeface="Roboto"/>
              </a:rPr>
              <a:t>Известной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площадкой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является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главная</a:t>
            </a:r>
            <a:r>
              <a:rPr lang="en-US" sz="2300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биржа</a:t>
            </a:r>
            <a:r>
              <a:rPr lang="en-US" sz="2300" b="1" dirty="0">
                <a:latin typeface="Roboto"/>
              </a:rPr>
              <a:t> </a:t>
            </a:r>
            <a:r>
              <a:rPr lang="en-US" sz="2300" b="1" dirty="0" err="1">
                <a:latin typeface="Roboto"/>
              </a:rPr>
              <a:t>Канады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Тысячи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организаций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торгуют</a:t>
            </a:r>
            <a:r>
              <a:rPr lang="en-US" sz="2300" dirty="0">
                <a:latin typeface="Roboto"/>
              </a:rPr>
              <a:t>, </a:t>
            </a:r>
            <a:r>
              <a:rPr lang="en-US" sz="2300" dirty="0" err="1">
                <a:latin typeface="Roboto"/>
              </a:rPr>
              <a:t>используя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инструменты</a:t>
            </a:r>
            <a:r>
              <a:rPr lang="en-US" sz="2300" dirty="0">
                <a:latin typeface="Roboto"/>
              </a:rPr>
              <a:t>, </a:t>
            </a:r>
            <a:r>
              <a:rPr lang="en-US" sz="2300" dirty="0" err="1">
                <a:latin typeface="Roboto"/>
              </a:rPr>
              <a:t>которые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она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предоставляет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Стоит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отметить</a:t>
            </a:r>
            <a:r>
              <a:rPr lang="en-US" sz="2300" dirty="0">
                <a:latin typeface="Roboto"/>
              </a:rPr>
              <a:t>, </a:t>
            </a:r>
            <a:r>
              <a:rPr lang="en-US" sz="2300" dirty="0" err="1">
                <a:latin typeface="Roboto"/>
              </a:rPr>
              <a:t>что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именно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биржа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Торонто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одной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из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первых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стала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популяризировать</a:t>
            </a:r>
            <a:r>
              <a:rPr lang="en-US" sz="2300" dirty="0">
                <a:latin typeface="Roboto"/>
              </a:rPr>
              <a:t> и </a:t>
            </a:r>
            <a:r>
              <a:rPr lang="en-US" sz="2300" dirty="0" err="1">
                <a:latin typeface="Roboto"/>
              </a:rPr>
              <a:t>внедрять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систему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электронных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торгов</a:t>
            </a:r>
            <a:r>
              <a:rPr lang="en-US" sz="2300" dirty="0">
                <a:latin typeface="Roboto"/>
              </a:rPr>
              <a:t>.</a:t>
            </a:r>
            <a:endParaRPr lang="en-US" dirty="0"/>
          </a:p>
          <a:p>
            <a:pPr>
              <a:buChar char="•"/>
            </a:pPr>
            <a:endParaRPr lang="en-US" sz="2300" dirty="0">
              <a:latin typeface="Roboto"/>
            </a:endParaRPr>
          </a:p>
          <a:p>
            <a:r>
              <a:rPr lang="en-US" sz="2300" dirty="0">
                <a:latin typeface="Roboto"/>
              </a:rPr>
              <a:t>7. </a:t>
            </a:r>
            <a:r>
              <a:rPr lang="en-US" sz="2300" dirty="0" err="1">
                <a:latin typeface="Roboto"/>
              </a:rPr>
              <a:t>Старейшая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биржа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Европы</a:t>
            </a:r>
            <a:r>
              <a:rPr lang="en-US" sz="2300" dirty="0">
                <a:latin typeface="Roboto"/>
              </a:rPr>
              <a:t> — </a:t>
            </a:r>
            <a:r>
              <a:rPr lang="en-US" sz="2300" b="1" dirty="0" err="1">
                <a:latin typeface="Roboto"/>
              </a:rPr>
              <a:t>Франкфуртская</a:t>
            </a:r>
            <a:r>
              <a:rPr lang="en-US" sz="2300" dirty="0">
                <a:latin typeface="Roboto"/>
              </a:rPr>
              <a:t>. </a:t>
            </a:r>
            <a:r>
              <a:rPr lang="en-US" sz="2300" dirty="0" err="1">
                <a:latin typeface="Roboto"/>
              </a:rPr>
              <a:t>Она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начала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свою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деятельность</a:t>
            </a:r>
            <a:r>
              <a:rPr lang="en-US" sz="2300" dirty="0">
                <a:latin typeface="Roboto"/>
              </a:rPr>
              <a:t> в </a:t>
            </a:r>
            <a:r>
              <a:rPr lang="en-US" sz="2300" dirty="0" err="1">
                <a:latin typeface="Roboto"/>
              </a:rPr>
              <a:t>далеком</a:t>
            </a:r>
            <a:r>
              <a:rPr lang="en-US" sz="2300" dirty="0">
                <a:latin typeface="Roboto"/>
              </a:rPr>
              <a:t> 1585 </a:t>
            </a:r>
            <a:r>
              <a:rPr lang="en-US" sz="2300" dirty="0" err="1">
                <a:latin typeface="Roboto"/>
              </a:rPr>
              <a:t>году</a:t>
            </a:r>
            <a:r>
              <a:rPr lang="en-US" sz="2300" dirty="0">
                <a:latin typeface="Roboto"/>
              </a:rPr>
              <a:t>. В </a:t>
            </a:r>
            <a:r>
              <a:rPr lang="en-US" sz="2300" dirty="0" err="1">
                <a:latin typeface="Roboto"/>
              </a:rPr>
              <a:t>настоящее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время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по</a:t>
            </a:r>
            <a:r>
              <a:rPr lang="en-US" sz="2300" dirty="0">
                <a:latin typeface="Roboto"/>
              </a:rPr>
              <a:t> </a:t>
            </a:r>
            <a:r>
              <a:rPr lang="en-US" sz="2300" dirty="0" err="1">
                <a:latin typeface="Roboto"/>
              </a:rPr>
              <a:t>объемам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торговли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эта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универсальная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площадка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уступает</a:t>
            </a:r>
            <a:r>
              <a:rPr lang="en-US" sz="2300" dirty="0">
                <a:latin typeface="Roboto"/>
              </a:rPr>
              <a:t> </a:t>
            </a:r>
            <a:r>
              <a:rPr lang="en-US" sz="2300" dirty="0" err="1">
                <a:latin typeface="Roboto"/>
              </a:rPr>
              <a:t>только</a:t>
            </a:r>
            <a:r>
              <a:rPr lang="en-US" sz="2300" dirty="0">
                <a:latin typeface="Roboto"/>
              </a:rPr>
              <a:t> LSE.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77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/>
              <a:t>Цель фондовой биржи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45324"/>
            <a:ext cx="8946541" cy="4903075"/>
          </a:xfrm>
        </p:spPr>
        <p:txBody>
          <a:bodyPr>
            <a:normAutofit/>
          </a:bodyPr>
          <a:lstStyle/>
          <a:p>
            <a:r>
              <a:rPr lang="ru-RU" dirty="0"/>
              <a:t>организация гласных и публичных торгов.</a:t>
            </a:r>
          </a:p>
          <a:p>
            <a:pPr marL="0" indent="0">
              <a:buNone/>
            </a:pPr>
            <a:r>
              <a:rPr lang="ru-RU" dirty="0"/>
              <a:t>В пользу фондовой биржи отчисляются платежи и вознаграждения, вносимые членами биржи за оказываемые услуги, или уплачиваются штрафы.</a:t>
            </a:r>
          </a:p>
          <a:p>
            <a:pPr marL="0" indent="0">
              <a:buNone/>
            </a:pPr>
            <a:r>
              <a:rPr lang="ru-RU" dirty="0"/>
              <a:t>Гласность и публичность торгов – необходимое условие деятельности фондовой биржи. Оно обеспечивается выполнением биржей обязанности оповещения ее членов о месте и времени проведения торгов, о списке и котировке ценных бумаг, допускаемых к обращению на данной бирже, о результатах торговых секций, представлением им другой информации.</a:t>
            </a:r>
          </a:p>
          <a:p>
            <a:endParaRPr lang="ru-RU" sz="2400" dirty="0"/>
          </a:p>
        </p:txBody>
      </p:sp>
      <p:pic>
        <p:nvPicPr>
          <p:cNvPr id="6146" name="Picture 2" descr="https://investormaster.com/wp-content/uploads/2019/12/ponyatie_cennye_buma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272" y="3647090"/>
            <a:ext cx="2111728" cy="321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157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23CE0-23C5-4C1A-95EF-397BEA7C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5700" y="3205316"/>
            <a:ext cx="5848086" cy="331729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1500" b="0" i="0" kern="1200" dirty="0">
                <a:latin typeface="+mj-lt"/>
                <a:ea typeface="+mj-ea"/>
                <a:cs typeface="+mj-cs"/>
              </a:rPr>
              <a:t>                            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1" i="0" kern="1200" dirty="0" err="1">
                <a:latin typeface="+mj-lt"/>
                <a:ea typeface="+mj-ea"/>
                <a:cs typeface="+mj-cs"/>
              </a:rPr>
              <a:t>Задачи</a:t>
            </a:r>
            <a:r>
              <a:rPr lang="en-US" sz="2000" b="1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1" i="0" kern="1200" dirty="0" err="1">
                <a:latin typeface="+mj-lt"/>
                <a:ea typeface="+mj-ea"/>
                <a:cs typeface="+mj-cs"/>
              </a:rPr>
              <a:t>фондовой</a:t>
            </a:r>
            <a:r>
              <a:rPr lang="en-US" sz="2000" b="1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1" i="0" kern="1200" dirty="0" err="1">
                <a:latin typeface="+mj-lt"/>
                <a:ea typeface="+mj-ea"/>
                <a:cs typeface="+mj-cs"/>
              </a:rPr>
              <a:t>биржи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1.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Предоставление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целенаправленного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места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где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может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происходить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продажа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ценных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бумаг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их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первым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владельцам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та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и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вторичная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их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перепродажа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2.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Выявление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равновесной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биржевой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цены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3.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Аккумулирование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временно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свободных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денежных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средств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и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способствование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передаче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права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собственности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4.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Обеспечение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гласности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открытости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биржевых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торгов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5.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Обеспечение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арбитража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6.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Обеспечение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гарантий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исполнение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сделок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заключенных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в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биржевом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зале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 </a:t>
            </a:r>
            <a:br>
              <a:rPr lang="en-US" sz="2000" b="0" i="0" kern="1200" dirty="0"/>
            </a:br>
            <a:br>
              <a:rPr lang="en-US" sz="2000" dirty="0"/>
            </a:br>
            <a:r>
              <a:rPr lang="en-US" sz="2000" b="0" i="0" kern="1200" dirty="0">
                <a:latin typeface="+mj-lt"/>
                <a:ea typeface="+mj-ea"/>
                <a:cs typeface="+mj-cs"/>
              </a:rPr>
              <a:t>7.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Разработка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этических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стандартов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,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кодекса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поведения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участников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биржевой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000" b="0" i="0" kern="1200" dirty="0" err="1">
                <a:latin typeface="+mj-lt"/>
                <a:ea typeface="+mj-ea"/>
                <a:cs typeface="+mj-cs"/>
              </a:rPr>
              <a:t>торговли</a:t>
            </a:r>
            <a:r>
              <a:rPr lang="en-US" sz="2000" b="0" i="0" kern="1200" dirty="0">
                <a:latin typeface="+mj-lt"/>
                <a:ea typeface="+mj-ea"/>
                <a:cs typeface="+mj-cs"/>
              </a:rPr>
              <a:t>.</a:t>
            </a:r>
            <a:endParaRPr lang="en-US" sz="2000" b="0" i="0" kern="1200" dirty="0">
              <a:latin typeface="+mj-lt"/>
            </a:endParaRPr>
          </a:p>
          <a:p>
            <a:pPr>
              <a:lnSpc>
                <a:spcPct val="90000"/>
              </a:lnSpc>
            </a:pPr>
            <a:br>
              <a:rPr lang="en-US" sz="1500" b="0" i="0" kern="1200" dirty="0"/>
            </a:br>
            <a:endParaRPr lang="en-US" sz="2000" b="0" i="0" kern="1200" dirty="0">
              <a:latin typeface="+mj-lt"/>
            </a:endParaRPr>
          </a:p>
        </p:txBody>
      </p:sp>
      <p:pic>
        <p:nvPicPr>
          <p:cNvPr id="3" name="Рисунок 3" descr="Изображение выглядит как человек, ноутбук, электроника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19F587A-BF95-48D2-8D25-4E390A9A2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99" y="1344832"/>
            <a:ext cx="4172364" cy="363938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2881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1CB257-A9B2-49A9-BAB8-6C7D3E9B2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0027" y="294290"/>
            <a:ext cx="8597886" cy="53602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marL="344170" indent="-344170">
              <a:lnSpc>
                <a:spcPct val="90000"/>
              </a:lnSpc>
            </a:pPr>
            <a:r>
              <a:rPr lang="en-US" sz="1100" dirty="0"/>
              <a:t>                   </a:t>
            </a:r>
            <a:r>
              <a:rPr lang="en-US" sz="2800" b="1" dirty="0" err="1"/>
              <a:t>Функции</a:t>
            </a:r>
            <a:r>
              <a:rPr lang="en-US" sz="2800" b="1" dirty="0"/>
              <a:t> </a:t>
            </a:r>
            <a:r>
              <a:rPr lang="en-US" sz="2800" b="1" dirty="0" err="1"/>
              <a:t>фондовой</a:t>
            </a:r>
            <a:r>
              <a:rPr lang="en-US" sz="2800" b="1" dirty="0"/>
              <a:t> </a:t>
            </a:r>
            <a:r>
              <a:rPr lang="en-US" sz="2800" b="1" dirty="0" err="1"/>
              <a:t>бирж</a:t>
            </a:r>
            <a:r>
              <a:rPr lang="ru-RU" sz="2800" b="1" dirty="0"/>
              <a:t>и</a:t>
            </a:r>
            <a:br>
              <a:rPr lang="ru-RU" sz="2000" dirty="0"/>
            </a:br>
            <a:endParaRPr lang="en-US" sz="2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4FC23F-A6AC-4C06-8A10-DEDF7F431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6956" y="735725"/>
            <a:ext cx="8298063" cy="607803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dirty="0"/>
              <a:t> – </a:t>
            </a:r>
            <a:r>
              <a:rPr lang="en-US" sz="2000" dirty="0" err="1"/>
              <a:t>купля-продажа</a:t>
            </a:r>
            <a:r>
              <a:rPr lang="en-US" sz="2000" dirty="0"/>
              <a:t> </a:t>
            </a:r>
            <a:r>
              <a:rPr lang="en-US" sz="2000" dirty="0" err="1"/>
              <a:t>ценных</a:t>
            </a:r>
            <a:r>
              <a:rPr lang="en-US" sz="2000" dirty="0"/>
              <a:t> </a:t>
            </a:r>
            <a:r>
              <a:rPr lang="en-US" sz="2000" dirty="0" err="1"/>
              <a:t>бумаг</a:t>
            </a:r>
            <a:r>
              <a:rPr lang="en-US" sz="2000" dirty="0"/>
              <a:t>;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выявление</a:t>
            </a:r>
            <a:r>
              <a:rPr lang="en-US" sz="2000" dirty="0"/>
              <a:t> </a:t>
            </a:r>
            <a:r>
              <a:rPr lang="en-US" sz="2000" dirty="0" err="1"/>
              <a:t>равновесной</a:t>
            </a:r>
            <a:r>
              <a:rPr lang="en-US" sz="2000" dirty="0"/>
              <a:t> </a:t>
            </a:r>
            <a:r>
              <a:rPr lang="en-US" sz="2000" dirty="0" err="1"/>
              <a:t>биржевой</a:t>
            </a:r>
            <a:r>
              <a:rPr lang="en-US" sz="2000" dirty="0"/>
              <a:t> </a:t>
            </a:r>
            <a:r>
              <a:rPr lang="en-US" sz="2000" dirty="0" err="1"/>
              <a:t>цены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аккумуляция</a:t>
            </a:r>
            <a:r>
              <a:rPr lang="en-US" sz="2000" dirty="0"/>
              <a:t> </a:t>
            </a:r>
            <a:r>
              <a:rPr lang="en-US" sz="2000" dirty="0" err="1"/>
              <a:t>временно</a:t>
            </a:r>
            <a:r>
              <a:rPr lang="en-US" sz="2000" dirty="0"/>
              <a:t> </a:t>
            </a:r>
            <a:r>
              <a:rPr lang="en-US" sz="2000" dirty="0" err="1"/>
              <a:t>свободных</a:t>
            </a:r>
            <a:r>
              <a:rPr lang="en-US" sz="2000" dirty="0"/>
              <a:t> </a:t>
            </a:r>
            <a:r>
              <a:rPr lang="en-US" sz="2000" dirty="0" err="1"/>
              <a:t>денежных</a:t>
            </a:r>
            <a:r>
              <a:rPr lang="en-US" sz="2000" dirty="0"/>
              <a:t> </a:t>
            </a:r>
            <a:r>
              <a:rPr lang="en-US" sz="2000" dirty="0" err="1"/>
              <a:t>средств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обеспечение</a:t>
            </a:r>
            <a:r>
              <a:rPr lang="en-US" sz="2000" dirty="0"/>
              <a:t> </a:t>
            </a:r>
            <a:r>
              <a:rPr lang="en-US" sz="2000" dirty="0" err="1"/>
              <a:t>арбитража</a:t>
            </a:r>
            <a:r>
              <a:rPr lang="en-US" sz="2000" dirty="0"/>
              <a:t> 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обеспечение</a:t>
            </a:r>
            <a:r>
              <a:rPr lang="en-US" sz="2000" dirty="0"/>
              <a:t> </a:t>
            </a:r>
            <a:r>
              <a:rPr lang="en-US" sz="2000" dirty="0" err="1"/>
              <a:t>гласности</a:t>
            </a:r>
            <a:r>
              <a:rPr lang="en-US" sz="2000" dirty="0"/>
              <a:t> и </a:t>
            </a:r>
            <a:r>
              <a:rPr lang="en-US" sz="2000" dirty="0" err="1"/>
              <a:t>открытости</a:t>
            </a:r>
            <a:r>
              <a:rPr lang="en-US" sz="2000" dirty="0"/>
              <a:t> </a:t>
            </a:r>
            <a:r>
              <a:rPr lang="en-US" sz="2000" dirty="0" err="1"/>
              <a:t>биржевых</a:t>
            </a:r>
            <a:r>
              <a:rPr lang="en-US" sz="2000" dirty="0"/>
              <a:t> </a:t>
            </a:r>
            <a:r>
              <a:rPr lang="en-US" sz="2000" dirty="0" err="1"/>
              <a:t>торгов</a:t>
            </a:r>
            <a:r>
              <a:rPr lang="en-US" sz="2000" dirty="0"/>
              <a:t>, </a:t>
            </a:r>
            <a:r>
              <a:rPr lang="en-US" sz="2000" dirty="0" err="1"/>
              <a:t>доступности</a:t>
            </a:r>
            <a:r>
              <a:rPr lang="en-US" sz="2000" dirty="0"/>
              <a:t> </a:t>
            </a:r>
            <a:r>
              <a:rPr lang="en-US" sz="2000" dirty="0" err="1"/>
              <a:t>информации</a:t>
            </a:r>
            <a:r>
              <a:rPr lang="en-US" sz="2000" dirty="0"/>
              <a:t>;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обеспечение</a:t>
            </a:r>
            <a:r>
              <a:rPr lang="en-US" sz="2000" dirty="0"/>
              <a:t> </a:t>
            </a:r>
            <a:r>
              <a:rPr lang="en-US" sz="2000" dirty="0" err="1"/>
              <a:t>гарантий</a:t>
            </a:r>
            <a:r>
              <a:rPr lang="en-US" sz="2000" dirty="0"/>
              <a:t> </a:t>
            </a:r>
            <a:r>
              <a:rPr lang="en-US" sz="2000" dirty="0" err="1"/>
              <a:t>исполнения</a:t>
            </a:r>
            <a:r>
              <a:rPr lang="en-US" sz="2000" dirty="0"/>
              <a:t> </a:t>
            </a:r>
            <a:r>
              <a:rPr lang="en-US" sz="2000" dirty="0" err="1"/>
              <a:t>биржевых</a:t>
            </a:r>
            <a:r>
              <a:rPr lang="en-US" sz="2000" dirty="0"/>
              <a:t> </a:t>
            </a:r>
            <a:r>
              <a:rPr lang="en-US" sz="2000" dirty="0" err="1"/>
              <a:t>сделок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контроль</a:t>
            </a:r>
            <a:r>
              <a:rPr lang="en-US" sz="2000" dirty="0"/>
              <a:t> </a:t>
            </a:r>
            <a:r>
              <a:rPr lang="en-US" sz="2000" dirty="0" err="1"/>
              <a:t>качества</a:t>
            </a:r>
            <a:r>
              <a:rPr lang="en-US" sz="2000" dirty="0"/>
              <a:t> </a:t>
            </a:r>
            <a:r>
              <a:rPr lang="en-US" sz="2000" dirty="0" err="1"/>
              <a:t>ценных</a:t>
            </a:r>
            <a:r>
              <a:rPr lang="en-US" sz="2000" dirty="0"/>
              <a:t> </a:t>
            </a:r>
            <a:r>
              <a:rPr lang="en-US" sz="2000" dirty="0" err="1"/>
              <a:t>бумаг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– </a:t>
            </a:r>
            <a:r>
              <a:rPr lang="en-US" sz="2000" dirty="0" err="1"/>
              <a:t>посредничество</a:t>
            </a:r>
            <a:r>
              <a:rPr lang="en-US" sz="2000" dirty="0"/>
              <a:t> в </a:t>
            </a:r>
            <a:r>
              <a:rPr lang="en-US" sz="2000" dirty="0" err="1"/>
              <a:t>расчетах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К </a:t>
            </a:r>
            <a:r>
              <a:rPr lang="en-US" sz="2000" dirty="0" err="1"/>
              <a:t>перечисленным</a:t>
            </a:r>
            <a:r>
              <a:rPr lang="en-US" sz="2000" dirty="0"/>
              <a:t> </a:t>
            </a:r>
            <a:r>
              <a:rPr lang="en-US" sz="2000" dirty="0" err="1"/>
              <a:t>функциям</a:t>
            </a:r>
            <a:r>
              <a:rPr lang="en-US" sz="2000" dirty="0"/>
              <a:t> </a:t>
            </a:r>
            <a:r>
              <a:rPr lang="en-US" sz="2000" dirty="0" err="1"/>
              <a:t>фондовых</a:t>
            </a:r>
            <a:r>
              <a:rPr lang="en-US" sz="2000" dirty="0"/>
              <a:t> </a:t>
            </a:r>
            <a:r>
              <a:rPr lang="en-US" sz="2000" dirty="0" err="1"/>
              <a:t>бирж</a:t>
            </a:r>
            <a:r>
              <a:rPr lang="en-US" sz="2000" dirty="0"/>
              <a:t> </a:t>
            </a:r>
            <a:r>
              <a:rPr lang="en-US" sz="2000" dirty="0" err="1"/>
              <a:t>можно</a:t>
            </a:r>
            <a:r>
              <a:rPr lang="en-US" sz="2000" dirty="0"/>
              <a:t> </a:t>
            </a:r>
            <a:r>
              <a:rPr lang="en-US" sz="2000" dirty="0" err="1"/>
              <a:t>добав</a:t>
            </a:r>
            <a:r>
              <a:rPr lang="ru-RU" sz="2000" dirty="0" err="1"/>
              <a:t>ить</a:t>
            </a:r>
            <a:r>
              <a:rPr lang="en-US" sz="2000" dirty="0"/>
              <a:t> </a:t>
            </a:r>
            <a:r>
              <a:rPr lang="en-US" sz="2000" dirty="0" err="1"/>
              <a:t>контроль</a:t>
            </a:r>
            <a:r>
              <a:rPr lang="en-US" sz="2000" dirty="0"/>
              <a:t> и </a:t>
            </a:r>
            <a:r>
              <a:rPr lang="en-US" sz="2000" dirty="0" err="1"/>
              <a:t>регулирование</a:t>
            </a:r>
            <a:r>
              <a:rPr lang="en-US" sz="2000" dirty="0"/>
              <a:t> </a:t>
            </a:r>
            <a:r>
              <a:rPr lang="en-US" sz="2000" dirty="0" err="1"/>
              <a:t>оборота</a:t>
            </a:r>
            <a:r>
              <a:rPr lang="en-US" sz="2000" dirty="0"/>
              <a:t> </a:t>
            </a:r>
            <a:r>
              <a:rPr lang="en-US" sz="2000" dirty="0" err="1"/>
              <a:t>ценных</a:t>
            </a:r>
            <a:r>
              <a:rPr lang="en-US" sz="2000" dirty="0"/>
              <a:t> </a:t>
            </a:r>
            <a:r>
              <a:rPr lang="en-US" sz="2000" dirty="0" err="1"/>
              <a:t>бумаг</a:t>
            </a:r>
            <a:r>
              <a:rPr lang="en-US" sz="2000" dirty="0"/>
              <a:t>.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  <a:p>
            <a:pPr>
              <a:lnSpc>
                <a:spcPct val="90000"/>
              </a:lnSpc>
              <a:buFont typeface="Wingdings 3" charset="2"/>
              <a:buChar char=""/>
            </a:pPr>
            <a:endParaRPr lang="en-US" sz="2000" dirty="0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50FE7937-9446-4A20-B022-0ED2B87C8B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99" r="22027" b="-1"/>
          <a:stretch/>
        </p:blipFill>
        <p:spPr>
          <a:xfrm>
            <a:off x="8098852" y="267169"/>
            <a:ext cx="3767121" cy="35075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68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201" y="1544918"/>
            <a:ext cx="8946541" cy="41954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i="1" u="sng" dirty="0"/>
              <a:t>Фондовая биржа должна иметь</a:t>
            </a:r>
            <a:r>
              <a:rPr lang="ru-RU" sz="2800" i="1" dirty="0"/>
              <a:t>:</a:t>
            </a:r>
          </a:p>
          <a:p>
            <a:r>
              <a:rPr lang="ru-RU" sz="2800" i="1" dirty="0"/>
              <a:t>совет директоров</a:t>
            </a:r>
          </a:p>
          <a:p>
            <a:r>
              <a:rPr lang="ru-RU" sz="2800" i="1" dirty="0"/>
              <a:t>коллегиальный и единоличный орган управления, а также единоличный исполнительный орган управления</a:t>
            </a:r>
            <a:r>
              <a:rPr lang="ru-RU" sz="2800" dirty="0"/>
              <a:t>. </a:t>
            </a:r>
          </a:p>
          <a:p>
            <a:r>
              <a:rPr lang="ru-RU" sz="2800" dirty="0"/>
              <a:t>специальный комитет совета директоров </a:t>
            </a:r>
          </a:p>
          <a:p>
            <a:pPr marL="0" indent="0">
              <a:buNone/>
            </a:pPr>
            <a:r>
              <a:rPr lang="ru-RU" sz="2800" dirty="0"/>
              <a:t>по аудиту</a:t>
            </a:r>
          </a:p>
          <a:p>
            <a:r>
              <a:rPr lang="ru-RU" sz="2800" i="1" dirty="0"/>
              <a:t>контрольное подразделение</a:t>
            </a:r>
          </a:p>
          <a:p>
            <a:r>
              <a:rPr lang="ru-RU" sz="2800" i="1" dirty="0"/>
              <a:t>биржевой совет</a:t>
            </a:r>
          </a:p>
          <a:p>
            <a:endParaRPr lang="ru-RU" sz="2800" dirty="0"/>
          </a:p>
        </p:txBody>
      </p:sp>
      <p:pic>
        <p:nvPicPr>
          <p:cNvPr id="7170" name="Picture 2" descr="https://im0-tub-kz.yandex.net/i?id=a61ec4adc2985a18e2fad18bd04a6163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441" y="3867807"/>
            <a:ext cx="3231558" cy="296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441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sz="2800" b="1" i="1" dirty="0"/>
              <a:t>Совет директоров</a:t>
            </a:r>
          </a:p>
          <a:p>
            <a:pPr marL="0" indent="0">
              <a:buNone/>
            </a:pPr>
            <a:r>
              <a:rPr lang="ru-RU" sz="2600" dirty="0"/>
              <a:t>При этом не менее одной трети членов совета директоров фондовой биржи должны отвечать </a:t>
            </a:r>
            <a:r>
              <a:rPr lang="ru-RU" sz="2600" u="sng" dirty="0"/>
              <a:t>следующим требованиям: </a:t>
            </a:r>
          </a:p>
          <a:p>
            <a:pPr marL="0" indent="0">
              <a:buNone/>
            </a:pPr>
            <a:r>
              <a:rPr lang="ru-RU" sz="2600" dirty="0"/>
              <a:t>-не являться на момент избрания и в течение одного года, предшествующего избранию, должностными лицами или работниками фондовой биржи;</a:t>
            </a:r>
          </a:p>
          <a:p>
            <a:pPr marL="0" indent="0">
              <a:buNone/>
            </a:pPr>
            <a:r>
              <a:rPr lang="ru-RU" sz="2600" dirty="0"/>
              <a:t> -не являться должностными лицами другого общества, в котором любое из должностных лиц фондовой биржи является членом комитета совета директоров по кадрам и вознаграждениям; </a:t>
            </a:r>
          </a:p>
          <a:p>
            <a:pPr marL="0" indent="0">
              <a:buNone/>
            </a:pPr>
            <a:r>
              <a:rPr lang="ru-RU" sz="2600" dirty="0"/>
              <a:t>-не являться супругами, родителями, детьми, братьями и сестрами должностных лиц фондовой биржи; </a:t>
            </a:r>
          </a:p>
          <a:p>
            <a:pPr marL="0" indent="0">
              <a:buNone/>
            </a:pPr>
            <a:r>
              <a:rPr lang="ru-RU" sz="2600" dirty="0"/>
              <a:t>-не являться аффилированными лицами фондовой биржи, за исключением члена совета директоров фондовой биржи; </a:t>
            </a:r>
          </a:p>
          <a:p>
            <a:pPr marL="0" indent="0">
              <a:buNone/>
            </a:pPr>
            <a:r>
              <a:rPr lang="ru-RU" sz="2600" dirty="0"/>
              <a:t>-не являться сторонами по обязательствам с фондовой биржей, в соответствии с условиями которых они могут приобрести имущество (получить денежные средства), стоимость которого составляет 10 и более процентов совокупного годового дохода указанных лиц, кроме получения вознаграждения за участие в деятельности совета директоров фондовой биржи; </a:t>
            </a:r>
          </a:p>
          <a:p>
            <a:pPr marL="0" indent="0">
              <a:buNone/>
            </a:pPr>
            <a:r>
              <a:rPr lang="ru-RU" sz="2600" dirty="0"/>
              <a:t>- не являться представителями государства.</a:t>
            </a:r>
          </a:p>
          <a:p>
            <a:pPr marL="0" indent="0">
              <a:buNone/>
            </a:pP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529088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/>
              <a:t>2. </a:t>
            </a:r>
            <a:r>
              <a:rPr lang="ru-RU" sz="2400" b="1" i="1" dirty="0"/>
              <a:t>Коллегиальный и единоличный орган управления</a:t>
            </a:r>
          </a:p>
          <a:p>
            <a:pPr marL="0" indent="0">
              <a:buNone/>
            </a:pPr>
            <a:r>
              <a:rPr lang="ru-RU" sz="2400" i="1" dirty="0"/>
              <a:t>3. </a:t>
            </a:r>
            <a:r>
              <a:rPr lang="ru-RU" sz="2400" b="1" i="1" dirty="0"/>
              <a:t>Единоличный исполнительный орган управления</a:t>
            </a:r>
            <a:r>
              <a:rPr lang="ru-RU" sz="2400" b="1" dirty="0"/>
              <a:t>. </a:t>
            </a:r>
          </a:p>
          <a:p>
            <a:pPr marL="0" indent="0">
              <a:buNone/>
            </a:pPr>
            <a:r>
              <a:rPr lang="ru-RU" sz="2400" i="1" dirty="0"/>
              <a:t>4</a:t>
            </a:r>
            <a:r>
              <a:rPr lang="ru-RU" i="1" dirty="0"/>
              <a:t>. </a:t>
            </a:r>
            <a:r>
              <a:rPr lang="ru-RU" sz="2400" b="1" i="1" dirty="0"/>
              <a:t>Специальный комитет совета директоров</a:t>
            </a:r>
            <a:r>
              <a:rPr lang="ru-RU" sz="2400" b="1" dirty="0"/>
              <a:t> </a:t>
            </a:r>
            <a:r>
              <a:rPr lang="ru-RU" dirty="0"/>
              <a:t>(</a:t>
            </a:r>
            <a:r>
              <a:rPr lang="ru-RU" sz="2400" dirty="0"/>
              <a:t>иного уполномоченного органа, если фондовая биржа является некоммерческим партнерством) по аудиту, к функциям которого относятся оценка кандидатов в аудиторы и предоставление результатов такой оценки совету директоров (иному уполномоченному органу) фондовой биржи, рассмотрение заключения аудитора фондовой биржи до его представления высшему органу управления фондовой биржи, а также оценка эффективности действующих на фондовой бирже процедур внутреннего контроля и подготовка предложений по их совершенствованию.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095706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/>
              <a:t>5. </a:t>
            </a:r>
            <a:r>
              <a:rPr lang="ru-RU" sz="2400" b="1" i="1" dirty="0"/>
              <a:t>Контрольное подразделение</a:t>
            </a:r>
            <a:endParaRPr lang="ru-RU" sz="2400" b="1" dirty="0"/>
          </a:p>
          <a:p>
            <a:pPr marL="0" indent="0">
              <a:buNone/>
            </a:pPr>
            <a:r>
              <a:rPr lang="ru-RU" sz="2800" dirty="0"/>
              <a:t>Лицо, осуществляющее функции единоличного исполнительного органа, руководителя контрольного подразделения (контролера) фондовой биржи, и другие работники фондовой биржи не могут быть работниками и (или) участниками профессиональных участников рынка ценных бумаг, являющихся участниками торгов на данной и (или) иных фондовых биржах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632595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/>
              <a:t>6. Биржевой совет</a:t>
            </a:r>
          </a:p>
          <a:p>
            <a:pPr marL="0" indent="0">
              <a:buNone/>
            </a:pPr>
            <a:r>
              <a:rPr lang="ru-RU" dirty="0"/>
              <a:t>При наличии на фондовой бирже нескольких секций (торговых площадок, подразделений, отделов и т.п.) вместо биржевого совета биржа вправе создать совет для каждой секции (далее - совет секции). </a:t>
            </a:r>
          </a:p>
          <a:p>
            <a:pPr marL="0" indent="0">
              <a:buNone/>
            </a:pPr>
            <a:r>
              <a:rPr lang="ru-RU" dirty="0"/>
              <a:t>Биржевой совет (совет секции) осуществляет предварительное обсуждение проектов документов и дает рекомендации по этим вопросам совету директоров фондовой биржи (или иному уполномоченному органу, если фондовая биржа является некоммерческим партнерством). </a:t>
            </a:r>
          </a:p>
          <a:p>
            <a:pPr marL="0" indent="0">
              <a:buNone/>
            </a:pPr>
            <a:r>
              <a:rPr lang="ru-RU" dirty="0"/>
              <a:t>Биржевой совет (совет секции) формируется из числа должностных лиц (работников) фондовой биржи, участников торгов на фондовой бирже (участников торгов в данной секции), эмитентов, управляющих компаний акционерных инвестиционных фондов, паевых инвестиционных фондов и негосударственных пенсионных фондов, акционерных инвестиционных фондов, негосударственных пенсионных фондов и иных заинтересованных организаций, а также независимых экспертов. </a:t>
            </a:r>
          </a:p>
          <a:p>
            <a:pPr marL="0" indent="0">
              <a:buNone/>
            </a:pP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891540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/>
          </a:bodyPr>
          <a:lstStyle/>
          <a:p>
            <a:r>
              <a:rPr lang="ru-RU" dirty="0"/>
              <a:t>Члены биржевого совета (совета секции) должны обладать знаниями, навыками и опытом, необходимыми для рассмотрения вопросов, связанных с функционированием фондовой биржи. </a:t>
            </a:r>
          </a:p>
          <a:p>
            <a:r>
              <a:rPr lang="ru-RU" dirty="0"/>
              <a:t>Количественный состав биржевого совета (совета секции) определяется советом директоров фондовой биржи (или иным уполномоченным органом, если фондовая биржа является некоммерческим партнерством), но не может быть менее пяти членов. </a:t>
            </a:r>
          </a:p>
          <a:p>
            <a:r>
              <a:rPr lang="ru-RU" dirty="0"/>
              <a:t>Персональный состав биржевого совета (совета секции) утверждается советом директоров фондовой биржи (или иным уполномоченным органом, если фондовая биржа является некоммерческим партнерством). </a:t>
            </a:r>
          </a:p>
          <a:p>
            <a:r>
              <a:rPr lang="ru-RU" dirty="0"/>
              <a:t>Должностные лица (работники) фондовой биржи и участники торгов на фондовой бирже (участники торгов в данной секции) могут составлять не более одной трети состава биржевого совета (совета секции). В состав биржевого совета (совета секции) не могут входить два и более лиц, являющихся должностными лицами или работниками одного юридического лица либо разных юридических лиц, являющихся аффилированными лицами.</a:t>
            </a:r>
          </a:p>
          <a:p>
            <a:pPr marL="0" indent="0">
              <a:buNone/>
            </a:pP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911880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730" y="321100"/>
            <a:ext cx="10811597" cy="6107409"/>
          </a:xfrm>
        </p:spPr>
        <p:txBody>
          <a:bodyPr>
            <a:normAutofit/>
          </a:bodyPr>
          <a:lstStyle/>
          <a:p>
            <a:r>
              <a:rPr lang="ru-RU" sz="2800" b="1" u="sng" dirty="0"/>
              <a:t>Фондовая биржа</a:t>
            </a:r>
            <a:r>
              <a:rPr lang="ru-RU" sz="2800" u="sng" dirty="0"/>
              <a:t> </a:t>
            </a:r>
            <a:r>
              <a:rPr lang="ru-RU" sz="2800" dirty="0"/>
              <a:t>- это организованный, регулярно функционирующий рынок ценных бумаг и других финансовых инструментов</a:t>
            </a:r>
          </a:p>
          <a:p>
            <a:pPr marL="0" indent="0" algn="just">
              <a:buNone/>
            </a:pPr>
            <a:r>
              <a:rPr lang="ru-RU" dirty="0"/>
              <a:t>    С организационно-правовой точки зрения фондовая биржа представляет собой финансовое посредническое учреждение с регламентированным режимом работы, где совершаются торговые сделки между продавцами и покупателями фондовых ценностей с участием биржевых посредников по официально закрепленным правилам. Эти правила устанавливаются как биржевым (Устав биржи), так и государственным законодательством. 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2050" name="Picture 2" descr="https://financial-news24.ru/wp-content/uploads/2019/07/6227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80" y="3932246"/>
            <a:ext cx="4253345" cy="260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487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3"/>
          </a:xfrm>
        </p:spPr>
        <p:txBody>
          <a:bodyPr/>
          <a:lstStyle/>
          <a:p>
            <a:pPr algn="ctr"/>
            <a:r>
              <a:rPr lang="ru-RU" sz="2800" b="1" dirty="0"/>
              <a:t>Организационная структура фондовой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455" y="1117601"/>
            <a:ext cx="11183007" cy="54408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На фондовой бирже должен быть создан </a:t>
            </a:r>
            <a:r>
              <a:rPr lang="ru-RU" sz="2400" b="1" i="1" dirty="0"/>
              <a:t>отдел по листингу</a:t>
            </a:r>
            <a:r>
              <a:rPr lang="ru-RU" sz="2400" b="1" dirty="0"/>
              <a:t> </a:t>
            </a:r>
            <a:r>
              <a:rPr lang="ru-RU" sz="2400" dirty="0"/>
              <a:t>в качестве отдельного структурного подразделения фондовой биржи. </a:t>
            </a:r>
          </a:p>
          <a:p>
            <a:pPr marL="0" indent="0" algn="just">
              <a:buNone/>
            </a:pPr>
            <a:r>
              <a:rPr lang="ru-RU" sz="2400" dirty="0"/>
              <a:t>Отдел по листингу осуществляет контроль за соответствием ценных бумаг и их эмитентов (управляющих компаний паевых инвестиционных фондов) требованиям законодательства РК и фондовой биржи при включении ценных бумаг в котировальные списки и в течение всего срока нахождения данных бумаг в них, а также дает заключения о включении (об отказе во включении) ценных бумаг в котировальный список, об исключении их из котировального списка, о приостановлении торгов по ценным бумагам в случае несоответствия ценных бумаг или их эмитента (управляющей компании паевого инвестиционного фонда) вышеуказанным требованиям.</a:t>
            </a:r>
          </a:p>
          <a:p>
            <a:pPr marL="0" indent="0">
              <a:buNone/>
            </a:pP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042316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Казахстанская фондовая биржа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97" y="1327204"/>
            <a:ext cx="9637260" cy="455108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В нашей стране на сегодняшний день имеется лишь Казахстанская фондовая биржа (KASE), являющаяся членом Евроазиатской федерации фондовых бирж (FEAS) и корреспондентским членом Международной федерации фондовых бирж (FJBV).</a:t>
            </a:r>
          </a:p>
          <a:p>
            <a:r>
              <a:rPr lang="ru-RU" dirty="0">
                <a:hlinkClick r:id="rId2" tooltip="15 ноября"/>
              </a:rPr>
              <a:t>15 ноября</a:t>
            </a:r>
            <a:r>
              <a:rPr lang="ru-RU" dirty="0"/>
              <a:t> </a:t>
            </a:r>
            <a:r>
              <a:rPr lang="ru-RU" dirty="0">
                <a:hlinkClick r:id="rId3" tooltip="1993 год"/>
              </a:rPr>
              <a:t>1993 года</a:t>
            </a:r>
            <a:r>
              <a:rPr lang="ru-RU" dirty="0"/>
              <a:t> в </a:t>
            </a:r>
            <a:r>
              <a:rPr lang="ru-RU" dirty="0">
                <a:hlinkClick r:id="rId4" tooltip="Казахстан"/>
              </a:rPr>
              <a:t>Казахстане</a:t>
            </a:r>
            <a:r>
              <a:rPr lang="ru-RU" dirty="0"/>
              <a:t> была введена национальная валюта — </a:t>
            </a:r>
            <a:r>
              <a:rPr lang="ru-RU" dirty="0">
                <a:hlinkClick r:id="rId5" tooltip="Тенге"/>
              </a:rPr>
              <a:t>тенге</a:t>
            </a:r>
            <a:r>
              <a:rPr lang="ru-RU" dirty="0"/>
              <a:t>. На второй день после этого события — 17 ноября 1993 года — </a:t>
            </a:r>
            <a:r>
              <a:rPr lang="ru-RU" dirty="0">
                <a:hlinkClick r:id="rId6" tooltip="Национальный банк Республики Казахстан"/>
              </a:rPr>
              <a:t>Национальный Банк Республики Казахстан</a:t>
            </a:r>
            <a:r>
              <a:rPr lang="ru-RU" dirty="0"/>
              <a:t> и 23 ведущих казахстанских коммерческих банка приняли решение создать валютную биржу. </a:t>
            </a:r>
          </a:p>
          <a:p>
            <a:r>
              <a:rPr lang="ru-RU" dirty="0"/>
              <a:t>Существовавший до этого Центр проведения межбанковских валютных операций (Валютная биржа) являлся структурным подразделением Национального Банка Республики Казахстан. Основной задачей, поставленной перед новой биржей, являлись организация и развитие национального валютного рынка в связи с введением тенге. </a:t>
            </a:r>
          </a:p>
        </p:txBody>
      </p:sp>
      <p:pic>
        <p:nvPicPr>
          <p:cNvPr id="8194" name="Picture 2" descr="https://im0-tub-kz.yandex.net/i?id=8b115e095f4c530ffe6d2e9ae7895319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17" y="4792717"/>
            <a:ext cx="2940083" cy="196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908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Казахстанская фондовая биржа.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97" y="1327204"/>
            <a:ext cx="11371492" cy="5241762"/>
          </a:xfrm>
        </p:spPr>
        <p:txBody>
          <a:bodyPr>
            <a:normAutofit/>
          </a:bodyPr>
          <a:lstStyle/>
          <a:p>
            <a:r>
              <a:rPr lang="ru-RU" dirty="0"/>
              <a:t>Как юридическое лицо биржа была зарегистрирована 30 декабря 1993 года под наименованием «Казахская Межбанковская Валютная Биржа» в организационно-правовой форме акционерного общества закрытого типа.</a:t>
            </a:r>
          </a:p>
          <a:p>
            <a:r>
              <a:rPr lang="ru-RU" dirty="0"/>
              <a:t>3 марта 1994 года биржа была перерегистрирована под наименованием «Казахстанская Межбанковская Валютная Биржа», что объяснялось необходимостью приведения наименования биржи в соответствие с действовавшим законодательством.</a:t>
            </a:r>
          </a:p>
          <a:p>
            <a:r>
              <a:rPr lang="ru-RU" dirty="0"/>
              <a:t>12 июля 1995 года биржа была перерегистрирована под наименованием «Казахстанская межбанковская валютно-фондовая биржа» в связи с решением её акционеров начать развитие деятельности биржи на рынке ценных бумаг.</a:t>
            </a:r>
          </a:p>
          <a:p>
            <a:r>
              <a:rPr lang="ru-RU" dirty="0"/>
              <a:t> 2 октября 1995 года биржа получила лицензию № 1 на осуществление биржевой деятельности на рынке ценных бумаг, однако действие этой лицензии ограничивалось правом организации торгов только государственными ценными бумагами.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800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Казахстанская фондовая биржа.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97" y="1327204"/>
            <a:ext cx="11371492" cy="5241762"/>
          </a:xfrm>
        </p:spPr>
        <p:txBody>
          <a:bodyPr>
            <a:normAutofit/>
          </a:bodyPr>
          <a:lstStyle/>
          <a:p>
            <a:r>
              <a:rPr lang="ru-RU" sz="2400" dirty="0"/>
              <a:t>12 апреля 1996 года биржа была перерегистрирована под наименованием «Казахстанская фондовая биржа», поскольку действующее законодательство содержало запрет на выполнение фондовой биржей функций товарной биржи. </a:t>
            </a:r>
          </a:p>
          <a:p>
            <a:r>
              <a:rPr lang="ru-RU" sz="2400" dirty="0"/>
              <a:t>13 ноября 1996 года биржа получила неограниченную лицензию Национальной комиссии Республики Казахстан по ценным бумагам на организацию торгов ценными бумагами.</a:t>
            </a:r>
          </a:p>
          <a:p>
            <a:r>
              <a:rPr lang="ru-RU" sz="2400" dirty="0"/>
              <a:t>15 декабря 2006 года KASE определена в качестве специальной торговой площадки регионального финансового центра города Алма-Аты.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7440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Казахстанская фондовая биржа.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96" y="1327204"/>
            <a:ext cx="11576169" cy="4551082"/>
          </a:xfrm>
        </p:spPr>
        <p:txBody>
          <a:bodyPr>
            <a:normAutofit/>
          </a:bodyPr>
          <a:lstStyle/>
          <a:p>
            <a:r>
              <a:rPr lang="ru-RU" sz="2800" dirty="0"/>
              <a:t>Согласно Закону РК «О рынке ценных бумаг», членами фондовой биржи могут быть только профессиональные участники, имеющие место на бирже и участвующие в торговле ценными бумагами, включенными в листинг данной фондовой биржи.  </a:t>
            </a:r>
          </a:p>
        </p:txBody>
      </p:sp>
      <p:pic>
        <p:nvPicPr>
          <p:cNvPr id="8194" name="Picture 2" descr="https://im0-tub-kz.yandex.net/i?id=8b115e095f4c530ffe6d2e9ae7895319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541" y="3657600"/>
            <a:ext cx="3320144" cy="274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0464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Казахстанская фондовая биржа.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96" y="1327204"/>
            <a:ext cx="11576169" cy="4551082"/>
          </a:xfrm>
        </p:spPr>
        <p:txBody>
          <a:bodyPr>
            <a:normAutofit/>
          </a:bodyPr>
          <a:lstStyle/>
          <a:p>
            <a:r>
              <a:rPr lang="ru-RU" dirty="0"/>
              <a:t>Биржа должна иметь не менее десяти членов, среди которых могут быть и иностранные юридические лица, имеющие статус профессионального участника рынка ценных бумаг РК. Решение о приеме в члены принимается Биржевым советом. Положение Казахстанской фондовой биржи определяет их категории, требования предъявляемые к ним, порядок приема, приостановления и прекращения членства, а также права и обязанности членов биржи.</a:t>
            </a:r>
            <a:br>
              <a:rPr lang="ru-RU" dirty="0"/>
            </a:br>
            <a:r>
              <a:rPr lang="ru-RU" dirty="0"/>
              <a:t>   </a:t>
            </a:r>
            <a:r>
              <a:rPr lang="ru-RU" i="1" dirty="0"/>
              <a:t>Членами фондовой биржи</a:t>
            </a:r>
            <a:r>
              <a:rPr lang="ru-RU" dirty="0"/>
              <a:t> могут быть организации, в том числе зарегистрированные в качестве юридических лиц за пределами Республики Казахстан, обладающие правом осуществления профессиональной деятельности на финансовых рынках, за исключением членов, вступающих в члены биржи по категории «С».</a:t>
            </a:r>
            <a:endParaRPr lang="ru-RU" sz="2800" dirty="0"/>
          </a:p>
        </p:txBody>
      </p:sp>
      <p:pic>
        <p:nvPicPr>
          <p:cNvPr id="8194" name="Picture 2" descr="https://im0-tub-kz.yandex.net/i?id=8b115e095f4c530ffe6d2e9ae7895319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047" y="4674443"/>
            <a:ext cx="2844810" cy="235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860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  </a:t>
            </a:r>
            <a:r>
              <a:rPr lang="ru-RU" i="1" dirty="0"/>
              <a:t>Члены KASE</a:t>
            </a:r>
            <a:r>
              <a:rPr lang="ru-RU" dirty="0"/>
              <a:t> подразделяются на следующие категории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255" y="1853248"/>
            <a:ext cx="10595202" cy="3807323"/>
          </a:xfrm>
        </p:spPr>
        <p:txBody>
          <a:bodyPr>
            <a:noAutofit/>
          </a:bodyPr>
          <a:lstStyle/>
          <a:p>
            <a:r>
              <a:rPr lang="ru-RU" sz="1800" b="1" dirty="0"/>
              <a:t>«Р»</a:t>
            </a:r>
            <a:r>
              <a:rPr lang="ru-RU" sz="1800" dirty="0"/>
              <a:t> - с правом участия в торгах негосударственными эмиссионными ценными бумагами, включенными в официальный список;</a:t>
            </a:r>
            <a:br>
              <a:rPr lang="ru-RU" sz="1800" dirty="0"/>
            </a:br>
            <a:endParaRPr lang="ru-RU" sz="1800" dirty="0"/>
          </a:p>
          <a:p>
            <a:r>
              <a:rPr lang="ru-RU" sz="1800" b="1" dirty="0"/>
              <a:t>«Н»</a:t>
            </a:r>
            <a:r>
              <a:rPr lang="ru-RU" sz="1800" dirty="0"/>
              <a:t> - с правом участия в торгах негосударственными эмиссионными ценными бумагами, допущенными к обращению (торговле) в секторе «</a:t>
            </a:r>
            <a:r>
              <a:rPr lang="ru-RU" sz="1800" dirty="0" err="1"/>
              <a:t>нелистинговые</a:t>
            </a:r>
            <a:r>
              <a:rPr lang="ru-RU" sz="1800" dirty="0"/>
              <a:t> ценные бумаги» Торговой системы фондовой биржи, и государственными пакетами акций приватизируемых организаций;</a:t>
            </a:r>
            <a:br>
              <a:rPr lang="ru-RU" sz="1800" dirty="0"/>
            </a:br>
            <a:endParaRPr lang="ru-RU" sz="1800" dirty="0"/>
          </a:p>
          <a:p>
            <a:r>
              <a:rPr lang="ru-RU" sz="1800" b="1" dirty="0"/>
              <a:t>«К»</a:t>
            </a:r>
            <a:r>
              <a:rPr lang="ru-RU" sz="1800" dirty="0"/>
              <a:t> - с правом участия в торгах государственными ценными бумагами, обращающимися (торгуемыми) на фондовой бирже;</a:t>
            </a:r>
          </a:p>
          <a:p>
            <a:r>
              <a:rPr lang="ru-RU" sz="1800" dirty="0"/>
              <a:t> </a:t>
            </a:r>
            <a:r>
              <a:rPr lang="ru-RU" sz="1800" b="1" dirty="0"/>
              <a:t>«С»</a:t>
            </a:r>
            <a:r>
              <a:rPr lang="ru-RU" sz="1800" dirty="0"/>
              <a:t> - с правом участия в торгах срочными контрактами, обращающимися (торгуемыми) на фондовой бирже;</a:t>
            </a:r>
            <a:br>
              <a:rPr lang="ru-RU" sz="1800" dirty="0"/>
            </a:br>
            <a:r>
              <a:rPr lang="ru-RU" sz="1800" dirty="0"/>
              <a:t> </a:t>
            </a:r>
          </a:p>
          <a:p>
            <a:r>
              <a:rPr lang="ru-RU" sz="1800" b="1" dirty="0"/>
              <a:t>«В»</a:t>
            </a:r>
            <a:r>
              <a:rPr lang="ru-RU" sz="1800" dirty="0"/>
              <a:t> - с правом участия в торгах иностранными валютами. Одна организация может иметь членство на фондовой бирже по нескольким категориям.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9218" name="Picture 2" descr="https://im0-tub-kz.yandex.net/i?id=ebe637c89190bce024d27799e1e59d26-sr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977" y="0"/>
            <a:ext cx="1943023" cy="221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364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55668"/>
          </a:xfrm>
        </p:spPr>
        <p:txBody>
          <a:bodyPr/>
          <a:lstStyle/>
          <a:p>
            <a:pPr algn="ctr"/>
            <a:r>
              <a:rPr lang="ru-RU" dirty="0"/>
              <a:t>   </a:t>
            </a:r>
            <a:r>
              <a:rPr lang="ru-RU" b="1" i="1" dirty="0"/>
              <a:t>Члены KASE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255" y="2212714"/>
            <a:ext cx="10595202" cy="4030431"/>
          </a:xfrm>
        </p:spPr>
        <p:txBody>
          <a:bodyPr>
            <a:noAutofit/>
          </a:bodyPr>
          <a:lstStyle/>
          <a:p>
            <a:pPr algn="just"/>
            <a:r>
              <a:rPr lang="ru-RU" dirty="0"/>
              <a:t>  </a:t>
            </a:r>
            <a:r>
              <a:rPr lang="ru-RU" sz="2400" dirty="0"/>
              <a:t> Член фондовой биржи может участвовать в торгах по финансовым инструментам, соответствующим присвоенной ему категории членства; получать информацию, необходимую и достаточную для его деятельности на фондовой; вносить на рассмотрение Биржевого совета, Комитета Биржевого совета по валютному рынку, Общего собрания членов биржи и его секций предложений по вопросам торговой, расчетной, информационной и иной деятельности, а также участвовать в работе Общего собрания членов фондовой биржи и его секций в соответствии с присвоенной ему категорией членства.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9218" name="Picture 2" descr="https://im0-tub-kz.yandex.net/i?id=ebe637c89190bce024d27799e1e59d26-sr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977" y="0"/>
            <a:ext cx="1943023" cy="221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7462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Члены фондовой биржи имеют определенные </a:t>
            </a:r>
            <a:r>
              <a:rPr lang="ru-RU" u="sng" dirty="0"/>
              <a:t>обязанности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771" y="1853248"/>
            <a:ext cx="11132458" cy="4787038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ru-RU" dirty="0"/>
              <a:t>соблюдать требования действующего законодательства, устава, других внутренних документов;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/>
              <a:t> уплачивать членские взносы и биржевые сборы в составе, в размерах, в сроки и в порядке, установленные на бирже, в соответствии с присвоенной ему категорией членства;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/>
              <a:t> своевременно, полностью и наиболее оптимальным способом исполнять обязательства, возникающие из заключенных на фондовой бирже сделок с финансовыми инструментами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/>
              <a:t> не распространять и не передавать третьим лицам без особого на то разрешения информацию, полученную данным членом в силу своего членства на бирже и отнесенную в соответствии с внутренними документами биржи к категории коммерческой тайны или конфиденциальной информации;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/>
              <a:t>в случае внесения изменений и дополнений в свои учредительные документы незамедлительно представлять нотариально удостоверенные копии изменений и дополнений, 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FF0000"/>
                </a:solidFill>
              </a:rPr>
              <a:t>-</a:t>
            </a:r>
            <a:r>
              <a:rPr lang="ru-RU" dirty="0"/>
              <a:t>незамедлительно уведомлять о любых дисциплинарных действиях, предпринятых уполномоченным органом по отношению к нему, его работникам и аффилированным лицам;</a:t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 descr="https://st03.kakprosto.ru/tumb/680/images/article/2011/10/20/1_52552ca2111e452552ca211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3143" y="4122057"/>
            <a:ext cx="1378857" cy="273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36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Структурными подразделениями биржи</a:t>
            </a:r>
            <a:r>
              <a:rPr lang="ru-RU" dirty="0"/>
              <a:t> являются: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626" y="1980347"/>
            <a:ext cx="8946541" cy="419548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Котировочная комиссия;</a:t>
            </a:r>
          </a:p>
          <a:p>
            <a:r>
              <a:rPr lang="ru-RU" dirty="0"/>
              <a:t>· Расчетная палата;</a:t>
            </a:r>
          </a:p>
          <a:p>
            <a:r>
              <a:rPr lang="ru-RU" dirty="0"/>
              <a:t>· Регистрационная комиссия;</a:t>
            </a:r>
          </a:p>
          <a:p>
            <a:r>
              <a:rPr lang="ru-RU" dirty="0"/>
              <a:t>· Клиринговая комиссия;</a:t>
            </a:r>
          </a:p>
          <a:p>
            <a:r>
              <a:rPr lang="ru-RU" dirty="0"/>
              <a:t>· Информационно – аналитическая служба;</a:t>
            </a:r>
          </a:p>
          <a:p>
            <a:r>
              <a:rPr lang="ru-RU" dirty="0"/>
              <a:t>· Отдел внешних связей;</a:t>
            </a:r>
          </a:p>
          <a:p>
            <a:r>
              <a:rPr lang="ru-RU" dirty="0"/>
              <a:t>· Отдел консалтинга;</a:t>
            </a:r>
          </a:p>
          <a:p>
            <a:r>
              <a:rPr lang="ru-RU" dirty="0"/>
              <a:t>· Отдел технического обеспечения;</a:t>
            </a:r>
          </a:p>
          <a:p>
            <a:r>
              <a:rPr lang="ru-RU" dirty="0"/>
              <a:t>· Административно-хозяйственный отдел;</a:t>
            </a:r>
          </a:p>
          <a:p>
            <a:r>
              <a:rPr lang="ru-RU" dirty="0"/>
              <a:t>· Арбитражная комиссия;</a:t>
            </a:r>
          </a:p>
          <a:p>
            <a:r>
              <a:rPr lang="ru-RU" dirty="0"/>
              <a:t>· Комитет по правилам биржевых торгов.</a:t>
            </a:r>
          </a:p>
          <a:p>
            <a:endParaRPr lang="ru-RU" dirty="0"/>
          </a:p>
        </p:txBody>
      </p:sp>
      <p:pic>
        <p:nvPicPr>
          <p:cNvPr id="11266" name="Picture 2" descr="https://im0-tub-kz.yandex.net/i?id=da9640191fdefe76223d8f09a2276b23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422" y="2132011"/>
            <a:ext cx="5424577" cy="404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892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730" y="321100"/>
            <a:ext cx="10811597" cy="61074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2400" dirty="0"/>
              <a:t>Следует иметь в виду, что фондовая биржа как таковая и её персонал не совершают сделок с ценными бумагами. Она лишь создает условия, необходимые для их совершения, обслуживает эти сделки, связывает продавца и покупателя, предоставляет помещение, консультационные и арбитражные услуги, техническое обслуживание и все необходимое для того, чтобы сделка могла состояться. </a:t>
            </a:r>
          </a:p>
          <a:p>
            <a:r>
              <a:rPr lang="ru-RU" sz="2800" dirty="0"/>
              <a:t>С точки зрения правового статуса в мировой практике существуют три типа фондовых бирж, а именно:</a:t>
            </a:r>
          </a:p>
          <a:p>
            <a:pPr marL="0" indent="0">
              <a:buNone/>
            </a:pPr>
            <a:r>
              <a:rPr lang="ru-RU" sz="2800" dirty="0"/>
              <a:t> 1) публично-правовые; </a:t>
            </a:r>
          </a:p>
          <a:p>
            <a:pPr marL="0" indent="0">
              <a:buNone/>
            </a:pPr>
            <a:r>
              <a:rPr lang="ru-RU" sz="2800" dirty="0"/>
              <a:t>2) частные; </a:t>
            </a:r>
          </a:p>
          <a:p>
            <a:pPr marL="0" indent="0">
              <a:buNone/>
            </a:pPr>
            <a:r>
              <a:rPr lang="ru-RU" sz="2800" dirty="0"/>
              <a:t>3) смешанные</a:t>
            </a:r>
          </a:p>
        </p:txBody>
      </p:sp>
      <p:pic>
        <p:nvPicPr>
          <p:cNvPr id="2050" name="Picture 2" descr="https://financial-news24.ru/wp-content/uploads/2019/07/6227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883" y="4423322"/>
            <a:ext cx="3975776" cy="243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138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К обращению на KASE допускаются ценные бумаги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255" y="1980346"/>
            <a:ext cx="8946541" cy="419548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- государственные;</a:t>
            </a:r>
            <a:br>
              <a:rPr lang="ru-RU" dirty="0"/>
            </a:br>
            <a:endParaRPr lang="ru-RU" dirty="0"/>
          </a:p>
          <a:p>
            <a:r>
              <a:rPr lang="ru-RU" dirty="0"/>
              <a:t>- негосударственные, прошедшие процедуру листинга и включенные в официальный список ценных бумаг, торгуемых на бирже, в том числе выпущенные в соответствии с законодательством других государств и допущенных к обращению в Республике Казахстан;</a:t>
            </a:r>
            <a:br>
              <a:rPr lang="ru-RU" dirty="0"/>
            </a:br>
            <a:endParaRPr lang="ru-RU" dirty="0"/>
          </a:p>
          <a:p>
            <a:r>
              <a:rPr lang="ru-RU" dirty="0"/>
              <a:t>- государственные других государств, допущенные к обращению в Республике Казахстан;</a:t>
            </a:r>
            <a:br>
              <a:rPr lang="ru-RU" dirty="0"/>
            </a:br>
            <a:endParaRPr lang="ru-RU" dirty="0"/>
          </a:p>
          <a:p>
            <a:r>
              <a:rPr lang="ru-RU" dirty="0"/>
              <a:t>- производные, базовым активом которых являются вышеперечисленные ценные бумаги.</a:t>
            </a:r>
          </a:p>
          <a:p>
            <a:endParaRPr lang="ru-RU" dirty="0"/>
          </a:p>
        </p:txBody>
      </p:sp>
      <p:sp>
        <p:nvSpPr>
          <p:cNvPr id="4" name="AutoShape 2" descr="https://avatars.mds.yandex.net/get-pdb/2005268/e1bfbb74-2994-4264-b465-f6d202efffeb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s://avatars.mds.yandex.net/get-pdb/2005268/e1bfbb74-2994-4264-b465-f6d202efffeb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164" y="4488571"/>
            <a:ext cx="4212318" cy="236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bestdeals.minemegashop.ru/images/audio_cd_covers/10138100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689" y="0"/>
            <a:ext cx="2776311" cy="362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912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К обращению на KASE допускаются ценные бумаги: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255" y="1980346"/>
            <a:ext cx="8946541" cy="4195481"/>
          </a:xfrm>
        </p:spPr>
        <p:txBody>
          <a:bodyPr>
            <a:normAutofit/>
          </a:bodyPr>
          <a:lstStyle/>
          <a:p>
            <a:r>
              <a:rPr lang="ru-RU" dirty="0"/>
              <a:t>К торгам на фондовой бирже допускаются лишь ценные бумаги, прошедшие процедуру листинга. Согласно положению о листинге ценных бумаг Казахстанской фондовой биржи на биржевые торги после прохождения данной процедуры допускаются негосударственные ценные бумаги, эмитированные в соответствии с законодательством РК и законодательством других государств, допущенные к обращению в Республике Казахстан.</a:t>
            </a:r>
            <a:br>
              <a:rPr lang="ru-RU" dirty="0"/>
            </a:br>
            <a:r>
              <a:rPr lang="ru-RU" dirty="0"/>
              <a:t>   Процедуры листинга не требуется для государственных ценных бумаг РК и эмитированных в соответствии с законодательством других государств, допущенных к обращению в Республике Казахстан, а также для производных ценных бумаг.</a:t>
            </a:r>
          </a:p>
          <a:p>
            <a:endParaRPr lang="ru-RU" dirty="0"/>
          </a:p>
        </p:txBody>
      </p:sp>
      <p:sp>
        <p:nvSpPr>
          <p:cNvPr id="4" name="AutoShape 2" descr="https://avatars.mds.yandex.net/get-pdb/2005268/e1bfbb74-2994-4264-b465-f6d202efffeb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s://bestdeals.minemegashop.ru/images/audio_cd_covers/10138100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689" y="0"/>
            <a:ext cx="2776311" cy="362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2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Публично-правовые фондовые биржи (государственные)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943060" cy="4195481"/>
          </a:xfrm>
        </p:spPr>
        <p:txBody>
          <a:bodyPr>
            <a:normAutofit/>
          </a:bodyPr>
          <a:lstStyle/>
          <a:p>
            <a:r>
              <a:rPr lang="ru-RU" sz="2800" dirty="0"/>
              <a:t>находятся под постоянным государственным контролем; Государство участвует в составлении правил биржевой торговли, контролирует их выполнение, обеспечивает правопорядок во время торгов, назначает и увольняет биржевых маклеров и т.д. (пример: Германия, Франция) </a:t>
            </a:r>
          </a:p>
        </p:txBody>
      </p:sp>
      <p:pic>
        <p:nvPicPr>
          <p:cNvPr id="3074" name="Picture 2" descr="https://img.huffingtonpost.com/asset/5d489e253b00004d00dae5ed.jpeg?cache=rfvcbuymz9&amp;amp;ops=1778_1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4065" y="4354286"/>
            <a:ext cx="2784874" cy="250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559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Фондовые биржи как частные компании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648771" cy="4195481"/>
          </a:xfrm>
        </p:spPr>
        <p:txBody>
          <a:bodyPr/>
          <a:lstStyle/>
          <a:p>
            <a:r>
              <a:rPr lang="ru-RU" sz="2800" dirty="0"/>
              <a:t>создаются в форме АО. Самостоятельны в организации биржевой торговли, все сделки совершаются в соответствии с действующим законодательством страны; Государство не берет на себя никаких гарантий по обеспечению стабильности биржевой торговли и снижению риска торговых сделок (пример: Англия и США</a:t>
            </a:r>
            <a:r>
              <a:rPr lang="ru-RU" dirty="0"/>
              <a:t>) </a:t>
            </a:r>
          </a:p>
        </p:txBody>
      </p:sp>
      <p:pic>
        <p:nvPicPr>
          <p:cNvPr id="4098" name="Picture 2" descr="https://im0-tub-kz.yandex.net/i?id=8789de684b47cd165963e163963e2d1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171" y="5109028"/>
            <a:ext cx="7445829" cy="174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32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Смешанные фондовые биржи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Создаются в форме АО, где не менее 50% капитала принадлежит государству; во главе стоят выборные биржевые органы, тем не менее биржевой комиссар осуществляет надзор за биржевой деятельностью и официально регистрирует биржевые курсы (пример: Австрия, Швейцария, Швеция</a:t>
            </a:r>
            <a:r>
              <a:rPr lang="ru-RU" dirty="0"/>
              <a:t>)</a:t>
            </a:r>
          </a:p>
        </p:txBody>
      </p:sp>
      <p:pic>
        <p:nvPicPr>
          <p:cNvPr id="5122" name="Picture 2" descr="https://im0-tub-ru.yandex.net/i?id=5ceadc24de182d8dccadb3b557b1a546&amp;n=33&amp;w=267&amp;h=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804" y="3257554"/>
            <a:ext cx="25431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207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/>
              <a:t>Виды биржевых систем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45324"/>
            <a:ext cx="10794398" cy="4903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1. В случае </a:t>
            </a:r>
            <a:r>
              <a:rPr lang="ru-RU" sz="2800" b="1" i="1" dirty="0"/>
              <a:t>моноцентрической биржевой системы</a:t>
            </a:r>
            <a:r>
              <a:rPr lang="ru-RU" sz="2800" b="1" dirty="0"/>
              <a:t> </a:t>
            </a:r>
            <a:r>
              <a:rPr lang="ru-RU" sz="2800" dirty="0"/>
              <a:t>абсолютно доминирующее положение занимает одна биржа, расположенная в финансовом центре страны, а остальные фондовые биржи имеют местное значение. Её примером служит биржевая система Англии, где главенствует Международная Лондонская фондовая биржа, а все провинциальные биржи, лишенные фактической самостоятельности, присоединены к ней. Моноцентрическая модель характерна также для Франции и Японии. 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56260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/>
              <a:t>Виды биржевых систем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45324"/>
            <a:ext cx="10794398" cy="49030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2. В </a:t>
            </a:r>
            <a:r>
              <a:rPr lang="ru-RU" sz="2800" i="1" dirty="0"/>
              <a:t>условиях </a:t>
            </a:r>
            <a:r>
              <a:rPr lang="ru-RU" sz="2800" b="1" i="1" u="sng" dirty="0"/>
              <a:t>полицентрической системы</a:t>
            </a:r>
            <a:r>
              <a:rPr lang="ru-RU" sz="2800" b="1" u="sng" dirty="0"/>
              <a:t> </a:t>
            </a:r>
            <a:r>
              <a:rPr lang="ru-RU" sz="2800" dirty="0"/>
              <a:t>помимо главной фондовой биржи в стране могут функционировать еще несколько крупных бирж, например в Австралии, Германии и Канаде. 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В США развитие биржевой торговли привело к становлению своеобразной биржевой системы, которую нельзя с полной уверенностью отнести ни к моноцентрической, ни к полицентрической модели. 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81407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FA656E-E55B-41A6-8079-875470B900AE}"/>
              </a:ext>
            </a:extLst>
          </p:cNvPr>
          <p:cNvSpPr txBox="1"/>
          <p:nvPr/>
        </p:nvSpPr>
        <p:spPr>
          <a:xfrm>
            <a:off x="140305" y="-4838"/>
            <a:ext cx="11790437" cy="72481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u="sng" dirty="0" err="1">
                <a:ea typeface="+mn-lt"/>
                <a:cs typeface="+mn-lt"/>
              </a:rPr>
              <a:t>Крупнейшие</a:t>
            </a:r>
            <a:r>
              <a:rPr lang="en-US" sz="2800" u="sng" dirty="0">
                <a:ea typeface="+mn-lt"/>
                <a:cs typeface="+mn-lt"/>
              </a:rPr>
              <a:t> </a:t>
            </a:r>
            <a:r>
              <a:rPr lang="en-US" sz="2800" u="sng" dirty="0" err="1">
                <a:ea typeface="+mn-lt"/>
                <a:cs typeface="+mn-lt"/>
              </a:rPr>
              <a:t>фондовые</a:t>
            </a:r>
            <a:r>
              <a:rPr lang="en-US" sz="2800" u="sng" dirty="0">
                <a:ea typeface="+mn-lt"/>
                <a:cs typeface="+mn-lt"/>
              </a:rPr>
              <a:t> </a:t>
            </a:r>
            <a:r>
              <a:rPr lang="en-US" sz="2800" u="sng" dirty="0" err="1">
                <a:ea typeface="+mn-lt"/>
                <a:cs typeface="+mn-lt"/>
              </a:rPr>
              <a:t>биржи</a:t>
            </a:r>
            <a:r>
              <a:rPr lang="en-US" sz="2800" dirty="0">
                <a:ea typeface="+mn-lt"/>
                <a:cs typeface="+mn-lt"/>
              </a:rPr>
              <a:t>:</a:t>
            </a:r>
            <a:endParaRPr lang="ru-RU" sz="2800" dirty="0"/>
          </a:p>
          <a:p>
            <a:endParaRPr lang="en-US" sz="2300" dirty="0">
              <a:ea typeface="+mn-lt"/>
              <a:cs typeface="+mn-lt"/>
            </a:endParaRPr>
          </a:p>
          <a:p>
            <a:r>
              <a:rPr lang="en-US" sz="2300" dirty="0">
                <a:ea typeface="+mn-lt"/>
                <a:cs typeface="+mn-lt"/>
              </a:rPr>
              <a:t>1. </a:t>
            </a:r>
            <a:r>
              <a:rPr lang="en-US" sz="2300" b="1" dirty="0">
                <a:ea typeface="+mn-lt"/>
                <a:cs typeface="+mn-lt"/>
              </a:rPr>
              <a:t>New York Stock Exchange (NYSE Euronext</a:t>
            </a:r>
            <a:r>
              <a:rPr lang="en-US" sz="2300" dirty="0">
                <a:ea typeface="+mn-lt"/>
                <a:cs typeface="+mn-lt"/>
              </a:rPr>
              <a:t>). </a:t>
            </a:r>
            <a:r>
              <a:rPr lang="en-US" sz="2300" dirty="0" err="1">
                <a:ea typeface="+mn-lt"/>
                <a:cs typeface="+mn-lt"/>
              </a:rPr>
              <a:t>Нью-Йоркская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биржа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была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образована</a:t>
            </a:r>
            <a:r>
              <a:rPr lang="en-US" sz="2300" dirty="0">
                <a:ea typeface="+mn-lt"/>
                <a:cs typeface="+mn-lt"/>
              </a:rPr>
              <a:t> в 1817 </a:t>
            </a:r>
            <a:r>
              <a:rPr lang="en-US" sz="2300" dirty="0" err="1">
                <a:ea typeface="+mn-lt"/>
                <a:cs typeface="+mn-lt"/>
              </a:rPr>
              <a:t>году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За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прошедший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период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она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стала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одной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из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самых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авторитетных</a:t>
            </a:r>
            <a:r>
              <a:rPr lang="en-US" sz="2300" dirty="0">
                <a:ea typeface="+mn-lt"/>
                <a:cs typeface="+mn-lt"/>
              </a:rPr>
              <a:t> в </a:t>
            </a:r>
            <a:r>
              <a:rPr lang="en-US" sz="2300" dirty="0" err="1">
                <a:ea typeface="+mn-lt"/>
                <a:cs typeface="+mn-lt"/>
              </a:rPr>
              <a:t>мире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Это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эмблема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финансовой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мощи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которая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занимает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ведущие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места</a:t>
            </a:r>
            <a:r>
              <a:rPr lang="en-US" sz="2300" dirty="0">
                <a:ea typeface="+mn-lt"/>
                <a:cs typeface="+mn-lt"/>
              </a:rPr>
              <a:t> в </a:t>
            </a:r>
            <a:r>
              <a:rPr lang="en-US" sz="2300" dirty="0" err="1">
                <a:ea typeface="+mn-lt"/>
                <a:cs typeface="+mn-lt"/>
              </a:rPr>
              <a:t>самых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разных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рейтингах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Используя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удобные</a:t>
            </a:r>
            <a:r>
              <a:rPr lang="en-US" sz="2300" dirty="0">
                <a:ea typeface="+mn-lt"/>
                <a:cs typeface="+mn-lt"/>
              </a:rPr>
              <a:t> и </a:t>
            </a:r>
            <a:r>
              <a:rPr lang="en-US" sz="2300" dirty="0" err="1">
                <a:ea typeface="+mn-lt"/>
                <a:cs typeface="+mn-lt"/>
              </a:rPr>
              <a:t>надежные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инструменты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на</a:t>
            </a:r>
            <a:r>
              <a:rPr lang="en-US" sz="2300" dirty="0">
                <a:ea typeface="+mn-lt"/>
                <a:cs typeface="+mn-lt"/>
              </a:rPr>
              <a:t> NYSE Euronext </a:t>
            </a:r>
            <a:r>
              <a:rPr lang="en-US" sz="2300" dirty="0" err="1">
                <a:ea typeface="+mn-lt"/>
                <a:cs typeface="+mn-lt"/>
              </a:rPr>
              <a:t>торгуют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несколько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тысяч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компаний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из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разных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государств</a:t>
            </a:r>
            <a:r>
              <a:rPr lang="en-US" sz="2300" dirty="0">
                <a:ea typeface="+mn-lt"/>
                <a:cs typeface="+mn-lt"/>
              </a:rPr>
              <a:t>.</a:t>
            </a:r>
            <a:endParaRPr lang="en-US" sz="2300" dirty="0"/>
          </a:p>
          <a:p>
            <a:endParaRPr lang="en-US" sz="2300" dirty="0">
              <a:ea typeface="+mn-lt"/>
              <a:cs typeface="+mn-lt"/>
            </a:endParaRPr>
          </a:p>
          <a:p>
            <a:r>
              <a:rPr lang="en-US" sz="2300" dirty="0">
                <a:ea typeface="+mn-lt"/>
                <a:cs typeface="+mn-lt"/>
              </a:rPr>
              <a:t>2.</a:t>
            </a:r>
            <a:r>
              <a:rPr lang="en-US" sz="2300" b="1" dirty="0">
                <a:ea typeface="+mn-lt"/>
                <a:cs typeface="+mn-lt"/>
              </a:rPr>
              <a:t>Гонконгская </a:t>
            </a:r>
            <a:r>
              <a:rPr lang="en-US" sz="2300" b="1" dirty="0" err="1">
                <a:ea typeface="+mn-lt"/>
                <a:cs typeface="+mn-lt"/>
              </a:rPr>
              <a:t>фондовая</a:t>
            </a:r>
            <a:r>
              <a:rPr lang="en-US" sz="2300" b="1" dirty="0">
                <a:ea typeface="+mn-lt"/>
                <a:cs typeface="+mn-lt"/>
              </a:rPr>
              <a:t> </a:t>
            </a:r>
            <a:r>
              <a:rPr lang="en-US" sz="2300" b="1" dirty="0" err="1">
                <a:ea typeface="+mn-lt"/>
                <a:cs typeface="+mn-lt"/>
              </a:rPr>
              <a:t>биржа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которая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начала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работу</a:t>
            </a:r>
            <a:r>
              <a:rPr lang="en-US" sz="2300" dirty="0">
                <a:ea typeface="+mn-lt"/>
                <a:cs typeface="+mn-lt"/>
              </a:rPr>
              <a:t> в 1891 </a:t>
            </a:r>
            <a:r>
              <a:rPr lang="en-US" sz="2300" dirty="0" err="1">
                <a:ea typeface="+mn-lt"/>
                <a:cs typeface="+mn-lt"/>
              </a:rPr>
              <a:t>году</a:t>
            </a:r>
            <a:r>
              <a:rPr lang="en-US" sz="2300" dirty="0">
                <a:ea typeface="+mn-lt"/>
                <a:cs typeface="+mn-lt"/>
              </a:rPr>
              <a:t>. В </a:t>
            </a:r>
            <a:r>
              <a:rPr lang="en-US" sz="2300" dirty="0" err="1">
                <a:ea typeface="+mn-lt"/>
                <a:cs typeface="+mn-lt"/>
              </a:rPr>
              <a:t>настоящее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время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на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этой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площадке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торгуют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ценными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бумагами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более</a:t>
            </a:r>
            <a:r>
              <a:rPr lang="en-US" sz="2300" dirty="0">
                <a:ea typeface="+mn-lt"/>
                <a:cs typeface="+mn-lt"/>
              </a:rPr>
              <a:t> 1500 </a:t>
            </a:r>
            <a:r>
              <a:rPr lang="en-US" sz="2300" dirty="0" err="1">
                <a:ea typeface="+mn-lt"/>
                <a:cs typeface="+mn-lt"/>
              </a:rPr>
              <a:t>эмитентов</a:t>
            </a:r>
            <a:r>
              <a:rPr lang="en-US" sz="2300" dirty="0">
                <a:ea typeface="+mn-lt"/>
                <a:cs typeface="+mn-lt"/>
              </a:rPr>
              <a:t>, в </a:t>
            </a:r>
            <a:r>
              <a:rPr lang="en-US" sz="2300" dirty="0" err="1">
                <a:ea typeface="+mn-lt"/>
                <a:cs typeface="+mn-lt"/>
              </a:rPr>
              <a:t>том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числе</a:t>
            </a:r>
            <a:r>
              <a:rPr lang="en-US" sz="2300" dirty="0">
                <a:ea typeface="+mn-lt"/>
                <a:cs typeface="+mn-lt"/>
              </a:rPr>
              <a:t> и </a:t>
            </a:r>
            <a:r>
              <a:rPr lang="en-US" sz="2300" dirty="0" err="1">
                <a:ea typeface="+mn-lt"/>
                <a:cs typeface="+mn-lt"/>
              </a:rPr>
              <a:t>из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России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После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Токио</a:t>
            </a:r>
            <a:r>
              <a:rPr lang="en-US" sz="2300" dirty="0">
                <a:ea typeface="+mn-lt"/>
                <a:cs typeface="+mn-lt"/>
              </a:rPr>
              <a:t> и </a:t>
            </a:r>
            <a:r>
              <a:rPr lang="en-US" sz="2300" dirty="0" err="1">
                <a:ea typeface="+mn-lt"/>
                <a:cs typeface="+mn-lt"/>
              </a:rPr>
              <a:t>Шанхая</a:t>
            </a:r>
            <a:r>
              <a:rPr lang="en-US" sz="2300" dirty="0">
                <a:ea typeface="+mn-lt"/>
                <a:cs typeface="+mn-lt"/>
              </a:rPr>
              <a:t> Hong Kong Stock Exchange </a:t>
            </a:r>
            <a:r>
              <a:rPr lang="en-US" sz="2300" dirty="0" err="1">
                <a:ea typeface="+mn-lt"/>
                <a:cs typeface="+mn-lt"/>
              </a:rPr>
              <a:t>занимает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третье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место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по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капитализации</a:t>
            </a:r>
            <a:r>
              <a:rPr lang="en-US" sz="2300" dirty="0">
                <a:ea typeface="+mn-lt"/>
                <a:cs typeface="+mn-lt"/>
              </a:rPr>
              <a:t>.</a:t>
            </a:r>
            <a:endParaRPr lang="en-US" sz="2300" dirty="0"/>
          </a:p>
          <a:p>
            <a:endParaRPr lang="en-US" sz="2300" dirty="0">
              <a:ea typeface="+mn-lt"/>
              <a:cs typeface="+mn-lt"/>
            </a:endParaRPr>
          </a:p>
          <a:p>
            <a:r>
              <a:rPr lang="en-US" sz="2300" dirty="0">
                <a:ea typeface="+mn-lt"/>
                <a:cs typeface="+mn-lt"/>
              </a:rPr>
              <a:t>3.Одной </a:t>
            </a:r>
            <a:r>
              <a:rPr lang="en-US" sz="2300" dirty="0" err="1">
                <a:ea typeface="+mn-lt"/>
                <a:cs typeface="+mn-lt"/>
              </a:rPr>
              <a:t>из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крупнейших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площадок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Китая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является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b="1" dirty="0" err="1">
                <a:ea typeface="+mn-lt"/>
                <a:cs typeface="+mn-lt"/>
              </a:rPr>
              <a:t>Шанхайская</a:t>
            </a:r>
            <a:r>
              <a:rPr lang="en-US" sz="2300" b="1" dirty="0">
                <a:ea typeface="+mn-lt"/>
                <a:cs typeface="+mn-lt"/>
              </a:rPr>
              <a:t> </a:t>
            </a:r>
            <a:r>
              <a:rPr lang="en-US" sz="2300" b="1" dirty="0" err="1">
                <a:ea typeface="+mn-lt"/>
                <a:cs typeface="+mn-lt"/>
              </a:rPr>
              <a:t>фондовая</a:t>
            </a:r>
            <a:r>
              <a:rPr lang="en-US" sz="2300" b="1" dirty="0">
                <a:ea typeface="+mn-lt"/>
                <a:cs typeface="+mn-lt"/>
              </a:rPr>
              <a:t> </a:t>
            </a:r>
            <a:r>
              <a:rPr lang="en-US" sz="2300" b="1" dirty="0" err="1">
                <a:ea typeface="+mn-lt"/>
                <a:cs typeface="+mn-lt"/>
              </a:rPr>
              <a:t>биржа</a:t>
            </a:r>
            <a:r>
              <a:rPr lang="en-US" sz="2300" b="1" dirty="0">
                <a:ea typeface="+mn-lt"/>
                <a:cs typeface="+mn-lt"/>
              </a:rPr>
              <a:t>.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Она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была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основана</a:t>
            </a:r>
            <a:r>
              <a:rPr lang="en-US" sz="2300" dirty="0">
                <a:ea typeface="+mn-lt"/>
                <a:cs typeface="+mn-lt"/>
              </a:rPr>
              <a:t> в 1891 </a:t>
            </a:r>
            <a:r>
              <a:rPr lang="en-US" sz="2300" dirty="0" err="1">
                <a:ea typeface="+mn-lt"/>
                <a:cs typeface="+mn-lt"/>
              </a:rPr>
              <a:t>году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Это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некоммерческое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предприятие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которое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относится</a:t>
            </a:r>
            <a:r>
              <a:rPr lang="en-US" sz="2300" dirty="0">
                <a:ea typeface="+mn-lt"/>
                <a:cs typeface="+mn-lt"/>
              </a:rPr>
              <a:t> к </a:t>
            </a:r>
            <a:r>
              <a:rPr lang="en-US" sz="2300" dirty="0" err="1">
                <a:ea typeface="+mn-lt"/>
                <a:cs typeface="+mn-lt"/>
              </a:rPr>
              <a:t>одним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из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лидеров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азиатского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рынка</a:t>
            </a:r>
            <a:r>
              <a:rPr lang="en-US" sz="2300" dirty="0">
                <a:ea typeface="+mn-lt"/>
                <a:cs typeface="+mn-lt"/>
              </a:rPr>
              <a:t>. </a:t>
            </a:r>
            <a:r>
              <a:rPr lang="en-US" sz="2300" dirty="0" err="1">
                <a:ea typeface="+mn-lt"/>
                <a:cs typeface="+mn-lt"/>
              </a:rPr>
              <a:t>Из-за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сложной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финансовой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политики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которой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придерживаются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власти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страны</a:t>
            </a:r>
            <a:r>
              <a:rPr lang="en-US" sz="2300" dirty="0">
                <a:ea typeface="+mn-lt"/>
                <a:cs typeface="+mn-lt"/>
              </a:rPr>
              <a:t>, </a:t>
            </a:r>
            <a:r>
              <a:rPr lang="en-US" sz="2300" dirty="0" err="1">
                <a:ea typeface="+mn-lt"/>
                <a:cs typeface="+mn-lt"/>
              </a:rPr>
              <a:t>на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бирже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не</a:t>
            </a:r>
            <a:r>
              <a:rPr lang="en-US" sz="2300" dirty="0">
                <a:ea typeface="+mn-lt"/>
                <a:cs typeface="+mn-lt"/>
              </a:rPr>
              <a:t> </a:t>
            </a:r>
            <a:r>
              <a:rPr lang="en-US" sz="2300" dirty="0" err="1">
                <a:ea typeface="+mn-lt"/>
                <a:cs typeface="+mn-lt"/>
              </a:rPr>
              <a:t>имеют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права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торговать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некоторые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инвесторы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из-за</a:t>
            </a:r>
            <a:r>
              <a:rPr lang="en-US" sz="2300" dirty="0">
                <a:ea typeface="+mn-lt"/>
                <a:cs typeface="+mn-lt"/>
              </a:rPr>
              <a:t> </a:t>
            </a:r>
            <a:r>
              <a:rPr lang="en-US" sz="2300" dirty="0" err="1">
                <a:ea typeface="+mn-lt"/>
                <a:cs typeface="+mn-lt"/>
              </a:rPr>
              <a:t>границы</a:t>
            </a:r>
            <a:r>
              <a:rPr lang="en-US" sz="2300" dirty="0">
                <a:ea typeface="+mn-lt"/>
                <a:cs typeface="+mn-lt"/>
              </a:rPr>
              <a:t>.</a:t>
            </a:r>
            <a:endParaRPr lang="en-US" sz="2300" dirty="0"/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42443522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121</TotalTime>
  <Words>2864</Words>
  <Application>Microsoft Office PowerPoint</Application>
  <PresentationFormat>Широкоэкранный</PresentationFormat>
  <Paragraphs>137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Century Gothic</vt:lpstr>
      <vt:lpstr>Roboto</vt:lpstr>
      <vt:lpstr>Wingdings 3</vt:lpstr>
      <vt:lpstr>Ион</vt:lpstr>
      <vt:lpstr>Фондовая биржа</vt:lpstr>
      <vt:lpstr>Презентация PowerPoint</vt:lpstr>
      <vt:lpstr>Презентация PowerPoint</vt:lpstr>
      <vt:lpstr>Публично-правовые фондовые биржи (государственные)</vt:lpstr>
      <vt:lpstr>Фондовые биржи как частные компании</vt:lpstr>
      <vt:lpstr>Смешанные фондовые биржи</vt:lpstr>
      <vt:lpstr>Виды биржевых систем</vt:lpstr>
      <vt:lpstr>Виды биржевых систем</vt:lpstr>
      <vt:lpstr>Презентация PowerPoint</vt:lpstr>
      <vt:lpstr>Презентация PowerPoint</vt:lpstr>
      <vt:lpstr>Цель фондовой биржи </vt:lpstr>
      <vt:lpstr>                             Задачи фондовой биржи  1. Предоставление целенаправленного места, где может происходить продажа ценных бумаг их первым  владельцам, та и вторичная их перепродажа.  2. Выявление равновесной биржевой цены.  3. Аккумулирование временно свободных денежных средств и способствование передаче права собственности.  4. Обеспечение гласности, открытости биржевых торгов.  5. Обеспечение арбитража.  6. Обеспечение гарантий, исполнение сделок, заключенных в биржевом зале.   7. Разработка этических стандартов, кодекса поведения участников биржевой торговли.  </vt:lpstr>
      <vt:lpstr>                   Функции фондовой биржи </vt:lpstr>
      <vt:lpstr>Организационная структура фондовой биржи</vt:lpstr>
      <vt:lpstr>Организационная структура фондовой биржи</vt:lpstr>
      <vt:lpstr>Организационная структура фондовой биржи</vt:lpstr>
      <vt:lpstr>Организационная структура фондовой биржи</vt:lpstr>
      <vt:lpstr>Организационная структура фондовой биржи</vt:lpstr>
      <vt:lpstr>Организационная структура фондовой биржи</vt:lpstr>
      <vt:lpstr>Организационная структура фондовой биржи</vt:lpstr>
      <vt:lpstr>Казахстанская фондовая биржа </vt:lpstr>
      <vt:lpstr>Казахстанская фондовая биржа. </vt:lpstr>
      <vt:lpstr>Казахстанская фондовая биржа. </vt:lpstr>
      <vt:lpstr>Казахстанская фондовая биржа. </vt:lpstr>
      <vt:lpstr>Казахстанская фондовая биржа. </vt:lpstr>
      <vt:lpstr>   Члены KASE подразделяются на следующие категории :</vt:lpstr>
      <vt:lpstr>   Члены KASE</vt:lpstr>
      <vt:lpstr>Члены фондовой биржи имеют определенные обязанности</vt:lpstr>
      <vt:lpstr>Структурными подразделениями биржи являются: </vt:lpstr>
      <vt:lpstr>К обращению на KASE допускаются ценные бумаги:</vt:lpstr>
      <vt:lpstr>К обращению на KASE допускаются ценные бумаги: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Фондовая биржа</dc:title>
  <dc:creator>Пользователь</dc:creator>
  <cp:lastModifiedBy>user1</cp:lastModifiedBy>
  <cp:revision>16</cp:revision>
  <dcterms:created xsi:type="dcterms:W3CDTF">2020-04-13T14:40:04Z</dcterms:created>
  <dcterms:modified xsi:type="dcterms:W3CDTF">2021-03-26T04:52:32Z</dcterms:modified>
</cp:coreProperties>
</file>