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67" r:id="rId4"/>
    <p:sldId id="268" r:id="rId5"/>
    <p:sldId id="269" r:id="rId6"/>
    <p:sldId id="270" r:id="rId7"/>
    <p:sldId id="271" r:id="rId8"/>
    <p:sldId id="272" r:id="rId9"/>
    <p:sldId id="273" r:id="rId10"/>
    <p:sldId id="274" r:id="rId11"/>
    <p:sldId id="276" r:id="rId12"/>
    <p:sldId id="277" r:id="rId13"/>
    <p:sldId id="278" r:id="rId14"/>
    <p:sldId id="279" r:id="rId15"/>
    <p:sldId id="266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68" d="100"/>
          <a:sy n="68" d="100"/>
        </p:scale>
        <p:origin x="580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2" name="Freeform 11"/>
          <p:cNvSpPr/>
          <p:nvPr/>
        </p:nvSpPr>
        <p:spPr>
          <a:xfrm>
            <a:off x="-15875" y="0"/>
            <a:ext cx="11683810" cy="6588125"/>
          </a:xfrm>
          <a:custGeom>
            <a:avLst/>
            <a:gdLst/>
            <a:ahLst/>
            <a:cxnLst/>
            <a:rect l="l" t="t" r="r" b="b"/>
            <a:pathLst>
              <a:path w="11683810" h="6588125">
                <a:moveTo>
                  <a:pt x="0" y="0"/>
                </a:moveTo>
                <a:lnTo>
                  <a:pt x="11318691" y="0"/>
                </a:lnTo>
                <a:lnTo>
                  <a:pt x="11683810" y="5976938"/>
                </a:lnTo>
                <a:lnTo>
                  <a:pt x="15875" y="6588125"/>
                </a:lnTo>
                <a:cubicBezTo>
                  <a:pt x="10583" y="4386792"/>
                  <a:pt x="5292" y="2185458"/>
                  <a:pt x="0" y="0"/>
                </a:cubicBezTo>
                <a:close/>
              </a:path>
            </a:pathLst>
          </a:custGeom>
          <a:ln>
            <a:noFill/>
          </a:ln>
          <a:effectLst>
            <a:outerShdw blurRad="101600" dist="152400" dir="438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Freeform 13"/>
          <p:cNvSpPr/>
          <p:nvPr/>
        </p:nvSpPr>
        <p:spPr>
          <a:xfrm>
            <a:off x="0" y="4282257"/>
            <a:ext cx="11329257" cy="2028845"/>
          </a:xfrm>
          <a:custGeom>
            <a:avLst/>
            <a:gdLst/>
            <a:ahLst/>
            <a:cxnLst/>
            <a:rect l="l" t="t" r="r" b="b"/>
            <a:pathLst>
              <a:path w="11329257" h="2028845">
                <a:moveTo>
                  <a:pt x="0" y="588520"/>
                </a:moveTo>
                <a:lnTo>
                  <a:pt x="11244075" y="0"/>
                </a:lnTo>
                <a:lnTo>
                  <a:pt x="11329257" y="1424838"/>
                </a:lnTo>
                <a:lnTo>
                  <a:pt x="0" y="2028845"/>
                </a:lnTo>
                <a:lnTo>
                  <a:pt x="0" y="58852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6" name="Freeform 25"/>
          <p:cNvSpPr/>
          <p:nvPr/>
        </p:nvSpPr>
        <p:spPr>
          <a:xfrm>
            <a:off x="0" y="0"/>
            <a:ext cx="8719579" cy="456877"/>
          </a:xfrm>
          <a:custGeom>
            <a:avLst/>
            <a:gdLst/>
            <a:ahLst/>
            <a:cxnLst/>
            <a:rect l="l" t="t" r="r" b="b"/>
            <a:pathLst>
              <a:path w="8719579" h="456877">
                <a:moveTo>
                  <a:pt x="0" y="0"/>
                </a:moveTo>
                <a:lnTo>
                  <a:pt x="8719579" y="0"/>
                </a:lnTo>
                <a:lnTo>
                  <a:pt x="0" y="45687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Freeform 14"/>
          <p:cNvSpPr/>
          <p:nvPr/>
        </p:nvSpPr>
        <p:spPr>
          <a:xfrm rot="21420000">
            <a:off x="-161800" y="293317"/>
            <a:ext cx="11367116" cy="5751804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891201" y="662656"/>
            <a:ext cx="9755187" cy="2766528"/>
          </a:xfrm>
        </p:spPr>
        <p:txBody>
          <a:bodyPr anchor="b">
            <a:normAutofit/>
          </a:bodyPr>
          <a:lstStyle>
            <a:lvl1pPr algn="r">
              <a:defRPr sz="8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983062" y="3505209"/>
            <a:ext cx="9755187" cy="550333"/>
          </a:xfrm>
        </p:spPr>
        <p:txBody>
          <a:bodyPr anchor="t">
            <a:noAutofit/>
          </a:bodyPr>
          <a:lstStyle>
            <a:lvl1pPr marL="0" indent="0" algn="r">
              <a:buNone/>
              <a:defRPr sz="2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1420000">
            <a:off x="4948541" y="4578463"/>
            <a:ext cx="6143653" cy="1163112"/>
          </a:xfrm>
        </p:spPr>
        <p:txBody>
          <a:bodyPr/>
          <a:lstStyle>
            <a:lvl1pPr algn="ctr">
              <a:defRPr sz="54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F7AFFB9B-9FB8-469E-96F9-4D32314110B6}" type="datetimeFigureOut">
              <a:rPr lang="en-US" dirty="0"/>
              <a:t>1/22/2021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1420000">
            <a:off x="-5560" y="4883024"/>
            <a:ext cx="4047239" cy="1195538"/>
          </a:xfrm>
        </p:spPr>
        <p:txBody>
          <a:bodyPr vert="horz" lIns="91440" tIns="45720" rIns="91440" bIns="45720" rtlCol="0" anchor="ctr"/>
          <a:lstStyle>
            <a:lvl1pPr algn="r">
              <a:defRPr lang="en-US" sz="5400" dirty="0"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1420000">
            <a:off x="9851758" y="3832648"/>
            <a:ext cx="907186" cy="498470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5" name="5-Point Star 24"/>
          <p:cNvSpPr/>
          <p:nvPr/>
        </p:nvSpPr>
        <p:spPr>
          <a:xfrm rot="21420000">
            <a:off x="4221385" y="5111356"/>
            <a:ext cx="515386" cy="515386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106333"/>
            <a:ext cx="10394708" cy="58884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5801" y="685799"/>
            <a:ext cx="10392513" cy="319490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80" y="4702923"/>
            <a:ext cx="10394728" cy="682472"/>
          </a:xfrm>
        </p:spPr>
        <p:txBody>
          <a:bodyPr anchor="t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D2AC3-6A0B-4169-B1EA-E3AE8B351BDD}" type="datetimeFigureOut">
              <a:rPr lang="en-US" dirty="0"/>
              <a:t>1/22/2021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902" cy="319490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79" y="4106333"/>
            <a:ext cx="10394729" cy="127360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B9363-8B87-41B7-9F8E-64519CBB8F34}" type="datetimeFigureOut">
              <a:rPr lang="en-US" dirty="0"/>
              <a:t>1/22/2021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732" y="685800"/>
            <a:ext cx="9525020" cy="2916704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550264" y="3610032"/>
            <a:ext cx="8667956" cy="377768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4106334"/>
            <a:ext cx="10396882" cy="126825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F5746-5284-4951-9F37-7AE924EDBCB7}" type="datetimeFigureOut">
              <a:rPr lang="en-US" dirty="0"/>
              <a:t>1/22/2021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685801" y="89262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473083" y="292282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723854"/>
            <a:ext cx="10394707" cy="2511835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247468"/>
            <a:ext cx="10394707" cy="114064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98B29-7265-4A65-A2A4-6703C057B7C1}" type="datetimeFigureOut">
              <a:rPr lang="en-US" dirty="0"/>
              <a:t>1/22/2021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802" y="685800"/>
            <a:ext cx="10394706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802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462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234621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70380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770380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BA082-94DF-4C4B-A041-6624924AB0A8}" type="datetimeFigureOut">
              <a:rPr lang="en-US" dirty="0"/>
              <a:t>1/22/2021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9184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780" y="2063395"/>
            <a:ext cx="3310128" cy="1536725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91840" y="4389287"/>
            <a:ext cx="3310128" cy="98529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741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235999" y="2063395"/>
            <a:ext cx="3310128" cy="1535237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235999" y="4389286"/>
            <a:ext cx="3310128" cy="98530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68944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768819" y="2063394"/>
            <a:ext cx="3310128" cy="1537196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768819" y="4389284"/>
            <a:ext cx="3310128" cy="985302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686C4-3AB5-4E0C-86CA-FB108C350AA9}" type="datetimeFigureOut">
              <a:rPr lang="en-US" dirty="0"/>
              <a:t>1/22/2021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2063396"/>
            <a:ext cx="10394707" cy="331119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F1211-4E0C-4AB3-B04F-585959BDAFE8}" type="datetimeFigureOut">
              <a:rPr lang="en-US" dirty="0"/>
              <a:t>1/22/2021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15862" y="685800"/>
            <a:ext cx="2264646" cy="468878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685800"/>
            <a:ext cx="7904431" cy="4688785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BDECAF-D3BE-4069-9C78-642ECCD01477}" type="datetimeFigureOut">
              <a:rPr lang="en-US" dirty="0"/>
              <a:t>1/22/2021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10394707" cy="331118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BDC27-E420-4878-9EE6-7B9656D6442A}" type="datetimeFigureOut">
              <a:rPr lang="en-US" dirty="0"/>
              <a:t>1/22/2021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3193487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3742267"/>
            <a:ext cx="10394707" cy="1639614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F47CF-67C9-420C-80A5-E2069FF0C2DF}" type="datetimeFigureOut">
              <a:rPr lang="en-US" dirty="0"/>
              <a:t>1/22/2021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814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5088714" cy="3311189"/>
          </a:xfrm>
        </p:spPr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5993971" y="2063396"/>
            <a:ext cx="5086538" cy="3311189"/>
          </a:xfrm>
        </p:spPr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2DC73-F065-42F5-A9F2-D90B2E42A0B3}" type="datetimeFigureOut">
              <a:rPr lang="en-US" dirty="0"/>
              <a:t>1/22/2021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115814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8356" y="2063396"/>
            <a:ext cx="4856158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802" y="2861733"/>
            <a:ext cx="5088712" cy="2512852"/>
          </a:xfrm>
        </p:spPr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8191" y="2063396"/>
            <a:ext cx="4864491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5993969" y="2861733"/>
            <a:ext cx="5088713" cy="2512852"/>
          </a:xfrm>
        </p:spPr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EA702-9B29-41CC-9BCC-3DF8A0D379FE}" type="datetimeFigureOut">
              <a:rPr lang="en-US" dirty="0"/>
              <a:t>1/22/2021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649AC-CB8F-4FF1-9A34-5861C74DD0A7}" type="datetimeFigureOut">
              <a:rPr lang="en-US" dirty="0"/>
              <a:t>1/22/2021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5CECA-2D3A-4680-9B49-752200DE467C}" type="datetimeFigureOut">
              <a:rPr lang="en-US" dirty="0"/>
              <a:t>1/22/2021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643" y="685800"/>
            <a:ext cx="4126860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46132" y="685800"/>
            <a:ext cx="6034375" cy="468878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642" y="2709052"/>
            <a:ext cx="4126861" cy="2665533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3BFE2-83B7-4B0A-B9D3-AB28331082B3}" type="datetimeFigureOut">
              <a:rPr lang="en-US" dirty="0"/>
              <a:t>1/22/2021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6345302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82362" y="0"/>
            <a:ext cx="3598146" cy="507153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2709052"/>
            <a:ext cx="6345301" cy="2362481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F78E3-FDA3-4D28-AAA2-0B81F349A39D}" type="datetimeFigureOut">
              <a:rPr lang="en-US" dirty="0"/>
              <a:t>1/22/2021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jp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-25397" y="0"/>
            <a:ext cx="12005350" cy="6644081"/>
            <a:chOff x="-25397" y="0"/>
            <a:chExt cx="12005350" cy="6644081"/>
          </a:xfrm>
        </p:grpSpPr>
        <p:sp useBgFill="1">
          <p:nvSpPr>
            <p:cNvPr id="11" name="Rectangle 10"/>
            <p:cNvSpPr/>
            <p:nvPr/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63396"/>
            <a:ext cx="10396883" cy="33111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98083" y="5757334"/>
            <a:ext cx="3784600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C35BB1C6-BF8F-4481-8AB2-603A1C8A906A}" type="datetimeFigureOut">
              <a:rPr lang="en-US" dirty="0"/>
              <a:t>1/22/2021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1" y="5757334"/>
            <a:ext cx="5499719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7121" y="5757334"/>
            <a:ext cx="907186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solidFill>
            <a:schemeClr val="accent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capfinex.com/info/chto-takoe-vtorichnyy-rynok-tsennykh-bumag/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br>
              <a:rPr lang="ru-RU" b="1" dirty="0"/>
            </a:br>
            <a:br>
              <a:rPr lang="ru-RU" b="1" dirty="0"/>
            </a:br>
            <a:r>
              <a:rPr lang="ru-RU" sz="3100" b="1" dirty="0"/>
              <a:t>Основные понятия рынка ценных бумаг, его структура</a:t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79768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1" y="282805"/>
            <a:ext cx="10396882" cy="65987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Структура рынка ценных бумаг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85800" y="1112364"/>
            <a:ext cx="10871462" cy="4262222"/>
          </a:xfrm>
        </p:spPr>
        <p:txBody>
          <a:bodyPr>
            <a:normAutofit lnSpcReduction="10000"/>
          </a:bodyPr>
          <a:lstStyle/>
          <a:p>
            <a:pPr marL="0" lvl="0" indent="0">
              <a:buNone/>
            </a:pPr>
            <a:endParaRPr lang="ru-RU" dirty="0"/>
          </a:p>
          <a:p>
            <a:pPr marL="0" lvl="0" indent="0">
              <a:buNone/>
            </a:pP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По виду ценных бумаг: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А) рынок облигаций,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Б) рынок акций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В)  рынок производных финансовых инструментов  и .т.д.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0" lvl="0" indent="0">
              <a:buNone/>
            </a:pP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По форме организации: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А) биржевые (организованный)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Б) внебиржевые (неорганизованный)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47159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1" y="282805"/>
            <a:ext cx="10396882" cy="659876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Организованный/неорганизованный рынок ЦБ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85800" y="1027523"/>
            <a:ext cx="10994010" cy="4685120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sz="2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Организованный рынок (биржевой)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является рынком аукционного типа. Он характеризуется публичными гласными торгами, открытыми соревно­ваниями покупателя и продавца с наличием механизма составления заявок и предложений о продаже, что может служить основанием для заключения сделок.</a:t>
            </a:r>
          </a:p>
          <a:p>
            <a:pPr marL="0" indent="0">
              <a:buNone/>
            </a:pP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Биржевой рынок — это торговля ценными бумагами на фондовой бирже. Это всегда организованный рынок ценных бумаг, торговля на нем ведется строго по правилам биржи и только между биржевыми посредниками, которые отбираются среди всех других участников.</a:t>
            </a:r>
          </a:p>
          <a:p>
            <a:pPr marL="0" indent="0">
              <a:buNone/>
            </a:pP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Организованный рынок требует, чтобы предлагаемые для продажи акции и облигации проходили специальную регистрацию и удовлетворяли набору дополнительных условий, предоставляющих максимум деловой информации о том бизнесе, для финансового обеспечения которого выпускаются именно эти бумаги.</a:t>
            </a:r>
          </a:p>
          <a:p>
            <a:pPr marL="0" indent="0">
              <a:buNone/>
            </a:pPr>
            <a:r>
              <a:rPr lang="ru-RU" sz="2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Неорганизованный рынок (свободный, розничный, внебиржевой)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это обращение ценных бумаг без со­блюдения единых для всех участников рынка правил. Торговля прохо­дит стихийно, в контакте продавца и покупателя. Информация о совер­шенных сделках не фиксируется.</a:t>
            </a: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190196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1" y="282805"/>
            <a:ext cx="10396882" cy="65987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Структура рынка ценных бумаг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85800" y="1112364"/>
            <a:ext cx="10871462" cy="4262222"/>
          </a:xfrm>
        </p:spPr>
        <p:txBody>
          <a:bodyPr>
            <a:normAutofit lnSpcReduction="10000"/>
          </a:bodyPr>
          <a:lstStyle/>
          <a:p>
            <a:pPr marL="0" lvl="0" indent="0">
              <a:buNone/>
            </a:pPr>
            <a:endParaRPr lang="ru-RU" dirty="0"/>
          </a:p>
          <a:p>
            <a:pPr marL="0" lvl="0" indent="0">
              <a:buNone/>
            </a:pP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По территориальному принципу: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А) международные рынки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Б) национальные 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В) региональные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По эмитентам:</a:t>
            </a:r>
          </a:p>
          <a:p>
            <a:pPr marL="0" lv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А) рынок ценных бумаг предприятий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Б)  рынок государственных ценных бумаг и т. п.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05235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1" y="282805"/>
            <a:ext cx="10396882" cy="65987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Структура рынка ценных бумаг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85800" y="1112363"/>
            <a:ext cx="10871462" cy="4524865"/>
          </a:xfrm>
        </p:spPr>
        <p:txBody>
          <a:bodyPr>
            <a:normAutofit fontScale="70000" lnSpcReduction="20000"/>
          </a:bodyPr>
          <a:lstStyle/>
          <a:p>
            <a:pPr marL="0" lvl="0" indent="0">
              <a:buNone/>
            </a:pPr>
            <a:endParaRPr lang="ru-RU" dirty="0"/>
          </a:p>
          <a:p>
            <a:pPr marL="0" lvl="0" indent="0">
              <a:buNone/>
            </a:pPr>
            <a:r>
              <a:rPr lang="ru-RU" sz="23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По срокам:</a:t>
            </a:r>
          </a:p>
          <a:p>
            <a:pPr marL="0" indent="0">
              <a:buNone/>
            </a:pP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А) рынок краткосрочных ценных бумаг</a:t>
            </a:r>
          </a:p>
          <a:p>
            <a:pPr marL="0" indent="0">
              <a:buNone/>
            </a:pP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Б) среднесрочных</a:t>
            </a:r>
          </a:p>
          <a:p>
            <a:pPr marL="0" indent="0">
              <a:buNone/>
            </a:pP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В) долгосрочных</a:t>
            </a:r>
          </a:p>
          <a:p>
            <a:pPr marL="0" indent="0">
              <a:buNone/>
            </a:pP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Г) бессрочных ценных бумаг</a:t>
            </a:r>
          </a:p>
          <a:p>
            <a:pPr marL="0" indent="0">
              <a:buNone/>
            </a:pP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0" lvl="0" indent="0">
              <a:buNone/>
            </a:pPr>
            <a:r>
              <a:rPr lang="ru-RU" sz="23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По видам сделок:</a:t>
            </a:r>
          </a:p>
          <a:p>
            <a:pPr marL="0" indent="0">
              <a:buNone/>
            </a:pP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А) кассовый рынок - подразумевает мгновенное исполнение сделок</a:t>
            </a:r>
          </a:p>
          <a:p>
            <a:pPr marL="0" indent="0">
              <a:buNone/>
            </a:pP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Б)  инвестиционный </a:t>
            </a:r>
          </a:p>
          <a:p>
            <a:pPr marL="0" indent="0">
              <a:buNone/>
            </a:pP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В) спекулятивный</a:t>
            </a:r>
          </a:p>
          <a:p>
            <a:pPr marL="0" indent="0">
              <a:buNone/>
            </a:pP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Г) наличный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839112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1" y="282805"/>
            <a:ext cx="10396882" cy="65987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Структура рынка ценных бумаг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85800" y="1866507"/>
            <a:ext cx="10871462" cy="3770721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В зависимости от способа заключения сделок: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А) публичный рынок</a:t>
            </a: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Публичный рынок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это рынок, на котором купля-продажа ценных бумаг осуществляется публично, т. е. обычно в присутствии профессиональных торговых участников рынка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Б) электронный (компьютеризированный)</a:t>
            </a: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Электронный (компьютеризированный) рынок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это рынок, на котором процесс купли-продажи ценных бумаг осуществляется путем электронного контакта (по электронным сетям) между продавцами и покупателями.</a:t>
            </a:r>
          </a:p>
          <a:p>
            <a:pPr marL="0" indent="0">
              <a:buNone/>
            </a:pP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9. По отраслевому принципу: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А) рынок металлургических компаний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Б) рынок нефтяных компаний и т.д.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329834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520831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Вывод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Таким образом, от выбора структуры рынка ценных бумаг зависит гарантированность заключаемой сделки, а также качество и стоимость приобретаемых ценных бумаг</a:t>
            </a:r>
          </a:p>
          <a:p>
            <a:pPr marL="0" indent="0" algn="just">
              <a:buNone/>
            </a:pP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87251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1" y="282805"/>
            <a:ext cx="10396882" cy="65987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Рынок ценных бумаг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85800" y="942681"/>
            <a:ext cx="10871462" cy="4581426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sz="2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 рынка ценных бумаг в РК регулируется Законом РК «О рынке ценных бумаг» от 2 июля 2003 года № 461.</a:t>
            </a:r>
          </a:p>
          <a:p>
            <a:pPr marL="0" indent="0">
              <a:buNone/>
            </a:pP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Рынок ценных бумаг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– это система отношений складывающаяся между его различными участниками: эмитентами, инвесторами, профессиональными участниками, государственными органами по поводу выпуска и обращения ценных бумаг.</a:t>
            </a:r>
          </a:p>
          <a:p>
            <a:pPr marL="0" indent="0">
              <a:buNone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На этом рынке формируется и обращается особый товар – </a:t>
            </a:r>
            <a:r>
              <a:rPr lang="ru-RU" sz="26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ценные бумаги.</a:t>
            </a:r>
          </a:p>
          <a:p>
            <a:pPr marL="0" indent="0">
              <a:buNone/>
            </a:pP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Ценная бумага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совокупность определенных записей и других обозначений, удостоверяющих имущественные права.</a:t>
            </a:r>
          </a:p>
          <a:p>
            <a:pPr marL="0" indent="0">
              <a:buNone/>
            </a:pP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Ценная бумага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– особого рода юридический документ, который фиксирует права его владельца или обязательства выдавшего его лица на определенное количество денег или вещей (имущества).</a:t>
            </a:r>
          </a:p>
          <a:p>
            <a:pPr marL="0" indent="0">
              <a:buNone/>
            </a:pP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Цель 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рынка ценных бумаг состоит в аккумулировании (сосредоточение) денежных средств с последующим их перераспределением между различными участниками рынка на основе совершения различных операций с ценными бумагами.</a:t>
            </a:r>
          </a:p>
          <a:p>
            <a:pPr marL="0" indent="0">
              <a:buNone/>
            </a:pP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784828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1" y="282805"/>
            <a:ext cx="10396882" cy="65987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Функции рынка ценных бумаг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85800" y="1084082"/>
            <a:ext cx="10871462" cy="4290504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инвестиционная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– экономически самая важная, с помощью выпуска и обращения ценных бумаг мобилизуется денежный капитал с целью организации и расширения производства;</a:t>
            </a:r>
          </a:p>
          <a:p>
            <a:pPr marL="0" lvl="0" indent="0">
              <a:buNone/>
            </a:pP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перераспределительная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– ценные бумаги являются тем средством, с помощью которого работает механизм перелива капитала между отраслями и сферами экономики, а также перевод сбережений населения в инвестиции;</a:t>
            </a:r>
          </a:p>
          <a:p>
            <a:pPr marL="0" lvl="0" indent="0">
              <a:buNone/>
            </a:pP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функция передела собственности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– с помощью операций с выпущенными ценными бумагами контролируется деятельность корпораций;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10576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1" y="282805"/>
            <a:ext cx="10396882" cy="65987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Функции рынка ценных бумаг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85800" y="1376312"/>
            <a:ext cx="10871462" cy="3998273"/>
          </a:xfrm>
        </p:spPr>
        <p:txBody>
          <a:bodyPr>
            <a:normAutofit lnSpcReduction="10000"/>
          </a:bodyPr>
          <a:lstStyle/>
          <a:p>
            <a:pPr marL="0" lvl="0" indent="0">
              <a:buNone/>
            </a:pP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информационная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– через текущее состояние рынка ценных бумаг доводится информация об объектах торговли, состоянии эмитентов, профессиональных участниках рынка и т.д.</a:t>
            </a:r>
          </a:p>
          <a:p>
            <a:pPr marL="0" lvl="0" indent="0">
              <a:buNone/>
            </a:pP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поддержание ликвидности государственного долга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– оформление государственного долга ценными бумагами (секьюритизация);</a:t>
            </a:r>
          </a:p>
          <a:p>
            <a:pPr marL="0" lvl="0" indent="0">
              <a:buNone/>
            </a:pP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финансирование дефицита государственного бюджета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без дополнительного выпуска денежных средств;</a:t>
            </a:r>
          </a:p>
          <a:p>
            <a:pPr marL="0" lvl="0" indent="0">
              <a:buNone/>
            </a:pP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регулирующая функция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– определение правил торговли бумагами, принципы взаимодействия и другие организационные условия участников рынка.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482016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1" y="282805"/>
            <a:ext cx="10396882" cy="65987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Свойства ценных бумаг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85800" y="1112364"/>
            <a:ext cx="10871462" cy="4262222"/>
          </a:xfrm>
        </p:spPr>
        <p:txBody>
          <a:bodyPr>
            <a:normAutofit fontScale="92500" lnSpcReduction="20000"/>
          </a:bodyPr>
          <a:lstStyle/>
          <a:p>
            <a:pPr marL="0" lvl="0" indent="0">
              <a:buNone/>
            </a:pP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обращаемость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способность ценной бумаги покупаться и продаваться на рынке, а также выступать в роли платежного инструмента;</a:t>
            </a:r>
          </a:p>
          <a:p>
            <a:pPr marL="0" lvl="0" indent="0">
              <a:buNone/>
            </a:pP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стандартность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ценная бумага должна иметь стандартное содержание, именно это делает бумагу товаром, способным обращаться на рынке;</a:t>
            </a:r>
          </a:p>
          <a:p>
            <a:pPr marL="0" lvl="0" indent="0">
              <a:buNone/>
            </a:pP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доступность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гражданского оборота – способность не только покупаться и продаваться, но и быть объектом других гражданских отношений, включая все виды сделок (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займ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хранение);</a:t>
            </a:r>
          </a:p>
          <a:p>
            <a:pPr marL="0" lvl="0" indent="0">
              <a:buNone/>
            </a:pP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серийность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возможность выпуска ценных бумаг однородными сериями, классами;</a:t>
            </a:r>
          </a:p>
          <a:p>
            <a:pPr marL="0" lvl="0" indent="0">
              <a:buNone/>
            </a:pP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документальность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ценная бумага это всегда документ, независимо от того, существует он в форме бумажного сертификата или в безналичной форме – в виде записей по счетам;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41411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1" y="282805"/>
            <a:ext cx="10396882" cy="65987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Свойства ценных бумаг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85800" y="1112364"/>
            <a:ext cx="10871462" cy="4262222"/>
          </a:xfrm>
        </p:spPr>
        <p:txBody>
          <a:bodyPr>
            <a:normAutofit fontScale="85000" lnSpcReduction="10000"/>
          </a:bodyPr>
          <a:lstStyle/>
          <a:p>
            <a:pPr marL="0" lvl="0" indent="0">
              <a:buNone/>
            </a:pP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Регулируемость и признание государством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фондовые инструменты, претендующие на статус ценной бумаги, должны быть признаны государством в качестве таковых, чтобы обеспечить их хорошую регулируемость и соответственно доверие к ним;</a:t>
            </a:r>
          </a:p>
          <a:p>
            <a:pPr marL="0" lvl="0" indent="0">
              <a:buNone/>
            </a:pP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рыночность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обращаемость указывает на то, что как особый товар ценная бумага должна иметь свой рынок;</a:t>
            </a:r>
          </a:p>
          <a:p>
            <a:pPr marL="0" lvl="0" indent="0">
              <a:buNone/>
            </a:pP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ликвидность 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способность ценной бумаги быть быстро проданной и превращенной в денежные средства без существенных потерь для держателя, при небольших колебаниях рыночной стоимости и издержках на реализацию;</a:t>
            </a:r>
          </a:p>
          <a:p>
            <a:pPr marL="0" lvl="0" indent="0">
              <a:buNone/>
            </a:pP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9. рискованность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возможность потерь, связанных с инвестициями в ценные бумаги;</a:t>
            </a:r>
          </a:p>
          <a:p>
            <a:pPr marL="0" lvl="0" indent="0">
              <a:buNone/>
            </a:pP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10. обязательность исполнения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>
                <a:latin typeface="Times New Roman" panose="02020603050405020304" pitchFamily="18" charset="0"/>
                <a:cs typeface="Times New Roman" panose="02020603050405020304" pitchFamily="18" charset="0"/>
              </a:rPr>
              <a:t>по законодательству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допускается отказ от исполнения обязательства.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960298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1" y="282805"/>
            <a:ext cx="10396882" cy="65987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Структура рынка ценных бумаг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85800" y="1112364"/>
            <a:ext cx="10871462" cy="4262222"/>
          </a:xfrm>
        </p:spPr>
        <p:txBody>
          <a:bodyPr>
            <a:normAutofit fontScale="85000" lnSpcReduction="10000"/>
          </a:bodyPr>
          <a:lstStyle/>
          <a:p>
            <a:pPr marL="0" lvl="0" indent="0">
              <a:buNone/>
            </a:pPr>
            <a:endParaRPr lang="ru-RU" dirty="0"/>
          </a:p>
          <a:p>
            <a:pPr marL="0" lvl="0" indent="0" algn="just">
              <a:buNone/>
            </a:pP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По характеру движения ценных бумаг:</a:t>
            </a:r>
          </a:p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А) первичный, </a:t>
            </a:r>
          </a:p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Б) вторичный</a:t>
            </a:r>
          </a:p>
          <a:p>
            <a:pPr marL="0" indent="0" algn="just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Первичный рынок ценных бумаг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размещение объявленных эмиссионных ценных бумаг эмитентом, за исключением дальнейшего размещения эмитентом ранее выкупленных им эмиссионных ценных бумаг на вторичном рынке ценных бумаг.</a:t>
            </a:r>
          </a:p>
          <a:p>
            <a:pPr marL="0" indent="0" algn="just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Первичный рынок ценных бумаг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— это рынок, на котором размещаются впервые выпущенные ценные бумаги. Фактически, первичным рынком называется биржа, на которой размещаются акции или облигации сразу после их выпуска — товар поступает сюда напрямую от производителя.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6173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1" y="282805"/>
            <a:ext cx="10396882" cy="65987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Структура рынка ценных бумаг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85800" y="1112364"/>
            <a:ext cx="10871462" cy="4262222"/>
          </a:xfrm>
        </p:spPr>
        <p:txBody>
          <a:bodyPr>
            <a:normAutofit fontScale="85000" lnSpcReduction="10000"/>
          </a:bodyPr>
          <a:lstStyle/>
          <a:p>
            <a:pPr marL="0" lvl="0" indent="0">
              <a:buNone/>
            </a:pPr>
            <a:endParaRPr lang="ru-RU" dirty="0"/>
          </a:p>
          <a:p>
            <a:pPr marL="0" lvl="0" indent="0" algn="just">
              <a:buNone/>
            </a:pP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По характеру движения ценных бумаг:</a:t>
            </a:r>
          </a:p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А) первичный, </a:t>
            </a:r>
          </a:p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Б) вторичный</a:t>
            </a: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Вторичный рынок ценных бумаг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правоотношения, складывающиеся между субъектами рынка ценных бумаг в процессе обращения размещенных ценных бумаг.</a:t>
            </a: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Вторичный рынок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- это место, где торгуются ранее выпущенные акции, долговые обязательства, облигации и т. д. Ценные бумаги, которые предлагаются впервые на первичном рынке, впоследствии продаются 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2" tooltip="на вторичном рынке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на вторичном рынке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Торговля осуществляется между покупателем и продавцом, а биржа обеспечивает сделку. В этом процессе компания-эмитент уже не участвует.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132281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1" y="282805"/>
            <a:ext cx="10396882" cy="65987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Первичный и вторичный рынок ЦБ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85800" y="1112364"/>
            <a:ext cx="10871462" cy="4262222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id="{025E89D5-13E2-4D28-AC62-02A9BEC036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868173"/>
              </p:ext>
            </p:extLst>
          </p:nvPr>
        </p:nvGraphicFramePr>
        <p:xfrm>
          <a:off x="685800" y="942681"/>
          <a:ext cx="10055161" cy="516961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099063">
                  <a:extLst>
                    <a:ext uri="{9D8B030D-6E8A-4147-A177-3AD203B41FA5}">
                      <a16:colId xmlns:a16="http://schemas.microsoft.com/office/drawing/2014/main" val="1622347245"/>
                    </a:ext>
                  </a:extLst>
                </a:gridCol>
                <a:gridCol w="4956098">
                  <a:extLst>
                    <a:ext uri="{9D8B030D-6E8A-4147-A177-3AD203B41FA5}">
                      <a16:colId xmlns:a16="http://schemas.microsoft.com/office/drawing/2014/main" val="209542792"/>
                    </a:ext>
                  </a:extLst>
                </a:gridCol>
              </a:tblGrid>
              <a:tr h="237399">
                <a:tc>
                  <a:txBody>
                    <a:bodyPr/>
                    <a:lstStyle/>
                    <a:p>
                      <a:pPr indent="45021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Первичный рынок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Вторичный рынок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237213983"/>
                  </a:ext>
                </a:extLst>
              </a:tr>
              <a:tr h="491960">
                <a:tc>
                  <a:txBody>
                    <a:bodyPr/>
                    <a:lstStyle/>
                    <a:p>
                      <a:pPr indent="8382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Это способ выпуска новых акций и облигаций;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85090" indent="450215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Площадка, на которой торгуются уже выпущенные акции и облигации;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468525802"/>
                  </a:ext>
                </a:extLst>
              </a:tr>
              <a:tr h="746519">
                <a:tc>
                  <a:txBody>
                    <a:bodyPr/>
                    <a:lstStyle/>
                    <a:p>
                      <a:pPr marR="86995" indent="8382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Сумма, полученная от выпуска ценных бумаг, направляется на расширение бизнеса;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85090" indent="9271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Сумма, вложенная в покупку акций, поступает продавцу, и, следовательно, компания ничего не получает;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4288270129"/>
                  </a:ext>
                </a:extLst>
              </a:tr>
              <a:tr h="491960">
                <a:tc>
                  <a:txBody>
                    <a:bodyPr/>
                    <a:lstStyle/>
                    <a:p>
                      <a:pPr marR="86995" indent="8382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Ценные бумаги выпущены компаниями для инвесторов;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85090" indent="9271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Ценные бумаги обмениваются между покупателями и продавцами;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197745585"/>
                  </a:ext>
                </a:extLst>
              </a:tr>
              <a:tr h="658481">
                <a:tc>
                  <a:txBody>
                    <a:bodyPr/>
                    <a:lstStyle/>
                    <a:p>
                      <a:pPr marR="86995" indent="8382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 ценные бумаги выпущены по одной цене для всех инвесторов, участвующих в предложении;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85090" indent="9271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Ценные бумаги обмениваются по рыночной цене;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994183671"/>
                  </a:ext>
                </a:extLst>
              </a:tr>
              <a:tr h="491960">
                <a:tc>
                  <a:txBody>
                    <a:bodyPr/>
                    <a:lstStyle/>
                    <a:p>
                      <a:pPr marR="86995" indent="8382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Первичный рынок не обеспечивает ликвидность;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9271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Вторичный рынок обеспечивает ликвидность;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761419343"/>
                  </a:ext>
                </a:extLst>
              </a:tr>
              <a:tr h="1953340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качестве посредников выступают банки андеррайтеры (</a:t>
                      </a:r>
                      <a:r>
                        <a:rPr lang="ru-RU" sz="18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профессиональный участник рынка ценных бумаг, обладающий лицензией на осуществление брокерской и дилерской деятельности и оказывающий услуги эмитенту по выпуску и размещению эмиссионных ценных бумаг)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 роли посредников действуют брокеры.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2159614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1328469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лавное мероприятие">
  <a:themeElements>
    <a:clrScheme name="Main Event">
      <a:dk1>
        <a:sysClr val="windowText" lastClr="000000"/>
      </a:dk1>
      <a:lt1>
        <a:sysClr val="window" lastClr="FFFFFF"/>
      </a:lt1>
      <a:dk2>
        <a:srgbClr val="424242"/>
      </a:dk2>
      <a:lt2>
        <a:srgbClr val="C8C8C8"/>
      </a:lt2>
      <a:accent1>
        <a:srgbClr val="B80E0F"/>
      </a:accent1>
      <a:accent2>
        <a:srgbClr val="A6987D"/>
      </a:accent2>
      <a:accent3>
        <a:srgbClr val="7F9A71"/>
      </a:accent3>
      <a:accent4>
        <a:srgbClr val="64969F"/>
      </a:accent4>
      <a:accent5>
        <a:srgbClr val="9B75B2"/>
      </a:accent5>
      <a:accent6>
        <a:srgbClr val="80737A"/>
      </a:accent6>
      <a:hlink>
        <a:srgbClr val="F21213"/>
      </a:hlink>
      <a:folHlink>
        <a:srgbClr val="B6A394"/>
      </a:folHlink>
    </a:clrScheme>
    <a:fontScheme name="Main Event">
      <a:maj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ain Even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blipFill>
          <a:blip xmlns:r="http://schemas.openxmlformats.org/officeDocument/2006/relationships" r:embed="rId1">
            <a:duotone>
              <a:schemeClr val="phClr">
                <a:shade val="88000"/>
                <a:lumMod val="88000"/>
              </a:schemeClr>
              <a:schemeClr val="phClr"/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st="127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48000"/>
                <a:satMod val="110000"/>
                <a:lumMod val="40000"/>
              </a:schemeClr>
              <a:schemeClr val="phClr">
                <a:tint val="90000"/>
                <a:lumMod val="10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in Event" id="{AC372BB4-D83D-411E-B849-B641926BA760}" vid="{F1EFBDE3-1A95-4E3D-81AD-1F53D65BEA0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TM04033927[[fn=Главное мероприятие]]</Template>
  <TotalTime>101</TotalTime>
  <Words>1320</Words>
  <Application>Microsoft Office PowerPoint</Application>
  <PresentationFormat>Широкоэкранный</PresentationFormat>
  <Paragraphs>109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Arial</vt:lpstr>
      <vt:lpstr>Impact</vt:lpstr>
      <vt:lpstr>Times New Roman</vt:lpstr>
      <vt:lpstr>Главное мероприятие</vt:lpstr>
      <vt:lpstr>  Основные понятия рынка ценных бумаг, его структура </vt:lpstr>
      <vt:lpstr>Рынок ценных бумаг</vt:lpstr>
      <vt:lpstr>Функции рынка ценных бумаг</vt:lpstr>
      <vt:lpstr>Функции рынка ценных бумаг</vt:lpstr>
      <vt:lpstr>Свойства ценных бумаг</vt:lpstr>
      <vt:lpstr>Свойства ценных бумаг</vt:lpstr>
      <vt:lpstr>Структура рынка ценных бумаг</vt:lpstr>
      <vt:lpstr>Структура рынка ценных бумаг</vt:lpstr>
      <vt:lpstr>Первичный и вторичный рынок ЦБ</vt:lpstr>
      <vt:lpstr>Структура рынка ценных бумаг</vt:lpstr>
      <vt:lpstr>Организованный/неорганизованный рынок ЦБ</vt:lpstr>
      <vt:lpstr>Структура рынка ценных бумаг</vt:lpstr>
      <vt:lpstr>Структура рынка ценных бумаг</vt:lpstr>
      <vt:lpstr>Структура рынка ценных бумаг</vt:lpstr>
      <vt:lpstr>Вывод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Структура рынка ценных бумаг</dc:title>
  <dc:creator>www.dan94@mail.ru</dc:creator>
  <cp:lastModifiedBy>user1</cp:lastModifiedBy>
  <cp:revision>12</cp:revision>
  <dcterms:created xsi:type="dcterms:W3CDTF">2017-12-09T11:41:43Z</dcterms:created>
  <dcterms:modified xsi:type="dcterms:W3CDTF">2021-01-22T06:20:32Z</dcterms:modified>
</cp:coreProperties>
</file>