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8" r:id="rId1"/>
  </p:sldMasterIdLst>
  <p:sldIdLst>
    <p:sldId id="256" r:id="rId2"/>
    <p:sldId id="257" r:id="rId3"/>
    <p:sldId id="258" r:id="rId4"/>
    <p:sldId id="259" r:id="rId5"/>
    <p:sldId id="269" r:id="rId6"/>
    <p:sldId id="260" r:id="rId7"/>
    <p:sldId id="261" r:id="rId8"/>
    <p:sldId id="262" r:id="rId9"/>
    <p:sldId id="263" r:id="rId10"/>
    <p:sldId id="264" r:id="rId11"/>
    <p:sldId id="265" r:id="rId12"/>
    <p:sldId id="266" r:id="rId13"/>
    <p:sldId id="267" r:id="rId14"/>
    <p:sldId id="268" r:id="rId1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724"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ru-RU"/>
              <a:t>Образец заголовка</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21351018-3443-4EAC-B754-4DA21252B43E}" type="datetimeFigureOut">
              <a:rPr lang="ru-RU" smtClean="0"/>
              <a:t>22.03.2021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4080255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21351018-3443-4EAC-B754-4DA21252B43E}" type="datetimeFigureOut">
              <a:rPr lang="ru-RU" smtClean="0"/>
              <a:t>22.03.2021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2580669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1351018-3443-4EAC-B754-4DA21252B43E}" type="datetimeFigureOut">
              <a:rPr lang="ru-RU" smtClean="0"/>
              <a:t>22.03.2021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1944724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ru-RU"/>
              <a:t>Образец текста</a:t>
            </a:r>
          </a:p>
        </p:txBody>
      </p:sp>
      <p:sp>
        <p:nvSpPr>
          <p:cNvPr id="4" name="Date Placeholder 3"/>
          <p:cNvSpPr>
            <a:spLocks noGrp="1"/>
          </p:cNvSpPr>
          <p:nvPr>
            <p:ph type="dt" sz="half" idx="10"/>
          </p:nvPr>
        </p:nvSpPr>
        <p:spPr/>
        <p:txBody>
          <a:bodyPr/>
          <a:lstStyle/>
          <a:p>
            <a:fld id="{21351018-3443-4EAC-B754-4DA21252B43E}" type="datetimeFigureOut">
              <a:rPr lang="ru-RU" smtClean="0"/>
              <a:t>22.03.2021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3608747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ru-RU"/>
              <a:t>Образец текста</a:t>
            </a:r>
          </a:p>
        </p:txBody>
      </p:sp>
      <p:sp>
        <p:nvSpPr>
          <p:cNvPr id="4" name="Date Placeholder 3"/>
          <p:cNvSpPr>
            <a:spLocks noGrp="1"/>
          </p:cNvSpPr>
          <p:nvPr>
            <p:ph type="dt" sz="half" idx="10"/>
          </p:nvPr>
        </p:nvSpPr>
        <p:spPr/>
        <p:txBody>
          <a:bodyPr/>
          <a:lstStyle/>
          <a:p>
            <a:fld id="{21351018-3443-4EAC-B754-4DA21252B43E}" type="datetimeFigureOut">
              <a:rPr lang="ru-RU" smtClean="0"/>
              <a:t>22.03.2021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2780989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1351018-3443-4EAC-B754-4DA21252B43E}" type="datetimeFigureOut">
              <a:rPr lang="ru-RU" smtClean="0"/>
              <a:t>22.03.2021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13218179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1351018-3443-4EAC-B754-4DA21252B43E}" type="datetimeFigureOut">
              <a:rPr lang="ru-RU" smtClean="0"/>
              <a:t>22.03.2021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2967415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1351018-3443-4EAC-B754-4DA21252B43E}" type="datetimeFigureOut">
              <a:rPr lang="ru-RU" smtClean="0"/>
              <a:t>22.03.2021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3182145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1351018-3443-4EAC-B754-4DA21252B43E}" type="datetimeFigureOut">
              <a:rPr lang="ru-RU" smtClean="0"/>
              <a:t>22.03.2021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3988801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1351018-3443-4EAC-B754-4DA21252B43E}" type="datetimeFigureOut">
              <a:rPr lang="ru-RU" smtClean="0"/>
              <a:t>22.03.2021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4151805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ru-RU"/>
              <a:t>Образец заголовка</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1351018-3443-4EAC-B754-4DA21252B43E}" type="datetimeFigureOut">
              <a:rPr lang="ru-RU" smtClean="0"/>
              <a:t>22.03.2021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2716748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21351018-3443-4EAC-B754-4DA21252B43E}" type="datetimeFigureOut">
              <a:rPr lang="ru-RU" smtClean="0"/>
              <a:t>22.03.2021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366183336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21351018-3443-4EAC-B754-4DA21252B43E}" type="datetimeFigureOut">
              <a:rPr lang="ru-RU" smtClean="0"/>
              <a:t>22.03.2021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3730188172"/>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21351018-3443-4EAC-B754-4DA21252B43E}" type="datetimeFigureOut">
              <a:rPr lang="ru-RU" smtClean="0"/>
              <a:t>22.03.2021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2087041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351018-3443-4EAC-B754-4DA21252B43E}" type="datetimeFigureOut">
              <a:rPr lang="ru-RU" smtClean="0"/>
              <a:t>22.03.2021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3717186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21351018-3443-4EAC-B754-4DA21252B43E}" type="datetimeFigureOut">
              <a:rPr lang="ru-RU" smtClean="0"/>
              <a:t>22.03.2021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6271950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a:xfrm>
            <a:off x="6399212" y="5883275"/>
            <a:ext cx="914400" cy="365125"/>
          </a:xfrm>
        </p:spPr>
        <p:txBody>
          <a:bodyPr/>
          <a:lstStyle/>
          <a:p>
            <a:fld id="{21351018-3443-4EAC-B754-4DA21252B43E}" type="datetimeFigureOut">
              <a:rPr lang="ru-RU" smtClean="0"/>
              <a:t>22.03.2021</a:t>
            </a:fld>
            <a:endParaRPr lang="ru-RU"/>
          </a:p>
        </p:txBody>
      </p:sp>
      <p:sp>
        <p:nvSpPr>
          <p:cNvPr id="6" name="Footer Placeholder 5"/>
          <p:cNvSpPr>
            <a:spLocks noGrp="1"/>
          </p:cNvSpPr>
          <p:nvPr>
            <p:ph type="ftr" sz="quarter" idx="11"/>
          </p:nvPr>
        </p:nvSpPr>
        <p:spPr>
          <a:xfrm>
            <a:off x="1141412" y="5883275"/>
            <a:ext cx="5105400" cy="365125"/>
          </a:xfrm>
        </p:spPr>
        <p:txBody>
          <a:bodyPr/>
          <a:lstStyle/>
          <a:p>
            <a:endParaRPr lang="ru-RU"/>
          </a:p>
        </p:txBody>
      </p:sp>
      <p:sp>
        <p:nvSpPr>
          <p:cNvPr id="7" name="Slide Number Placeholder 6"/>
          <p:cNvSpPr>
            <a:spLocks noGrp="1"/>
          </p:cNvSpPr>
          <p:nvPr>
            <p:ph type="sldNum" sz="quarter" idx="12"/>
          </p:nvPr>
        </p:nvSpPr>
        <p:spPr>
          <a:xfrm>
            <a:off x="10742612" y="5883275"/>
            <a:ext cx="322567" cy="365125"/>
          </a:xfrm>
        </p:spPr>
        <p:txBody>
          <a:bodyPr/>
          <a:lstStyle/>
          <a:p>
            <a:fld id="{45B8B700-D3ED-4F3A-B83D-1A11F9390993}" type="slidenum">
              <a:rPr lang="ru-RU" smtClean="0"/>
              <a:t>‹#›</a:t>
            </a:fld>
            <a:endParaRPr lang="ru-RU"/>
          </a:p>
        </p:txBody>
      </p:sp>
    </p:spTree>
    <p:extLst>
      <p:ext uri="{BB962C8B-B14F-4D97-AF65-F5344CB8AC3E}">
        <p14:creationId xmlns:p14="http://schemas.microsoft.com/office/powerpoint/2010/main" val="3387118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21351018-3443-4EAC-B754-4DA21252B43E}" type="datetimeFigureOut">
              <a:rPr lang="ru-RU" smtClean="0"/>
              <a:t>22.03.2021</a:t>
            </a:fld>
            <a:endParaRPr lang="ru-RU"/>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ru-RU"/>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45B8B700-D3ED-4F3A-B83D-1A11F9390993}" type="slidenum">
              <a:rPr lang="ru-RU" smtClean="0"/>
              <a:t>‹#›</a:t>
            </a:fld>
            <a:endParaRPr lang="ru-RU"/>
          </a:p>
        </p:txBody>
      </p:sp>
    </p:spTree>
    <p:extLst>
      <p:ext uri="{BB962C8B-B14F-4D97-AF65-F5344CB8AC3E}">
        <p14:creationId xmlns:p14="http://schemas.microsoft.com/office/powerpoint/2010/main" val="3339467848"/>
      </p:ext>
    </p:extLst>
  </p:cSld>
  <p:clrMap bg1="dk1" tx1="lt1" bg2="dk2" tx2="lt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utmagazine.ru/posts/14548-raspredelenie-cennyh-bumag" TargetMode="External"/><Relationship Id="rId2" Type="http://schemas.openxmlformats.org/officeDocument/2006/relationships/hyperlink" Target="https://utmagazine.ru/posts/4585-privilegirovannye-akcii.html" TargetMode="External"/><Relationship Id="rId1" Type="http://schemas.openxmlformats.org/officeDocument/2006/relationships/slideLayout" Target="../slideLayouts/slideLayout6.xml"/><Relationship Id="rId4" Type="http://schemas.openxmlformats.org/officeDocument/2006/relationships/hyperlink" Target="http://utmagazine.ru/posts/14309-raspredelenie-akciy"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utmagazine.ru/posts/13403-pervichnyy-rynok" TargetMode="Externa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utmagazine.ru/posts/14186-pervichnyy-rynok-cennyh-bumag" TargetMode="External"/><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hyperlink" Target="http://utmagazine.ru/posts/14941-ryno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hyperlink" Target="http://utmagazine.ru/posts/7074-obligacii" TargetMode="External"/><Relationship Id="rId4" Type="http://schemas.openxmlformats.org/officeDocument/2006/relationships/hyperlink" Target="http://utmagazine.ru/posts/14652-cennye-bumagi"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utmagazine.ru/posts/15146-rynok-cennyh-bumag" TargetMode="External"/><Relationship Id="rId2" Type="http://schemas.openxmlformats.org/officeDocument/2006/relationships/image" Target="../media/image4.pn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hyperlink" Target="http://utmagazine.ru/posts/8669-vypusk-cennyh-buma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utmagazine.ru/posts/15211-reshenie-o-vypuske-cennyh-bumag" TargetMode="External"/><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a:t>Эмиссия ценных бумаг и ее этапы</a:t>
            </a:r>
          </a:p>
        </p:txBody>
      </p:sp>
      <p:sp>
        <p:nvSpPr>
          <p:cNvPr id="3" name="Подзаголовок 2"/>
          <p:cNvSpPr>
            <a:spLocks noGrp="1"/>
          </p:cNvSpPr>
          <p:nvPr>
            <p:ph type="subTitle" idx="1"/>
          </p:nvPr>
        </p:nvSpPr>
        <p:spPr>
          <a:xfrm>
            <a:off x="477673" y="4339017"/>
            <a:ext cx="3302758" cy="1655762"/>
          </a:xfrm>
        </p:spPr>
        <p:txBody>
          <a:bodyPr>
            <a:noAutofit/>
          </a:bodyPr>
          <a:lstStyle/>
          <a:p>
            <a:pPr algn="l"/>
            <a:endParaRPr lang="ru-RU" sz="2000" dirty="0"/>
          </a:p>
        </p:txBody>
      </p:sp>
    </p:spTree>
    <p:extLst>
      <p:ext uri="{BB962C8B-B14F-4D97-AF65-F5344CB8AC3E}">
        <p14:creationId xmlns:p14="http://schemas.microsoft.com/office/powerpoint/2010/main" val="25604931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1413" y="0"/>
            <a:ext cx="9905998" cy="1905000"/>
          </a:xfrm>
        </p:spPr>
        <p:txBody>
          <a:bodyPr/>
          <a:lstStyle/>
          <a:p>
            <a:pPr algn="ctr"/>
            <a:r>
              <a:rPr lang="ru-RU" b="1" dirty="0"/>
              <a:t>Виды эмиссии ценных бумаг</a:t>
            </a:r>
            <a:br>
              <a:rPr lang="ru-RU" dirty="0"/>
            </a:br>
            <a:endParaRPr lang="ru-RU" dirty="0"/>
          </a:p>
        </p:txBody>
      </p:sp>
      <p:sp>
        <p:nvSpPr>
          <p:cNvPr id="3" name="Прямоугольник 2"/>
          <p:cNvSpPr/>
          <p:nvPr/>
        </p:nvSpPr>
        <p:spPr>
          <a:xfrm>
            <a:off x="307761" y="1076132"/>
            <a:ext cx="11573302" cy="769441"/>
          </a:xfrm>
          <a:prstGeom prst="rect">
            <a:avLst/>
          </a:prstGeom>
        </p:spPr>
        <p:txBody>
          <a:bodyPr wrap="square">
            <a:spAutoFit/>
          </a:bodyPr>
          <a:lstStyle/>
          <a:p>
            <a:pPr algn="ctr"/>
            <a:r>
              <a:rPr lang="ru-RU" sz="2200" dirty="0">
                <a:latin typeface="Times New Roman" panose="02020603050405020304" pitchFamily="18" charset="0"/>
                <a:ea typeface="Times New Roman" panose="02020603050405020304" pitchFamily="18" charset="0"/>
              </a:rPr>
              <a:t>Процессы эмиссии могут быть освещены с разных сторон. С точки зрения очередности эмиссию делят на первичную и вторичную. </a:t>
            </a:r>
            <a:endParaRPr lang="ru-RU" sz="2200" dirty="0"/>
          </a:p>
        </p:txBody>
      </p:sp>
      <p:sp>
        <p:nvSpPr>
          <p:cNvPr id="4" name="Прямоугольник 3"/>
          <p:cNvSpPr/>
          <p:nvPr/>
        </p:nvSpPr>
        <p:spPr>
          <a:xfrm>
            <a:off x="307761" y="1947791"/>
            <a:ext cx="5477302" cy="4686539"/>
          </a:xfrm>
          <a:prstGeom prst="rect">
            <a:avLst/>
          </a:prstGeom>
        </p:spPr>
        <p:txBody>
          <a:bodyPr wrap="square">
            <a:spAutoFit/>
          </a:bodyPr>
          <a:lstStyle/>
          <a:p>
            <a:pPr>
              <a:lnSpc>
                <a:spcPct val="107000"/>
              </a:lnSpc>
              <a:spcAft>
                <a:spcPts val="800"/>
              </a:spcAft>
            </a:pPr>
            <a:r>
              <a:rPr lang="ru-RU" sz="2000" i="1" dirty="0">
                <a:latin typeface="Times New Roman" panose="02020603050405020304" pitchFamily="18" charset="0"/>
                <a:ea typeface="Times New Roman" panose="02020603050405020304" pitchFamily="18" charset="0"/>
                <a:cs typeface="Times New Roman" panose="02020603050405020304" pitchFamily="18" charset="0"/>
              </a:rPr>
              <a:t>Первичная эмиссия ценных бумаг</a:t>
            </a:r>
            <a:r>
              <a:rPr lang="ru-RU" sz="2000" dirty="0">
                <a:latin typeface="Times New Roman" panose="02020603050405020304" pitchFamily="18" charset="0"/>
                <a:ea typeface="Times New Roman" panose="02020603050405020304" pitchFamily="18" charset="0"/>
                <a:cs typeface="Times New Roman" panose="02020603050405020304" pitchFamily="18" charset="0"/>
              </a:rPr>
              <a:t> имеет место в одном случае, когда коммерческая организация впервые выпускает свои ценные бумаги, в другом — когда выпуск какой-то ценной бумаги этой коммерческой организацией происходит впервые. Например, компания решила впервые выпустить свои облигации, или образующееся акционерное общество выпускает свои первые акции. Сюда же относится и ситуация, когда компания, ранее выпускавшая обычные акции или облигации, приняла решение впервые выпустить в обращение, например, свои конвертируемые облигации или </a:t>
            </a:r>
            <a:r>
              <a:rPr lang="ru-RU" sz="2000"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2" tooltip="Привилегированные акции"/>
              </a:rPr>
              <a:t>привилегированные акции</a:t>
            </a:r>
            <a:r>
              <a:rPr lang="ru-RU"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Прямоугольник 4"/>
          <p:cNvSpPr/>
          <p:nvPr/>
        </p:nvSpPr>
        <p:spPr>
          <a:xfrm>
            <a:off x="5785063" y="1928383"/>
            <a:ext cx="6291618" cy="4027898"/>
          </a:xfrm>
          <a:prstGeom prst="rect">
            <a:avLst/>
          </a:prstGeom>
        </p:spPr>
        <p:txBody>
          <a:bodyPr wrap="square">
            <a:spAutoFit/>
          </a:bodyPr>
          <a:lstStyle/>
          <a:p>
            <a:pPr algn="r">
              <a:lnSpc>
                <a:spcPct val="107000"/>
              </a:lnSpc>
              <a:spcAft>
                <a:spcPts val="800"/>
              </a:spcAft>
            </a:pPr>
            <a:r>
              <a:rPr lang="ru-RU" sz="2000" i="1" dirty="0">
                <a:latin typeface="Times New Roman" panose="02020603050405020304" pitchFamily="18" charset="0"/>
                <a:ea typeface="Times New Roman" panose="02020603050405020304" pitchFamily="18" charset="0"/>
                <a:cs typeface="Times New Roman" panose="02020603050405020304" pitchFamily="18" charset="0"/>
              </a:rPr>
              <a:t>Вторичная эмиссия ценных бумаг</a:t>
            </a:r>
            <a:r>
              <a:rPr lang="ru-RU" sz="2000" dirty="0">
                <a:latin typeface="Times New Roman" panose="02020603050405020304" pitchFamily="18" charset="0"/>
                <a:ea typeface="Times New Roman" panose="02020603050405020304" pitchFamily="18" charset="0"/>
                <a:cs typeface="Times New Roman" panose="02020603050405020304" pitchFamily="18" charset="0"/>
              </a:rPr>
              <a:t> — это повторное размещение тех или иных ценных бумаг данной коммерческой организации. По способу размещения эмиссия может проводиться путем распределения, подписки и конвертации. </a:t>
            </a:r>
            <a:r>
              <a:rPr lang="ru-RU" sz="2000" i="1"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3"/>
              </a:rPr>
              <a:t>Распределение ценных бумаг</a:t>
            </a:r>
            <a:r>
              <a:rPr lang="ru-RU" sz="2000" dirty="0">
                <a:latin typeface="Times New Roman" panose="02020603050405020304" pitchFamily="18" charset="0"/>
                <a:ea typeface="Times New Roman" panose="02020603050405020304" pitchFamily="18" charset="0"/>
                <a:cs typeface="Times New Roman" panose="02020603050405020304" pitchFamily="18" charset="0"/>
              </a:rPr>
              <a:t> — это их размещение среди заранее известного круга лиц без заключения договора купли-продажи. Эмиссия путем распределения возможна исключительно только для акций, но не для облигаций. </a:t>
            </a:r>
            <a:r>
              <a:rPr lang="ru-RU" sz="2000"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4"/>
              </a:rPr>
              <a:t>Распределение акций</a:t>
            </a:r>
            <a:r>
              <a:rPr lang="ru-RU" sz="2000" dirty="0">
                <a:latin typeface="Times New Roman" panose="02020603050405020304" pitchFamily="18" charset="0"/>
                <a:ea typeface="Times New Roman" panose="02020603050405020304" pitchFamily="18" charset="0"/>
                <a:cs typeface="Times New Roman" panose="02020603050405020304" pitchFamily="18" charset="0"/>
              </a:rPr>
              <a:t> имеет место либо при учреждении акционерного общества, либо при их размещении среди его акционеров (еще называют - бонусная эмиссия). </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22725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3754553" y="1246930"/>
            <a:ext cx="4911774" cy="3267534"/>
          </a:xfrm>
          <a:prstGeom prst="rect">
            <a:avLst/>
          </a:prstGeom>
        </p:spPr>
      </p:pic>
      <p:sp>
        <p:nvSpPr>
          <p:cNvPr id="2" name="Прямоугольник 1"/>
          <p:cNvSpPr/>
          <p:nvPr/>
        </p:nvSpPr>
        <p:spPr>
          <a:xfrm>
            <a:off x="195619" y="273046"/>
            <a:ext cx="3789528" cy="4241418"/>
          </a:xfrm>
          <a:prstGeom prst="rect">
            <a:avLst/>
          </a:prstGeom>
        </p:spPr>
        <p:txBody>
          <a:bodyPr wrap="square">
            <a:spAutoFit/>
          </a:bodyPr>
          <a:lstStyle/>
          <a:p>
            <a:pPr>
              <a:lnSpc>
                <a:spcPct val="107000"/>
              </a:lnSpc>
              <a:spcAft>
                <a:spcPts val="800"/>
              </a:spcAft>
            </a:pPr>
            <a:r>
              <a:rPr lang="ru-RU" i="1" dirty="0">
                <a:latin typeface="Times New Roman" panose="02020603050405020304" pitchFamily="18" charset="0"/>
                <a:ea typeface="Times New Roman" panose="02020603050405020304" pitchFamily="18" charset="0"/>
                <a:cs typeface="Times New Roman" panose="02020603050405020304" pitchFamily="18" charset="0"/>
              </a:rPr>
              <a:t>Подписка</a:t>
            </a:r>
            <a:r>
              <a:rPr lang="ru-RU" dirty="0">
                <a:latin typeface="Times New Roman" panose="02020603050405020304" pitchFamily="18" charset="0"/>
                <a:ea typeface="Times New Roman" panose="02020603050405020304" pitchFamily="18" charset="0"/>
                <a:cs typeface="Times New Roman" panose="02020603050405020304" pitchFamily="18" charset="0"/>
              </a:rPr>
              <a:t> — это размещение ценных бумаг путем заключения договора купли-продажи. Подписка может осуществляться в двух формах: путем закрытой или открытой подписки: - Закрытая подписка - это размещение ценной бумаги среди заранее известного, ограниченного круга инвесторов. - Открытая подписка - это размещение ценной бумаги среди потенциально неограниченного круга инвесторов на основе широкой публичной огласки.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8666327" y="273046"/>
            <a:ext cx="3411941" cy="4241418"/>
          </a:xfrm>
          <a:prstGeom prst="rect">
            <a:avLst/>
          </a:prstGeom>
        </p:spPr>
        <p:txBody>
          <a:bodyPr wrap="square">
            <a:spAutoFit/>
          </a:bodyPr>
          <a:lstStyle/>
          <a:p>
            <a:pPr>
              <a:lnSpc>
                <a:spcPct val="107000"/>
              </a:lnSpc>
              <a:spcAft>
                <a:spcPts val="800"/>
              </a:spcAft>
            </a:pPr>
            <a:r>
              <a:rPr lang="ru-RU" i="1" dirty="0">
                <a:latin typeface="Times New Roman" panose="02020603050405020304" pitchFamily="18" charset="0"/>
                <a:ea typeface="Times New Roman" panose="02020603050405020304" pitchFamily="18" charset="0"/>
                <a:cs typeface="Times New Roman" panose="02020603050405020304" pitchFamily="18" charset="0"/>
              </a:rPr>
              <a:t>Конвертация</a:t>
            </a:r>
            <a:r>
              <a:rPr lang="ru-RU" dirty="0">
                <a:latin typeface="Times New Roman" panose="02020603050405020304" pitchFamily="18" charset="0"/>
                <a:ea typeface="Times New Roman" panose="02020603050405020304" pitchFamily="18" charset="0"/>
                <a:cs typeface="Times New Roman" panose="02020603050405020304" pitchFamily="18" charset="0"/>
              </a:rPr>
              <a:t> — это размещение одного вида ценной бумаги путем ее обмена на другой на заранее обговоренных и установленных условиях. В общем размещение конкретно акций может осуществляться путем распределения их среди учредителей акционерного общества, дополнительных акций среди акционеров, подписки и конвертации (обмена) других видов ценных бумаг общества на акции.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454926" y="5281866"/>
            <a:ext cx="11882651" cy="1277786"/>
          </a:xfrm>
          <a:prstGeom prst="rect">
            <a:avLst/>
          </a:prstGeom>
        </p:spPr>
        <p:txBody>
          <a:bodyPr wrap="square">
            <a:spAutoFit/>
          </a:bodyPr>
          <a:lstStyle/>
          <a:p>
            <a:pPr>
              <a:lnSpc>
                <a:spcPct val="107000"/>
              </a:lnSpc>
              <a:spcAft>
                <a:spcPts val="80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Однако размещение облигаций производится только путем подписки или конвертации. В процессе эмиссии могут выпускаться как именные, так и предъявительские ценные бумаги; как в документарной, так и в бездокументарной формах. Размещение ценной бумаги, понимаемое как совокупность всевозможных отношений между эмитентом ценной бумаги и остальными участниками рынка ценных бумаг, есть ее </a:t>
            </a:r>
            <a:r>
              <a:rPr lang="ru-RU"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3"/>
              </a:rPr>
              <a:t>первичный рынок</a:t>
            </a:r>
            <a:r>
              <a:rPr lang="ru-RU" dirty="0">
                <a:latin typeface="Times New Roman" panose="02020603050405020304" pitchFamily="18" charset="0"/>
                <a:ea typeface="Times New Roman" panose="02020603050405020304" pitchFamily="18" charset="0"/>
                <a:cs typeface="Times New Roman" panose="02020603050405020304" pitchFamily="18" charset="0"/>
              </a:rPr>
              <a:t>.</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09544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1413" y="609600"/>
            <a:ext cx="9905998" cy="921026"/>
          </a:xfrm>
        </p:spPr>
        <p:txBody>
          <a:bodyPr>
            <a:normAutofit fontScale="90000"/>
          </a:bodyPr>
          <a:lstStyle/>
          <a:p>
            <a:pPr algn="ctr"/>
            <a:r>
              <a:rPr lang="ru-RU" b="1" dirty="0"/>
              <a:t>Государственная регистрация эмиссионных ценных бумаг</a:t>
            </a:r>
            <a:endParaRPr lang="ru-RU" dirty="0"/>
          </a:p>
        </p:txBody>
      </p:sp>
      <p:sp>
        <p:nvSpPr>
          <p:cNvPr id="4" name="Прямоугольник 3"/>
          <p:cNvSpPr/>
          <p:nvPr/>
        </p:nvSpPr>
        <p:spPr>
          <a:xfrm>
            <a:off x="413981" y="3148961"/>
            <a:ext cx="6096000" cy="2807948"/>
          </a:xfrm>
          <a:prstGeom prst="rect">
            <a:avLst/>
          </a:prstGeom>
        </p:spPr>
        <p:txBody>
          <a:bodyPr>
            <a:spAutoFit/>
          </a:bodyPr>
          <a:lstStyle/>
          <a:p>
            <a:pPr marL="342900" indent="-342900">
              <a:lnSpc>
                <a:spcPct val="107000"/>
              </a:lnSpc>
              <a:spcAft>
                <a:spcPts val="800"/>
              </a:spcAft>
              <a:buFontTx/>
              <a:buChar char="-"/>
            </a:pPr>
            <a:r>
              <a:rPr lang="ru-RU" sz="2000" dirty="0">
                <a:latin typeface="Times New Roman" panose="02020603050405020304" pitchFamily="18" charset="0"/>
                <a:ea typeface="Times New Roman" panose="02020603050405020304" pitchFamily="18" charset="0"/>
                <a:cs typeface="Times New Roman" panose="02020603050405020304" pitchFamily="18" charset="0"/>
              </a:rPr>
              <a:t>решение о выпуске ценной бумаги; </a:t>
            </a:r>
          </a:p>
          <a:p>
            <a:pPr marL="342900" indent="-342900">
              <a:lnSpc>
                <a:spcPct val="107000"/>
              </a:lnSpc>
              <a:spcAft>
                <a:spcPts val="800"/>
              </a:spcAft>
              <a:buFontTx/>
              <a:buChar char="-"/>
            </a:pP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800"/>
              </a:spcAft>
              <a:buFontTx/>
              <a:buChar char="-"/>
            </a:pPr>
            <a:r>
              <a:rPr lang="ru-RU" sz="2000" dirty="0">
                <a:latin typeface="Times New Roman" panose="02020603050405020304" pitchFamily="18" charset="0"/>
                <a:ea typeface="Times New Roman" panose="02020603050405020304" pitchFamily="18" charset="0"/>
                <a:cs typeface="Times New Roman" panose="02020603050405020304" pitchFamily="18" charset="0"/>
              </a:rPr>
              <a:t>проспект ценных бумаг в том случае, если выпуск ценных бумаг требует его составления;</a:t>
            </a:r>
          </a:p>
          <a:p>
            <a:pPr marL="342900" indent="-342900">
              <a:lnSpc>
                <a:spcPct val="107000"/>
              </a:lnSpc>
              <a:spcAft>
                <a:spcPts val="800"/>
              </a:spcAft>
              <a:buFontTx/>
              <a:buChar char="-"/>
            </a:pPr>
            <a:endParaRPr lang="ru-RU" sz="20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nSpc>
                <a:spcPct val="107000"/>
              </a:lnSpc>
              <a:spcAft>
                <a:spcPts val="800"/>
              </a:spcAft>
              <a:buFontTx/>
              <a:buChar char="-"/>
            </a:pPr>
            <a:r>
              <a:rPr lang="ru-RU" sz="2000" dirty="0">
                <a:latin typeface="Times New Roman" panose="02020603050405020304" pitchFamily="18" charset="0"/>
                <a:ea typeface="Times New Roman" panose="02020603050405020304" pitchFamily="18" charset="0"/>
                <a:cs typeface="Times New Roman" panose="02020603050405020304" pitchFamily="18" charset="0"/>
              </a:rPr>
              <a:t> бланки ценных бумаг (если выпуск осуществляется в документарной форме).</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Прямоугольник 4"/>
          <p:cNvSpPr/>
          <p:nvPr/>
        </p:nvSpPr>
        <p:spPr>
          <a:xfrm>
            <a:off x="462885" y="1816651"/>
            <a:ext cx="10890915" cy="750975"/>
          </a:xfrm>
          <a:prstGeom prst="rect">
            <a:avLst/>
          </a:prstGeom>
        </p:spPr>
        <p:txBody>
          <a:bodyPr wrap="square">
            <a:spAutoFit/>
          </a:bodyPr>
          <a:lstStyle/>
          <a:p>
            <a:pPr>
              <a:lnSpc>
                <a:spcPct val="107000"/>
              </a:lnSpc>
              <a:spcAft>
                <a:spcPts val="800"/>
              </a:spcAft>
            </a:pPr>
            <a:r>
              <a:rPr lang="ru-RU" sz="2000" dirty="0">
                <a:latin typeface="Times New Roman" panose="02020603050405020304" pitchFamily="18" charset="0"/>
                <a:ea typeface="Times New Roman" panose="02020603050405020304" pitchFamily="18" charset="0"/>
                <a:cs typeface="Times New Roman" panose="02020603050405020304" pitchFamily="18" charset="0"/>
              </a:rPr>
              <a:t>Любые эмиссии акций или облигаций непосредственно подлежат обязательной государственной регистрации, процедура которой включает следующие утверждения:</a:t>
            </a:r>
            <a:endParaRPr lang="ru-RU"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6509981" y="2693589"/>
            <a:ext cx="5141875" cy="3420608"/>
          </a:xfrm>
          <a:prstGeom prst="rect">
            <a:avLst/>
          </a:prstGeom>
        </p:spPr>
      </p:pic>
    </p:spTree>
    <p:extLst>
      <p:ext uri="{BB962C8B-B14F-4D97-AF65-F5344CB8AC3E}">
        <p14:creationId xmlns:p14="http://schemas.microsoft.com/office/powerpoint/2010/main" val="38951778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8489" y="212583"/>
            <a:ext cx="11655188" cy="3629455"/>
          </a:xfrm>
          <a:prstGeom prst="rect">
            <a:avLst/>
          </a:prstGeom>
        </p:spPr>
        <p:txBody>
          <a:bodyPr wrap="square">
            <a:spAutoFit/>
          </a:bodyPr>
          <a:lstStyle/>
          <a:p>
            <a:pPr>
              <a:lnSpc>
                <a:spcPct val="107000"/>
              </a:lnSpc>
              <a:spcAft>
                <a:spcPts val="800"/>
              </a:spcAft>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 Законом установлен срок, в течение которого эмитент должен представить ценные бумаги для регистрации. Данный срок составляет один месяц в следующих случаях: - в случае государственной регистрации эмитента как юридического лица, когда происходит распределение акций среди учредителей; в течение месяца после собственной регистрации эмитент должен зарегистрировать и эмиссию своих акций; - в случае выпуска конвертируемых акций или облигаций открытым акционерным обществом. В остальных случаях документы на государственную регистрацию должны быть представлены в течение трех месяцев с даты утверждения решения об их выпуске.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2662308" y="3682123"/>
            <a:ext cx="7067550" cy="2714625"/>
          </a:xfrm>
          <a:prstGeom prst="rect">
            <a:avLst/>
          </a:prstGeom>
        </p:spPr>
      </p:pic>
    </p:spTree>
    <p:extLst>
      <p:ext uri="{BB962C8B-B14F-4D97-AF65-F5344CB8AC3E}">
        <p14:creationId xmlns:p14="http://schemas.microsoft.com/office/powerpoint/2010/main" val="4456357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5295331" y="2478873"/>
            <a:ext cx="5998038" cy="3990166"/>
          </a:xfrm>
          <a:prstGeom prst="rect">
            <a:avLst/>
          </a:prstGeom>
        </p:spPr>
      </p:pic>
      <p:sp>
        <p:nvSpPr>
          <p:cNvPr id="4" name="Прямоугольник 3"/>
          <p:cNvSpPr/>
          <p:nvPr/>
        </p:nvSpPr>
        <p:spPr>
          <a:xfrm>
            <a:off x="122830" y="364150"/>
            <a:ext cx="11839280" cy="2308324"/>
          </a:xfrm>
          <a:prstGeom prst="rect">
            <a:avLst/>
          </a:prstGeom>
        </p:spPr>
        <p:txBody>
          <a:bodyPr wrap="square">
            <a:spAutoFit/>
          </a:bodyPr>
          <a:lstStyle/>
          <a:p>
            <a:r>
              <a:rPr lang="ru-RU" sz="2400" dirty="0">
                <a:latin typeface="Times New Roman" panose="02020603050405020304" pitchFamily="18" charset="0"/>
                <a:ea typeface="Times New Roman" panose="02020603050405020304" pitchFamily="18" charset="0"/>
              </a:rPr>
              <a:t>Подводя итоги можно добавить следующее: процесс эмиссии ценных бумаг предполагает выпуск как именных, так и предъявительских ценных бумаг, как в документарной, так и в бездокументарной форме. Таким образом, эмиссия ценных бумаг с их размещением у первых держателей формируют </a:t>
            </a:r>
            <a:r>
              <a:rPr lang="ru-RU" sz="2400" u="sng" dirty="0">
                <a:solidFill>
                  <a:srgbClr val="0000FF"/>
                </a:solidFill>
                <a:latin typeface="Times New Roman" panose="02020603050405020304" pitchFamily="18" charset="0"/>
                <a:ea typeface="Times New Roman" panose="02020603050405020304" pitchFamily="18" charset="0"/>
                <a:hlinkClick r:id="rId3"/>
              </a:rPr>
              <a:t>первичный рынок ценных бумаг</a:t>
            </a:r>
            <a:r>
              <a:rPr lang="ru-RU" sz="2400" dirty="0">
                <a:latin typeface="Times New Roman" panose="02020603050405020304" pitchFamily="18" charset="0"/>
                <a:ea typeface="Times New Roman" panose="02020603050405020304" pitchFamily="18" charset="0"/>
              </a:rPr>
              <a:t>, а уже далее осуществляются перепродажи ценных бумаг, образовывая тем самым для них вторичный </a:t>
            </a:r>
            <a:r>
              <a:rPr lang="ru-RU" sz="2400" u="sng" dirty="0">
                <a:solidFill>
                  <a:srgbClr val="0000FF"/>
                </a:solidFill>
                <a:latin typeface="Times New Roman" panose="02020603050405020304" pitchFamily="18" charset="0"/>
                <a:ea typeface="Times New Roman" panose="02020603050405020304" pitchFamily="18" charset="0"/>
                <a:hlinkClick r:id="rId4"/>
              </a:rPr>
              <a:t>рынок</a:t>
            </a:r>
            <a:r>
              <a:rPr lang="ru-RU" sz="2400" u="sng" dirty="0">
                <a:solidFill>
                  <a:srgbClr val="0000FF"/>
                </a:solidFill>
                <a:latin typeface="Times New Roman" panose="02020603050405020304" pitchFamily="18" charset="0"/>
                <a:ea typeface="Times New Roman" panose="02020603050405020304" pitchFamily="18" charset="0"/>
              </a:rPr>
              <a:t>.</a:t>
            </a:r>
            <a:endParaRPr lang="ru-RU" sz="2400" dirty="0"/>
          </a:p>
        </p:txBody>
      </p:sp>
    </p:spTree>
    <p:extLst>
      <p:ext uri="{BB962C8B-B14F-4D97-AF65-F5344CB8AC3E}">
        <p14:creationId xmlns:p14="http://schemas.microsoft.com/office/powerpoint/2010/main" val="3811346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2744337" y="4160191"/>
            <a:ext cx="5238464" cy="2697809"/>
          </a:xfrm>
          <a:prstGeom prst="rect">
            <a:avLst/>
          </a:prstGeom>
        </p:spPr>
      </p:pic>
      <p:pic>
        <p:nvPicPr>
          <p:cNvPr id="3" name="Рисунок 2"/>
          <p:cNvPicPr>
            <a:picLocks noChangeAspect="1"/>
          </p:cNvPicPr>
          <p:nvPr/>
        </p:nvPicPr>
        <p:blipFill>
          <a:blip r:embed="rId3"/>
          <a:stretch>
            <a:fillRect/>
          </a:stretch>
        </p:blipFill>
        <p:spPr>
          <a:xfrm>
            <a:off x="6946709" y="409524"/>
            <a:ext cx="4876448" cy="3637831"/>
          </a:xfrm>
          <a:prstGeom prst="rect">
            <a:avLst/>
          </a:prstGeom>
        </p:spPr>
      </p:pic>
      <p:sp>
        <p:nvSpPr>
          <p:cNvPr id="2" name="Прямоугольник 1"/>
          <p:cNvSpPr/>
          <p:nvPr/>
        </p:nvSpPr>
        <p:spPr>
          <a:xfrm>
            <a:off x="327547" y="206411"/>
            <a:ext cx="6509982" cy="4044056"/>
          </a:xfrm>
          <a:prstGeom prst="rect">
            <a:avLst/>
          </a:prstGeom>
        </p:spPr>
        <p:txBody>
          <a:bodyPr wrap="square">
            <a:spAutoFit/>
          </a:bodyPr>
          <a:lstStyle/>
          <a:p>
            <a:pPr>
              <a:lnSpc>
                <a:spcPct val="107000"/>
              </a:lnSpc>
              <a:spcAft>
                <a:spcPts val="800"/>
              </a:spcAft>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Для того чтобы </a:t>
            </a:r>
            <a:r>
              <a:rPr lang="ru-RU" sz="2400"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4"/>
              </a:rPr>
              <a:t>ценные бумаги</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появились на фондовом рынке, в первую очередь необходимо их выпустить, т.е. произвести эмиссию ценных бумаг. В понятии “эмиссия ценных бумаг” лежит определенная процедура, в результате которой ценные бумаги, т.е. акции или </a:t>
            </a:r>
            <a:r>
              <a:rPr lang="ru-RU" sz="2400"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5"/>
              </a:rPr>
              <a:t>облигации</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появляются на фондовом рынке и эта процедура проводится в рамках определенной последовательности действий, которая установлена законом.</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75480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6752058" y="954942"/>
            <a:ext cx="4174283" cy="2775898"/>
          </a:xfrm>
          <a:prstGeom prst="rect">
            <a:avLst/>
          </a:prstGeom>
        </p:spPr>
      </p:pic>
      <p:sp>
        <p:nvSpPr>
          <p:cNvPr id="2" name="Заголовок 1"/>
          <p:cNvSpPr>
            <a:spLocks noGrp="1"/>
          </p:cNvSpPr>
          <p:nvPr>
            <p:ph type="title"/>
          </p:nvPr>
        </p:nvSpPr>
        <p:spPr>
          <a:xfrm>
            <a:off x="1124803" y="292161"/>
            <a:ext cx="10515600" cy="1325563"/>
          </a:xfrm>
        </p:spPr>
        <p:txBody>
          <a:bodyPr>
            <a:normAutofit/>
          </a:bodyPr>
          <a:lstStyle/>
          <a:p>
            <a:pPr algn="ctr"/>
            <a:r>
              <a:rPr lang="ru-RU" b="1" dirty="0"/>
              <a:t>Основные цели эмиссии ценных бумаг</a:t>
            </a:r>
            <a:br>
              <a:rPr lang="ru-RU" dirty="0"/>
            </a:br>
            <a:endParaRPr lang="ru-RU" dirty="0"/>
          </a:p>
        </p:txBody>
      </p:sp>
      <p:sp>
        <p:nvSpPr>
          <p:cNvPr id="3" name="Прямоугольник 2"/>
          <p:cNvSpPr/>
          <p:nvPr/>
        </p:nvSpPr>
        <p:spPr>
          <a:xfrm>
            <a:off x="254758" y="954942"/>
            <a:ext cx="6096000" cy="3477875"/>
          </a:xfrm>
          <a:prstGeom prst="rect">
            <a:avLst/>
          </a:prstGeom>
        </p:spPr>
        <p:txBody>
          <a:bodyPr>
            <a:spAutoFit/>
          </a:bodyPr>
          <a:lstStyle/>
          <a:p>
            <a:r>
              <a:rPr lang="ru-RU" sz="2000" dirty="0">
                <a:latin typeface="Times New Roman" panose="02020603050405020304" pitchFamily="18" charset="0"/>
                <a:ea typeface="Times New Roman" panose="02020603050405020304" pitchFamily="18" charset="0"/>
              </a:rPr>
              <a:t>В основе цели эмиссии ценных бумаг лежит привлечение эмитентом, т.е. юридическим лицом или органом исполни­тельной власти местного самоуправления, дополнительных финансовых средств на заемных условиях (если речь идет о выпуске облигаций) или путем увеличения уставного капитала (если речь идет о выпуске акций), но делается это по всем правилам и под строгим контролем со стороны государства, а именно в лице органов этого государства, которые регулируют </a:t>
            </a:r>
            <a:r>
              <a:rPr lang="ru-RU" sz="2000" u="sng" dirty="0">
                <a:solidFill>
                  <a:srgbClr val="0000FF"/>
                </a:solidFill>
                <a:latin typeface="Times New Roman" panose="02020603050405020304" pitchFamily="18" charset="0"/>
                <a:ea typeface="Times New Roman" panose="02020603050405020304" pitchFamily="18" charset="0"/>
                <a:hlinkClick r:id="rId3"/>
              </a:rPr>
              <a:t>рынок ценных бумаг</a:t>
            </a:r>
            <a:r>
              <a:rPr lang="ru-RU" sz="2000" dirty="0">
                <a:latin typeface="Times New Roman" panose="02020603050405020304" pitchFamily="18" charset="0"/>
                <a:ea typeface="Times New Roman" panose="02020603050405020304" pitchFamily="18" charset="0"/>
              </a:rPr>
              <a:t>. </a:t>
            </a:r>
            <a:endParaRPr lang="ru-RU" sz="2000" dirty="0"/>
          </a:p>
        </p:txBody>
      </p:sp>
      <p:sp>
        <p:nvSpPr>
          <p:cNvPr id="4" name="Прямоугольник 3"/>
          <p:cNvSpPr/>
          <p:nvPr/>
        </p:nvSpPr>
        <p:spPr>
          <a:xfrm>
            <a:off x="5791200" y="3818065"/>
            <a:ext cx="6096000" cy="3039935"/>
          </a:xfrm>
          <a:prstGeom prst="rect">
            <a:avLst/>
          </a:prstGeom>
        </p:spPr>
        <p:txBody>
          <a:bodyPr>
            <a:spAutoFit/>
          </a:bodyPr>
          <a:lstStyle/>
          <a:p>
            <a:pPr>
              <a:lnSpc>
                <a:spcPct val="107000"/>
              </a:lnSpc>
              <a:spcAft>
                <a:spcPts val="800"/>
              </a:spcAft>
            </a:pPr>
            <a:r>
              <a:rPr lang="ru-RU" sz="2000" dirty="0">
                <a:latin typeface="Times New Roman" panose="02020603050405020304" pitchFamily="18" charset="0"/>
                <a:ea typeface="Times New Roman" panose="02020603050405020304" pitchFamily="18" charset="0"/>
                <a:cs typeface="Times New Roman" panose="02020603050405020304" pitchFamily="18" charset="0"/>
              </a:rPr>
              <a:t>В свою очередь эмитент, который выпускает ценные бумаги от своего имени, имеет определенные обязательства перед владельцами активов по осуществлению прав, закрепленных ценными бумагами. Также эмиссия ценных бумаг может иметь своей причиной учреждение акционерного общества или изменение номинала ранее выпущенных ценных бумаг или </a:t>
            </a:r>
            <a:r>
              <a:rPr lang="ru-RU" sz="2000"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4"/>
              </a:rPr>
              <a:t>выпуск ценных бумаг</a:t>
            </a:r>
            <a:r>
              <a:rPr lang="ru-RU" sz="2000" dirty="0">
                <a:latin typeface="Times New Roman" panose="02020603050405020304" pitchFamily="18" charset="0"/>
                <a:ea typeface="Times New Roman" panose="02020603050405020304" pitchFamily="18" charset="0"/>
                <a:cs typeface="Times New Roman" panose="02020603050405020304" pitchFamily="18" charset="0"/>
              </a:rPr>
              <a:t> с новыми свойствами (правами).</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a:blip r:embed="rId5"/>
          <a:stretch>
            <a:fillRect/>
          </a:stretch>
        </p:blipFill>
        <p:spPr>
          <a:xfrm>
            <a:off x="1124803" y="4432817"/>
            <a:ext cx="3776007" cy="2171914"/>
          </a:xfrm>
          <a:prstGeom prst="rect">
            <a:avLst/>
          </a:prstGeom>
        </p:spPr>
      </p:pic>
    </p:spTree>
    <p:extLst>
      <p:ext uri="{BB962C8B-B14F-4D97-AF65-F5344CB8AC3E}">
        <p14:creationId xmlns:p14="http://schemas.microsoft.com/office/powerpoint/2010/main" val="707686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3609" y="187704"/>
            <a:ext cx="10515600" cy="1325563"/>
          </a:xfrm>
        </p:spPr>
        <p:txBody>
          <a:bodyPr/>
          <a:lstStyle/>
          <a:p>
            <a:pPr algn="ctr"/>
            <a:r>
              <a:rPr lang="ru-RU" b="1" dirty="0"/>
              <a:t>Порядок эмиссии ценных бумаг</a:t>
            </a:r>
            <a:endParaRPr lang="ru-RU" dirty="0"/>
          </a:p>
        </p:txBody>
      </p:sp>
      <p:sp>
        <p:nvSpPr>
          <p:cNvPr id="3" name="Прямоугольник 2"/>
          <p:cNvSpPr/>
          <p:nvPr/>
        </p:nvSpPr>
        <p:spPr>
          <a:xfrm>
            <a:off x="345743" y="1962962"/>
            <a:ext cx="6096000" cy="4154984"/>
          </a:xfrm>
          <a:prstGeom prst="rect">
            <a:avLst/>
          </a:prstGeom>
        </p:spPr>
        <p:txBody>
          <a:bodyPr>
            <a:spAutoFit/>
          </a:bodyPr>
          <a:lstStyle/>
          <a:p>
            <a:r>
              <a:rPr lang="ru-RU" sz="2400" dirty="0"/>
              <a:t>1. Принимается решение о выпуске ценных бумаг.</a:t>
            </a:r>
          </a:p>
          <a:p>
            <a:r>
              <a:rPr lang="ru-RU" sz="2400" dirty="0"/>
              <a:t>2. Утверждается решение об эмиссии или дополнительной эмиссии ценных бумаг.</a:t>
            </a:r>
          </a:p>
          <a:p>
            <a:r>
              <a:rPr lang="ru-RU" sz="2400" dirty="0"/>
              <a:t>3. Государственная регистрация проспекта эмиссии ценных бумаг.</a:t>
            </a:r>
          </a:p>
          <a:p>
            <a:r>
              <a:rPr lang="ru-RU" sz="2400" dirty="0"/>
              <a:t>4. Размещение ценных бумаг.</a:t>
            </a:r>
          </a:p>
          <a:p>
            <a:r>
              <a:rPr lang="ru-RU" sz="2400" dirty="0"/>
              <a:t>5. Госрегистрация отчета о результатах эмиссии.</a:t>
            </a:r>
          </a:p>
          <a:p>
            <a:endParaRPr lang="ru-RU" sz="2400" dirty="0"/>
          </a:p>
        </p:txBody>
      </p:sp>
      <p:pic>
        <p:nvPicPr>
          <p:cNvPr id="4" name="Рисунок 3"/>
          <p:cNvPicPr>
            <a:picLocks noChangeAspect="1"/>
          </p:cNvPicPr>
          <p:nvPr/>
        </p:nvPicPr>
        <p:blipFill>
          <a:blip r:embed="rId2"/>
          <a:stretch>
            <a:fillRect/>
          </a:stretch>
        </p:blipFill>
        <p:spPr>
          <a:xfrm>
            <a:off x="6819330" y="1804489"/>
            <a:ext cx="4836425" cy="3627319"/>
          </a:xfrm>
          <a:prstGeom prst="rect">
            <a:avLst/>
          </a:prstGeom>
        </p:spPr>
      </p:pic>
    </p:spTree>
    <p:extLst>
      <p:ext uri="{BB962C8B-B14F-4D97-AF65-F5344CB8AC3E}">
        <p14:creationId xmlns:p14="http://schemas.microsoft.com/office/powerpoint/2010/main" val="4063419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3609" y="187704"/>
            <a:ext cx="10515600" cy="1325563"/>
          </a:xfrm>
        </p:spPr>
        <p:txBody>
          <a:bodyPr/>
          <a:lstStyle/>
          <a:p>
            <a:pPr algn="ctr"/>
            <a:r>
              <a:rPr lang="ru-RU" b="1" dirty="0"/>
              <a:t>Этапы эмиссии ценных бумаг</a:t>
            </a:r>
            <a:endParaRPr lang="ru-RU" dirty="0"/>
          </a:p>
        </p:txBody>
      </p:sp>
      <p:sp>
        <p:nvSpPr>
          <p:cNvPr id="3" name="Прямоугольник 2"/>
          <p:cNvSpPr/>
          <p:nvPr/>
        </p:nvSpPr>
        <p:spPr>
          <a:xfrm>
            <a:off x="345743" y="1962962"/>
            <a:ext cx="6096000" cy="2677656"/>
          </a:xfrm>
          <a:prstGeom prst="rect">
            <a:avLst/>
          </a:prstGeom>
        </p:spPr>
        <p:txBody>
          <a:bodyPr>
            <a:spAutoFit/>
          </a:bodyPr>
          <a:lstStyle/>
          <a:p>
            <a:r>
              <a:rPr lang="ru-RU" sz="2400" b="1" dirty="0">
                <a:latin typeface="Times New Roman" panose="02020603050405020304" pitchFamily="18" charset="0"/>
                <a:ea typeface="Times New Roman" panose="02020603050405020304" pitchFamily="18" charset="0"/>
              </a:rPr>
              <a:t>Первым этапом</a:t>
            </a:r>
            <a:r>
              <a:rPr lang="ru-RU" sz="2400" dirty="0">
                <a:latin typeface="Times New Roman" panose="02020603050405020304" pitchFamily="18" charset="0"/>
                <a:ea typeface="Times New Roman" panose="02020603050405020304" pitchFamily="18" charset="0"/>
              </a:rPr>
              <a:t> является принятие эмитентом решения о выпуске ценной бумаги. В последствии составляется специальный документ, который формируется в 3-х экземплярах, нотариально заверяется и регистрируется в соответствующем регистрирующем органе. </a:t>
            </a:r>
            <a:endParaRPr lang="ru-RU" sz="2400" dirty="0"/>
          </a:p>
        </p:txBody>
      </p:sp>
      <p:pic>
        <p:nvPicPr>
          <p:cNvPr id="4" name="Рисунок 3"/>
          <p:cNvPicPr>
            <a:picLocks noChangeAspect="1"/>
          </p:cNvPicPr>
          <p:nvPr/>
        </p:nvPicPr>
        <p:blipFill>
          <a:blip r:embed="rId2"/>
          <a:stretch>
            <a:fillRect/>
          </a:stretch>
        </p:blipFill>
        <p:spPr>
          <a:xfrm>
            <a:off x="6819330" y="1804489"/>
            <a:ext cx="4836425" cy="3627319"/>
          </a:xfrm>
          <a:prstGeom prst="rect">
            <a:avLst/>
          </a:prstGeom>
        </p:spPr>
      </p:pic>
    </p:spTree>
    <p:extLst>
      <p:ext uri="{BB962C8B-B14F-4D97-AF65-F5344CB8AC3E}">
        <p14:creationId xmlns:p14="http://schemas.microsoft.com/office/powerpoint/2010/main" val="859212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7028597" y="399684"/>
            <a:ext cx="4053385" cy="3036126"/>
          </a:xfrm>
          <a:prstGeom prst="rect">
            <a:avLst/>
          </a:prstGeom>
        </p:spPr>
      </p:pic>
      <p:sp>
        <p:nvSpPr>
          <p:cNvPr id="2" name="Прямоугольник 1"/>
          <p:cNvSpPr/>
          <p:nvPr/>
        </p:nvSpPr>
        <p:spPr>
          <a:xfrm>
            <a:off x="304800" y="676608"/>
            <a:ext cx="6723797" cy="5605317"/>
          </a:xfrm>
          <a:prstGeom prst="rect">
            <a:avLst/>
          </a:prstGeom>
        </p:spPr>
        <p:txBody>
          <a:bodyPr wrap="square">
            <a:spAutoFit/>
          </a:bodyPr>
          <a:lstStyle/>
          <a:p>
            <a:pPr>
              <a:lnSpc>
                <a:spcPct val="107000"/>
              </a:lnSpc>
              <a:spcAft>
                <a:spcPts val="800"/>
              </a:spcAft>
            </a:pP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Этап - регистрация</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ea typeface="Times New Roman" panose="02020603050405020304" pitchFamily="18" charset="0"/>
                <a:cs typeface="Times New Roman" panose="02020603050405020304" pitchFamily="18" charset="0"/>
              </a:rPr>
              <a:t>т.е</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регистрация совокупности ценных бумаг одного эмитента, которые предоставляют одинаковый объем прав владельцам и имеют одинаковые условия размещения. На данном этапе выпуску ценных бумаг присваивается регистрационный государственный номер. Чтобы зарегистрировать его, эмитент должен предоставить в регистрационный орган следующие документы: заявление на оформление регистрации, </a:t>
            </a:r>
            <a:r>
              <a:rPr lang="ru-RU" sz="2400"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3"/>
              </a:rPr>
              <a:t>решение о выпуске ценных бумаг</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копии учредительных документов, проспект эмиссии, – это документ, в котором оговорены все параметры предприятия и выпускаемых ценных бумаг.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4"/>
          <a:stretch>
            <a:fillRect/>
          </a:stretch>
        </p:blipFill>
        <p:spPr>
          <a:xfrm>
            <a:off x="8325133" y="3826194"/>
            <a:ext cx="3603009" cy="2684664"/>
          </a:xfrm>
          <a:prstGeom prst="rect">
            <a:avLst/>
          </a:prstGeom>
        </p:spPr>
      </p:pic>
    </p:spTree>
    <p:extLst>
      <p:ext uri="{BB962C8B-B14F-4D97-AF65-F5344CB8AC3E}">
        <p14:creationId xmlns:p14="http://schemas.microsoft.com/office/powerpoint/2010/main" val="13396251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6509982" y="3493828"/>
            <a:ext cx="5365657" cy="3173104"/>
          </a:xfrm>
          <a:prstGeom prst="rect">
            <a:avLst/>
          </a:prstGeom>
        </p:spPr>
      </p:pic>
      <p:sp>
        <p:nvSpPr>
          <p:cNvPr id="2" name="Прямоугольник 1"/>
          <p:cNvSpPr/>
          <p:nvPr/>
        </p:nvSpPr>
        <p:spPr>
          <a:xfrm>
            <a:off x="359390" y="440708"/>
            <a:ext cx="5754807" cy="5210144"/>
          </a:xfrm>
          <a:prstGeom prst="rect">
            <a:avLst/>
          </a:prstGeom>
        </p:spPr>
        <p:txBody>
          <a:bodyPr wrap="square">
            <a:spAutoFit/>
          </a:bodyPr>
          <a:lstStyle/>
          <a:p>
            <a:pPr>
              <a:lnSpc>
                <a:spcPct val="107000"/>
              </a:lnSpc>
              <a:spcAft>
                <a:spcPts val="800"/>
              </a:spcAft>
            </a:pP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Далее </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будет являться подготовка необходимых сертификатов. Для документарного типа выпускаемых бумаг на этом этапе происходит подготовка специальных сертификатов ценных бумаг, которые будут свидетельствовать права, предоставляемые ценными бумагами. При бездокументарной форме единственным документом, удостоверяющим права по ценным бумагам, является решение о выпуске, поэтому все владельцы ценных бумаг имеют право доступа к подлиннику этого документа.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3"/>
          <a:stretch>
            <a:fillRect/>
          </a:stretch>
        </p:blipFill>
        <p:spPr>
          <a:xfrm>
            <a:off x="8405315" y="440708"/>
            <a:ext cx="3470324" cy="2602743"/>
          </a:xfrm>
          <a:prstGeom prst="rect">
            <a:avLst/>
          </a:prstGeom>
        </p:spPr>
      </p:pic>
    </p:spTree>
    <p:extLst>
      <p:ext uri="{BB962C8B-B14F-4D97-AF65-F5344CB8AC3E}">
        <p14:creationId xmlns:p14="http://schemas.microsoft.com/office/powerpoint/2010/main" val="1304385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4323033" y="2988859"/>
            <a:ext cx="7609659" cy="3138985"/>
          </a:xfrm>
          <a:prstGeom prst="rect">
            <a:avLst/>
          </a:prstGeom>
        </p:spPr>
      </p:pic>
      <p:sp>
        <p:nvSpPr>
          <p:cNvPr id="2" name="Прямоугольник 1"/>
          <p:cNvSpPr/>
          <p:nvPr/>
        </p:nvSpPr>
        <p:spPr>
          <a:xfrm>
            <a:off x="168322" y="391446"/>
            <a:ext cx="4414019" cy="6001643"/>
          </a:xfrm>
          <a:prstGeom prst="rect">
            <a:avLst/>
          </a:prstGeom>
        </p:spPr>
        <p:txBody>
          <a:bodyPr wrap="square">
            <a:spAutoFit/>
          </a:bodyPr>
          <a:lstStyle/>
          <a:p>
            <a:r>
              <a:rPr lang="ru-RU" sz="2400" b="1" dirty="0">
                <a:latin typeface="Times New Roman" panose="02020603050405020304" pitchFamily="18" charset="0"/>
                <a:ea typeface="Times New Roman" panose="02020603050405020304" pitchFamily="18" charset="0"/>
              </a:rPr>
              <a:t>Следующий этап</a:t>
            </a:r>
            <a:r>
              <a:rPr lang="ru-RU" sz="2400" dirty="0">
                <a:latin typeface="Times New Roman" panose="02020603050405020304" pitchFamily="18" charset="0"/>
                <a:ea typeface="Times New Roman" panose="02020603050405020304" pitchFamily="18" charset="0"/>
              </a:rPr>
              <a:t> эмиссии- это размещение эмиссионных ценных бумаг. Распределение должно закончиться в течение одного года с момента начальной даты выпуска, если данное распределение не предусмотрено законами РК. Это может быть частное размещение или открытая продажа. При открытой продаже выпускается и регистрируется проспект эмиссии, к содержанию которого должен быть обеспечен доступ. </a:t>
            </a:r>
            <a:endParaRPr lang="ru-RU" sz="2400" dirty="0"/>
          </a:p>
        </p:txBody>
      </p:sp>
    </p:spTree>
    <p:extLst>
      <p:ext uri="{BB962C8B-B14F-4D97-AF65-F5344CB8AC3E}">
        <p14:creationId xmlns:p14="http://schemas.microsoft.com/office/powerpoint/2010/main" val="4017255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0210" y="859901"/>
            <a:ext cx="6096000" cy="4439229"/>
          </a:xfrm>
          <a:prstGeom prst="rect">
            <a:avLst/>
          </a:prstGeom>
        </p:spPr>
        <p:txBody>
          <a:bodyPr>
            <a:spAutoFit/>
          </a:bodyPr>
          <a:lstStyle/>
          <a:p>
            <a:pPr>
              <a:lnSpc>
                <a:spcPct val="107000"/>
              </a:lnSpc>
              <a:spcAft>
                <a:spcPts val="800"/>
              </a:spcAft>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Последним </a:t>
            </a: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этапом</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является регистрация отчета об итогах выпуска ценных бумаг. Данный документ предоставляется в регистрирующий орган не позже чем через 30 </a:t>
            </a:r>
            <a:r>
              <a:rPr lang="ru-RU" sz="2400" dirty="0" err="1">
                <a:latin typeface="Times New Roman" panose="02020603050405020304" pitchFamily="18" charset="0"/>
                <a:ea typeface="Times New Roman" panose="02020603050405020304" pitchFamily="18" charset="0"/>
                <a:cs typeface="Times New Roman" panose="02020603050405020304" pitchFamily="18" charset="0"/>
              </a:rPr>
              <a:t>дн</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 после завершения размещения ценной бумаги. Отчет должен включать следующую информацию: начальная и конечная даты размещения, цена и кол-во размещенных ценных бумаг, суммарный объем денежных поступлений за размещенные ценные бумаги и т.п.</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6509983" y="344341"/>
            <a:ext cx="2758554" cy="3130959"/>
          </a:xfrm>
          <a:prstGeom prst="rect">
            <a:avLst/>
          </a:prstGeom>
        </p:spPr>
      </p:pic>
      <p:pic>
        <p:nvPicPr>
          <p:cNvPr id="4" name="Рисунок 3"/>
          <p:cNvPicPr>
            <a:picLocks noChangeAspect="1"/>
          </p:cNvPicPr>
          <p:nvPr/>
        </p:nvPicPr>
        <p:blipFill>
          <a:blip r:embed="rId3"/>
          <a:stretch>
            <a:fillRect/>
          </a:stretch>
        </p:blipFill>
        <p:spPr>
          <a:xfrm>
            <a:off x="7902055" y="3647365"/>
            <a:ext cx="3798626" cy="2848969"/>
          </a:xfrm>
          <a:prstGeom prst="rect">
            <a:avLst/>
          </a:prstGeom>
        </p:spPr>
      </p:pic>
    </p:spTree>
    <p:extLst>
      <p:ext uri="{BB962C8B-B14F-4D97-AF65-F5344CB8AC3E}">
        <p14:creationId xmlns:p14="http://schemas.microsoft.com/office/powerpoint/2010/main" val="15647147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етка">
  <a:themeElements>
    <a:clrScheme name="Сетка">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Сетка">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Сетка">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emplate>Сетчатая</Template>
  <TotalTime>62</TotalTime>
  <Words>1137</Words>
  <Application>Microsoft Office PowerPoint</Application>
  <PresentationFormat>Широкоэкранный</PresentationFormat>
  <Paragraphs>33</Paragraphs>
  <Slides>14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14</vt:i4>
      </vt:variant>
    </vt:vector>
  </HeadingPairs>
  <TitlesOfParts>
    <vt:vector size="19" baseType="lpstr">
      <vt:lpstr>Arial</vt:lpstr>
      <vt:lpstr>Calibri</vt:lpstr>
      <vt:lpstr>Century Gothic</vt:lpstr>
      <vt:lpstr>Times New Roman</vt:lpstr>
      <vt:lpstr>Сетка</vt:lpstr>
      <vt:lpstr>Эмиссия ценных бумаг и ее этапы</vt:lpstr>
      <vt:lpstr>Презентация PowerPoint</vt:lpstr>
      <vt:lpstr>Основные цели эмиссии ценных бумаг </vt:lpstr>
      <vt:lpstr>Порядок эмиссии ценных бумаг</vt:lpstr>
      <vt:lpstr>Этапы эмиссии ценных бумаг</vt:lpstr>
      <vt:lpstr>Презентация PowerPoint</vt:lpstr>
      <vt:lpstr>Презентация PowerPoint</vt:lpstr>
      <vt:lpstr>Презентация PowerPoint</vt:lpstr>
      <vt:lpstr>Презентация PowerPoint</vt:lpstr>
      <vt:lpstr>Виды эмиссии ценных бумаг </vt:lpstr>
      <vt:lpstr>Презентация PowerPoint</vt:lpstr>
      <vt:lpstr>Государственная регистрация эмиссионных ценных бумаг</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Эмиссия ценных бумаг и ее этапы</dc:title>
  <dc:creator>Ира</dc:creator>
  <cp:lastModifiedBy>user1</cp:lastModifiedBy>
  <cp:revision>10</cp:revision>
  <dcterms:created xsi:type="dcterms:W3CDTF">2018-01-16T19:10:53Z</dcterms:created>
  <dcterms:modified xsi:type="dcterms:W3CDTF">2021-03-22T08:23:09Z</dcterms:modified>
</cp:coreProperties>
</file>