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 id="2147483668" r:id="rId2"/>
  </p:sldMasterIdLst>
  <p:notesMasterIdLst>
    <p:notesMasterId r:id="rId11"/>
  </p:notesMasterIdLst>
  <p:handoutMasterIdLst>
    <p:handoutMasterId r:id="rId12"/>
  </p:handoutMasterIdLst>
  <p:sldIdLst>
    <p:sldId id="256" r:id="rId3"/>
    <p:sldId id="257" r:id="rId4"/>
    <p:sldId id="263" r:id="rId5"/>
    <p:sldId id="258" r:id="rId6"/>
    <p:sldId id="259" r:id="rId7"/>
    <p:sldId id="260" r:id="rId8"/>
    <p:sldId id="262" r:id="rId9"/>
    <p:sldId id="261" r:id="rId10"/>
  </p:sldIdLst>
  <p:sldSz cx="12192000" cy="6858000"/>
  <p:notesSz cx="6858000" cy="9144000"/>
  <p:defaultTextStyle>
    <a:defPPr rtl="0">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8D98"/>
    <a:srgbClr val="A0EBDC"/>
    <a:srgbClr val="005360"/>
    <a:srgbClr val="5EB2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8" autoAdjust="0"/>
    <p:restoredTop sz="94665"/>
  </p:normalViewPr>
  <p:slideViewPr>
    <p:cSldViewPr snapToGrid="0" snapToObjects="1">
      <p:cViewPr varScale="1">
        <p:scale>
          <a:sx n="68" d="100"/>
          <a:sy n="68" d="100"/>
        </p:scale>
        <p:origin x="616" y="72"/>
      </p:cViewPr>
      <p:guideLst/>
    </p:cSldViewPr>
  </p:slideViewPr>
  <p:notesTextViewPr>
    <p:cViewPr>
      <p:scale>
        <a:sx n="1" d="1"/>
        <a:sy n="1" d="1"/>
      </p:scale>
      <p:origin x="0" y="0"/>
    </p:cViewPr>
  </p:notesTextViewPr>
  <p:notesViewPr>
    <p:cSldViewPr snapToGrid="0" snapToObjects="1">
      <p:cViewPr varScale="1">
        <p:scale>
          <a:sx n="89" d="100"/>
          <a:sy n="89" d="100"/>
        </p:scale>
        <p:origin x="298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4" Type="http://schemas.openxmlformats.org/officeDocument/2006/relationships/image" Target="../media/image5.png"/></Relationships>
</file>

<file path=ppt/diagrams/_rels/drawing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5.png"/><Relationship Id="rId4" Type="http://schemas.openxmlformats.org/officeDocument/2006/relationships/image" Target="../media/image4.pn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37B44E-C04C-4523-8940-2D889489AA68}" type="doc">
      <dgm:prSet loTypeId="urn:microsoft.com/office/officeart/2008/layout/CircularPictureCallout" loCatId="picture" qsTypeId="urn:microsoft.com/office/officeart/2005/8/quickstyle/3d1" qsCatId="3D" csTypeId="urn:microsoft.com/office/officeart/2005/8/colors/accent0_1" csCatId="mainScheme" phldr="1"/>
      <dgm:spPr/>
      <dgm:t>
        <a:bodyPr/>
        <a:lstStyle/>
        <a:p>
          <a:endParaRPr lang="ru-RU"/>
        </a:p>
      </dgm:t>
    </dgm:pt>
    <dgm:pt modelId="{EF254122-980E-459B-AD92-2D01C259CC89}">
      <dgm:prSet/>
      <dgm:spPr/>
      <dgm:t>
        <a:bodyPr/>
        <a:lstStyle/>
        <a:p>
          <a:r>
            <a:rPr lang="en-US" dirty="0"/>
            <a:t> </a:t>
          </a:r>
          <a:endParaRPr lang="ru-RU" dirty="0"/>
        </a:p>
      </dgm:t>
    </dgm:pt>
    <dgm:pt modelId="{178865A8-9B71-4BA7-A6CC-39844CE6A113}" type="parTrans" cxnId="{98BCDB90-BAC9-452D-9B5C-EAFD23FAEB8E}">
      <dgm:prSet/>
      <dgm:spPr/>
      <dgm:t>
        <a:bodyPr/>
        <a:lstStyle/>
        <a:p>
          <a:endParaRPr lang="ru-RU"/>
        </a:p>
      </dgm:t>
    </dgm:pt>
    <dgm:pt modelId="{89BE061A-AC5D-445F-A039-53D99F931685}" type="sibTrans" cxnId="{98BCDB90-BAC9-452D-9B5C-EAFD23FAEB8E}">
      <dgm:prSet/>
      <dgm:spPr>
        <a:blipFill rotWithShape="1">
          <a:blip xmlns:r="http://schemas.openxmlformats.org/officeDocument/2006/relationships" r:embed="rId1"/>
          <a:stretch>
            <a:fillRect/>
          </a:stretch>
        </a:blipFill>
      </dgm:spPr>
      <dgm:t>
        <a:bodyPr/>
        <a:lstStyle/>
        <a:p>
          <a:endParaRPr lang="ru-RU"/>
        </a:p>
      </dgm:t>
    </dgm:pt>
    <dgm:pt modelId="{6D4F2FCB-6E54-4530-8853-4F37CEEFDA45}">
      <dgm:prSet phldrT="[Текст]"/>
      <dgm:spPr/>
      <dgm:t>
        <a:bodyPr/>
        <a:lstStyle/>
        <a:p>
          <a:r>
            <a:rPr lang="en-US" dirty="0"/>
            <a:t> </a:t>
          </a:r>
          <a:endParaRPr lang="ru-RU" dirty="0"/>
        </a:p>
      </dgm:t>
    </dgm:pt>
    <dgm:pt modelId="{D21F26E1-1CA5-4EA8-AF0F-34347E9B9850}" type="parTrans" cxnId="{3322CA91-0C30-424F-9FB9-72269C66F029}">
      <dgm:prSet/>
      <dgm:spPr/>
      <dgm:t>
        <a:bodyPr/>
        <a:lstStyle/>
        <a:p>
          <a:endParaRPr lang="ru-RU"/>
        </a:p>
      </dgm:t>
    </dgm:pt>
    <dgm:pt modelId="{46098F99-F52F-41B5-A7CE-6569C18123A4}" type="sibTrans" cxnId="{3322CA91-0C30-424F-9FB9-72269C66F029}">
      <dgm:prSet/>
      <dgm:spPr>
        <a:blipFill rotWithShape="1">
          <a:blip xmlns:r="http://schemas.openxmlformats.org/officeDocument/2006/relationships" r:embed="rId2"/>
          <a:stretch>
            <a:fillRect/>
          </a:stretch>
        </a:blipFill>
      </dgm:spPr>
      <dgm:t>
        <a:bodyPr/>
        <a:lstStyle/>
        <a:p>
          <a:endParaRPr lang="ru-RU"/>
        </a:p>
      </dgm:t>
    </dgm:pt>
    <dgm:pt modelId="{CB3168FD-514F-4091-A2E7-A106685437D5}">
      <dgm:prSet phldrT="[Текст]"/>
      <dgm:spPr/>
      <dgm:t>
        <a:bodyPr/>
        <a:lstStyle/>
        <a:p>
          <a:r>
            <a:rPr lang="en-US" dirty="0"/>
            <a:t> </a:t>
          </a:r>
          <a:endParaRPr lang="ru-RU" dirty="0"/>
        </a:p>
      </dgm:t>
    </dgm:pt>
    <dgm:pt modelId="{0509EFA1-8F9F-413D-86E7-C19A3FD2BEDA}" type="parTrans" cxnId="{6754CA03-AC7B-47E8-A47C-72454FC4CAD1}">
      <dgm:prSet/>
      <dgm:spPr/>
      <dgm:t>
        <a:bodyPr/>
        <a:lstStyle/>
        <a:p>
          <a:endParaRPr lang="ru-RU"/>
        </a:p>
      </dgm:t>
    </dgm:pt>
    <dgm:pt modelId="{C58FFB57-EBE5-4A05-99B7-CEDC21BD321D}" type="sibTrans" cxnId="{6754CA03-AC7B-47E8-A47C-72454FC4CAD1}">
      <dgm:prSet/>
      <dgm:spPr>
        <a:blipFill rotWithShape="1">
          <a:blip xmlns:r="http://schemas.openxmlformats.org/officeDocument/2006/relationships" r:embed="rId3"/>
          <a:stretch>
            <a:fillRect/>
          </a:stretch>
        </a:blipFill>
      </dgm:spPr>
      <dgm:t>
        <a:bodyPr/>
        <a:lstStyle/>
        <a:p>
          <a:endParaRPr lang="ru-RU"/>
        </a:p>
      </dgm:t>
    </dgm:pt>
    <dgm:pt modelId="{4F853144-7DC6-4A2D-BB7A-677588D87F60}">
      <dgm:prSet/>
      <dgm:spPr/>
      <dgm:t>
        <a:bodyPr/>
        <a:lstStyle/>
        <a:p>
          <a:endParaRPr lang="ru-RU" dirty="0"/>
        </a:p>
      </dgm:t>
    </dgm:pt>
    <dgm:pt modelId="{DC8140F9-5CDD-4383-90F6-A1C3FD32BB97}" type="parTrans" cxnId="{3D6A4A65-3CF3-4C1C-B4E9-77B0607DEA22}">
      <dgm:prSet/>
      <dgm:spPr/>
      <dgm:t>
        <a:bodyPr/>
        <a:lstStyle/>
        <a:p>
          <a:endParaRPr lang="ru-RU"/>
        </a:p>
      </dgm:t>
    </dgm:pt>
    <dgm:pt modelId="{33B70DEE-D710-4091-95FD-5A666193A3A8}" type="sibTrans" cxnId="{3D6A4A65-3CF3-4C1C-B4E9-77B0607DEA22}">
      <dgm:prSet/>
      <dgm:spPr>
        <a:blipFill rotWithShape="1">
          <a:blip xmlns:r="http://schemas.openxmlformats.org/officeDocument/2006/relationships" r:embed="rId4"/>
          <a:stretch>
            <a:fillRect/>
          </a:stretch>
        </a:blipFill>
      </dgm:spPr>
      <dgm:t>
        <a:bodyPr/>
        <a:lstStyle/>
        <a:p>
          <a:endParaRPr lang="ru-RU"/>
        </a:p>
      </dgm:t>
    </dgm:pt>
    <dgm:pt modelId="{C513050C-9E7E-4807-927C-71D23734B0C5}" type="pres">
      <dgm:prSet presAssocID="{CF37B44E-C04C-4523-8940-2D889489AA68}" presName="Name0" presStyleCnt="0">
        <dgm:presLayoutVars>
          <dgm:chMax val="7"/>
          <dgm:chPref val="7"/>
          <dgm:dir/>
        </dgm:presLayoutVars>
      </dgm:prSet>
      <dgm:spPr/>
    </dgm:pt>
    <dgm:pt modelId="{E5AAA2E5-7569-44D4-BACF-64E866848CFC}" type="pres">
      <dgm:prSet presAssocID="{CF37B44E-C04C-4523-8940-2D889489AA68}" presName="Name1" presStyleCnt="0"/>
      <dgm:spPr/>
    </dgm:pt>
    <dgm:pt modelId="{AF6AFADC-9758-452D-9750-1B7457A53DF3}" type="pres">
      <dgm:prSet presAssocID="{33B70DEE-D710-4091-95FD-5A666193A3A8}" presName="picture_1" presStyleCnt="0"/>
      <dgm:spPr/>
    </dgm:pt>
    <dgm:pt modelId="{566FC776-8565-4D37-BFF2-9C543B398EB6}" type="pres">
      <dgm:prSet presAssocID="{33B70DEE-D710-4091-95FD-5A666193A3A8}" presName="pictureRepeatNode" presStyleLbl="alignImgPlace1" presStyleIdx="0" presStyleCnt="4" custScaleX="75676" custScaleY="71693" custLinFactNeighborX="-9803" custLinFactNeighborY="-161"/>
      <dgm:spPr/>
    </dgm:pt>
    <dgm:pt modelId="{EDE5BF7D-FEE4-4798-BE8C-C40346A8D394}" type="pres">
      <dgm:prSet presAssocID="{4F853144-7DC6-4A2D-BB7A-677588D87F60}" presName="text_1" presStyleLbl="node1" presStyleIdx="0" presStyleCnt="0">
        <dgm:presLayoutVars>
          <dgm:bulletEnabled val="1"/>
        </dgm:presLayoutVars>
      </dgm:prSet>
      <dgm:spPr/>
    </dgm:pt>
    <dgm:pt modelId="{2F39A192-048D-4C4F-AE0A-A56FCE25A427}" type="pres">
      <dgm:prSet presAssocID="{89BE061A-AC5D-445F-A039-53D99F931685}" presName="picture_2" presStyleCnt="0"/>
      <dgm:spPr/>
    </dgm:pt>
    <dgm:pt modelId="{8A19F617-D812-4D5F-BBE6-896C29D9D4CD}" type="pres">
      <dgm:prSet presAssocID="{89BE061A-AC5D-445F-A039-53D99F931685}" presName="pictureRepeatNode" presStyleLbl="alignImgPlace1" presStyleIdx="1" presStyleCnt="4" custScaleX="133549" custScaleY="125429" custLinFactNeighborX="46932" custLinFactNeighborY="29618"/>
      <dgm:spPr/>
    </dgm:pt>
    <dgm:pt modelId="{799DAB9C-5A83-4945-9373-0135604C691F}" type="pres">
      <dgm:prSet presAssocID="{EF254122-980E-459B-AD92-2D01C259CC89}" presName="line_2" presStyleLbl="parChTrans1D1" presStyleIdx="0" presStyleCnt="3"/>
      <dgm:spPr/>
    </dgm:pt>
    <dgm:pt modelId="{B13BFFCC-5C26-49DF-A9D5-D1BFA8349428}" type="pres">
      <dgm:prSet presAssocID="{EF254122-980E-459B-AD92-2D01C259CC89}" presName="textparent_2" presStyleLbl="node1" presStyleIdx="0" presStyleCnt="0"/>
      <dgm:spPr/>
    </dgm:pt>
    <dgm:pt modelId="{654F0A6E-E8DB-4128-AD7E-76A287CB0AB5}" type="pres">
      <dgm:prSet presAssocID="{EF254122-980E-459B-AD92-2D01C259CC89}" presName="text_2" presStyleLbl="revTx" presStyleIdx="0" presStyleCnt="3">
        <dgm:presLayoutVars>
          <dgm:bulletEnabled val="1"/>
        </dgm:presLayoutVars>
      </dgm:prSet>
      <dgm:spPr/>
    </dgm:pt>
    <dgm:pt modelId="{525D441A-5B17-4ECD-963C-B0CE57F5EC72}" type="pres">
      <dgm:prSet presAssocID="{46098F99-F52F-41B5-A7CE-6569C18123A4}" presName="picture_3" presStyleCnt="0"/>
      <dgm:spPr/>
    </dgm:pt>
    <dgm:pt modelId="{9A0D9723-ABB9-4141-87D1-655D211F6D4D}" type="pres">
      <dgm:prSet presAssocID="{46098F99-F52F-41B5-A7CE-6569C18123A4}" presName="pictureRepeatNode" presStyleLbl="alignImgPlace1" presStyleIdx="2" presStyleCnt="4" custScaleX="126631" custScaleY="126129" custLinFactNeighborX="-51696" custLinFactNeighborY="-1616"/>
      <dgm:spPr/>
    </dgm:pt>
    <dgm:pt modelId="{2ABCC58A-07D9-49CA-A745-98A08C3514AF}" type="pres">
      <dgm:prSet presAssocID="{6D4F2FCB-6E54-4530-8853-4F37CEEFDA45}" presName="line_3" presStyleLbl="parChTrans1D1" presStyleIdx="1" presStyleCnt="3"/>
      <dgm:spPr/>
    </dgm:pt>
    <dgm:pt modelId="{60B5FF7A-0EA1-4079-B1C9-11E4F6262926}" type="pres">
      <dgm:prSet presAssocID="{6D4F2FCB-6E54-4530-8853-4F37CEEFDA45}" presName="textparent_3" presStyleLbl="node1" presStyleIdx="0" presStyleCnt="0"/>
      <dgm:spPr/>
    </dgm:pt>
    <dgm:pt modelId="{3D2F6370-7658-47B0-A12A-FEB457E0BB04}" type="pres">
      <dgm:prSet presAssocID="{6D4F2FCB-6E54-4530-8853-4F37CEEFDA45}" presName="text_3" presStyleLbl="revTx" presStyleIdx="1" presStyleCnt="3">
        <dgm:presLayoutVars>
          <dgm:bulletEnabled val="1"/>
        </dgm:presLayoutVars>
      </dgm:prSet>
      <dgm:spPr/>
    </dgm:pt>
    <dgm:pt modelId="{FF984B08-1AF7-4862-A3AA-4DBAFF68334E}" type="pres">
      <dgm:prSet presAssocID="{C58FFB57-EBE5-4A05-99B7-CEDC21BD321D}" presName="picture_4" presStyleCnt="0"/>
      <dgm:spPr/>
    </dgm:pt>
    <dgm:pt modelId="{E372E705-C5F2-41B0-BA52-3C069FA06AEB}" type="pres">
      <dgm:prSet presAssocID="{C58FFB57-EBE5-4A05-99B7-CEDC21BD321D}" presName="pictureRepeatNode" presStyleLbl="alignImgPlace1" presStyleIdx="3" presStyleCnt="4" custScaleX="135704" custScaleY="127696" custLinFactNeighborX="50683" custLinFactNeighborY="-28508"/>
      <dgm:spPr/>
    </dgm:pt>
    <dgm:pt modelId="{B4E75830-8646-4ECC-83AD-404C6063B8A4}" type="pres">
      <dgm:prSet presAssocID="{CB3168FD-514F-4091-A2E7-A106685437D5}" presName="line_4" presStyleLbl="parChTrans1D1" presStyleIdx="2" presStyleCnt="3"/>
      <dgm:spPr/>
    </dgm:pt>
    <dgm:pt modelId="{5161DD1A-B8C0-4F34-8A4E-C56A34E10FEB}" type="pres">
      <dgm:prSet presAssocID="{CB3168FD-514F-4091-A2E7-A106685437D5}" presName="textparent_4" presStyleLbl="node1" presStyleIdx="0" presStyleCnt="0"/>
      <dgm:spPr/>
    </dgm:pt>
    <dgm:pt modelId="{DF261B93-A6D5-4F59-BE42-4BDEC6139634}" type="pres">
      <dgm:prSet presAssocID="{CB3168FD-514F-4091-A2E7-A106685437D5}" presName="text_4" presStyleLbl="revTx" presStyleIdx="2" presStyleCnt="3">
        <dgm:presLayoutVars>
          <dgm:bulletEnabled val="1"/>
        </dgm:presLayoutVars>
      </dgm:prSet>
      <dgm:spPr/>
    </dgm:pt>
  </dgm:ptLst>
  <dgm:cxnLst>
    <dgm:cxn modelId="{6754CA03-AC7B-47E8-A47C-72454FC4CAD1}" srcId="{CF37B44E-C04C-4523-8940-2D889489AA68}" destId="{CB3168FD-514F-4091-A2E7-A106685437D5}" srcOrd="3" destOrd="0" parTransId="{0509EFA1-8F9F-413D-86E7-C19A3FD2BEDA}" sibTransId="{C58FFB57-EBE5-4A05-99B7-CEDC21BD321D}"/>
    <dgm:cxn modelId="{23629C5D-6089-401C-809E-61C57C0B5367}" type="presOf" srcId="{EF254122-980E-459B-AD92-2D01C259CC89}" destId="{654F0A6E-E8DB-4128-AD7E-76A287CB0AB5}" srcOrd="0" destOrd="0" presId="urn:microsoft.com/office/officeart/2008/layout/CircularPictureCallout"/>
    <dgm:cxn modelId="{3D6A4A65-3CF3-4C1C-B4E9-77B0607DEA22}" srcId="{CF37B44E-C04C-4523-8940-2D889489AA68}" destId="{4F853144-7DC6-4A2D-BB7A-677588D87F60}" srcOrd="0" destOrd="0" parTransId="{DC8140F9-5CDD-4383-90F6-A1C3FD32BB97}" sibTransId="{33B70DEE-D710-4091-95FD-5A666193A3A8}"/>
    <dgm:cxn modelId="{4CB3AB73-9589-406F-962A-5D0932EDC83A}" type="presOf" srcId="{CF37B44E-C04C-4523-8940-2D889489AA68}" destId="{C513050C-9E7E-4807-927C-71D23734B0C5}" srcOrd="0" destOrd="0" presId="urn:microsoft.com/office/officeart/2008/layout/CircularPictureCallout"/>
    <dgm:cxn modelId="{98BCDB90-BAC9-452D-9B5C-EAFD23FAEB8E}" srcId="{CF37B44E-C04C-4523-8940-2D889489AA68}" destId="{EF254122-980E-459B-AD92-2D01C259CC89}" srcOrd="1" destOrd="0" parTransId="{178865A8-9B71-4BA7-A6CC-39844CE6A113}" sibTransId="{89BE061A-AC5D-445F-A039-53D99F931685}"/>
    <dgm:cxn modelId="{3322CA91-0C30-424F-9FB9-72269C66F029}" srcId="{CF37B44E-C04C-4523-8940-2D889489AA68}" destId="{6D4F2FCB-6E54-4530-8853-4F37CEEFDA45}" srcOrd="2" destOrd="0" parTransId="{D21F26E1-1CA5-4EA8-AF0F-34347E9B9850}" sibTransId="{46098F99-F52F-41B5-A7CE-6569C18123A4}"/>
    <dgm:cxn modelId="{D19F74A9-ABCF-4930-8B83-406FD7AAD43E}" type="presOf" srcId="{4F853144-7DC6-4A2D-BB7A-677588D87F60}" destId="{EDE5BF7D-FEE4-4798-BE8C-C40346A8D394}" srcOrd="0" destOrd="0" presId="urn:microsoft.com/office/officeart/2008/layout/CircularPictureCallout"/>
    <dgm:cxn modelId="{4C82E4B5-53A8-4C73-8487-028826F4206E}" type="presOf" srcId="{CB3168FD-514F-4091-A2E7-A106685437D5}" destId="{DF261B93-A6D5-4F59-BE42-4BDEC6139634}" srcOrd="0" destOrd="0" presId="urn:microsoft.com/office/officeart/2008/layout/CircularPictureCallout"/>
    <dgm:cxn modelId="{53BDBCB8-078F-49D9-BFFA-DF3758A4CB0E}" type="presOf" srcId="{6D4F2FCB-6E54-4530-8853-4F37CEEFDA45}" destId="{3D2F6370-7658-47B0-A12A-FEB457E0BB04}" srcOrd="0" destOrd="0" presId="urn:microsoft.com/office/officeart/2008/layout/CircularPictureCallout"/>
    <dgm:cxn modelId="{D10D28C0-272B-45A5-8118-F142493EDA8D}" type="presOf" srcId="{C58FFB57-EBE5-4A05-99B7-CEDC21BD321D}" destId="{E372E705-C5F2-41B0-BA52-3C069FA06AEB}" srcOrd="0" destOrd="0" presId="urn:microsoft.com/office/officeart/2008/layout/CircularPictureCallout"/>
    <dgm:cxn modelId="{CCE905C8-86A8-477B-A8C4-96271435649F}" type="presOf" srcId="{89BE061A-AC5D-445F-A039-53D99F931685}" destId="{8A19F617-D812-4D5F-BBE6-896C29D9D4CD}" srcOrd="0" destOrd="0" presId="urn:microsoft.com/office/officeart/2008/layout/CircularPictureCallout"/>
    <dgm:cxn modelId="{8263E8F7-4D40-4269-A256-9702F4E03E85}" type="presOf" srcId="{46098F99-F52F-41B5-A7CE-6569C18123A4}" destId="{9A0D9723-ABB9-4141-87D1-655D211F6D4D}" srcOrd="0" destOrd="0" presId="urn:microsoft.com/office/officeart/2008/layout/CircularPictureCallout"/>
    <dgm:cxn modelId="{817987FA-97CC-4BBD-B856-495F7BFEB0B1}" type="presOf" srcId="{33B70DEE-D710-4091-95FD-5A666193A3A8}" destId="{566FC776-8565-4D37-BFF2-9C543B398EB6}" srcOrd="0" destOrd="0" presId="urn:microsoft.com/office/officeart/2008/layout/CircularPictureCallout"/>
    <dgm:cxn modelId="{EE385DB0-C296-4510-B2C1-5AF86223571D}" type="presParOf" srcId="{C513050C-9E7E-4807-927C-71D23734B0C5}" destId="{E5AAA2E5-7569-44D4-BACF-64E866848CFC}" srcOrd="0" destOrd="0" presId="urn:microsoft.com/office/officeart/2008/layout/CircularPictureCallout"/>
    <dgm:cxn modelId="{0ACF0993-3EFD-48D7-895A-71110140B259}" type="presParOf" srcId="{E5AAA2E5-7569-44D4-BACF-64E866848CFC}" destId="{AF6AFADC-9758-452D-9750-1B7457A53DF3}" srcOrd="0" destOrd="0" presId="urn:microsoft.com/office/officeart/2008/layout/CircularPictureCallout"/>
    <dgm:cxn modelId="{CC669B9C-6862-4B50-AD6E-26951FE49D8B}" type="presParOf" srcId="{AF6AFADC-9758-452D-9750-1B7457A53DF3}" destId="{566FC776-8565-4D37-BFF2-9C543B398EB6}" srcOrd="0" destOrd="0" presId="urn:microsoft.com/office/officeart/2008/layout/CircularPictureCallout"/>
    <dgm:cxn modelId="{74D7030A-D346-406F-BED9-A3F8B7D05727}" type="presParOf" srcId="{E5AAA2E5-7569-44D4-BACF-64E866848CFC}" destId="{EDE5BF7D-FEE4-4798-BE8C-C40346A8D394}" srcOrd="1" destOrd="0" presId="urn:microsoft.com/office/officeart/2008/layout/CircularPictureCallout"/>
    <dgm:cxn modelId="{D3330746-B33B-4E32-B3A8-964146AF8451}" type="presParOf" srcId="{E5AAA2E5-7569-44D4-BACF-64E866848CFC}" destId="{2F39A192-048D-4C4F-AE0A-A56FCE25A427}" srcOrd="2" destOrd="0" presId="urn:microsoft.com/office/officeart/2008/layout/CircularPictureCallout"/>
    <dgm:cxn modelId="{8E5C048D-76F8-4A92-A58A-F31C455836FC}" type="presParOf" srcId="{2F39A192-048D-4C4F-AE0A-A56FCE25A427}" destId="{8A19F617-D812-4D5F-BBE6-896C29D9D4CD}" srcOrd="0" destOrd="0" presId="urn:microsoft.com/office/officeart/2008/layout/CircularPictureCallout"/>
    <dgm:cxn modelId="{10E463A0-4C39-4C42-93C8-814435C49C6D}" type="presParOf" srcId="{E5AAA2E5-7569-44D4-BACF-64E866848CFC}" destId="{799DAB9C-5A83-4945-9373-0135604C691F}" srcOrd="3" destOrd="0" presId="urn:microsoft.com/office/officeart/2008/layout/CircularPictureCallout"/>
    <dgm:cxn modelId="{F2CD781F-86C9-4968-A209-22AD61F59B6D}" type="presParOf" srcId="{E5AAA2E5-7569-44D4-BACF-64E866848CFC}" destId="{B13BFFCC-5C26-49DF-A9D5-D1BFA8349428}" srcOrd="4" destOrd="0" presId="urn:microsoft.com/office/officeart/2008/layout/CircularPictureCallout"/>
    <dgm:cxn modelId="{9393E175-1A1D-4952-8691-64C1B7FCBAB8}" type="presParOf" srcId="{B13BFFCC-5C26-49DF-A9D5-D1BFA8349428}" destId="{654F0A6E-E8DB-4128-AD7E-76A287CB0AB5}" srcOrd="0" destOrd="0" presId="urn:microsoft.com/office/officeart/2008/layout/CircularPictureCallout"/>
    <dgm:cxn modelId="{8A09CB7E-CA0D-495F-A03C-4D5641057B0C}" type="presParOf" srcId="{E5AAA2E5-7569-44D4-BACF-64E866848CFC}" destId="{525D441A-5B17-4ECD-963C-B0CE57F5EC72}" srcOrd="5" destOrd="0" presId="urn:microsoft.com/office/officeart/2008/layout/CircularPictureCallout"/>
    <dgm:cxn modelId="{ED48C141-3A90-4206-91AC-C8D4F08E1344}" type="presParOf" srcId="{525D441A-5B17-4ECD-963C-B0CE57F5EC72}" destId="{9A0D9723-ABB9-4141-87D1-655D211F6D4D}" srcOrd="0" destOrd="0" presId="urn:microsoft.com/office/officeart/2008/layout/CircularPictureCallout"/>
    <dgm:cxn modelId="{2C20A86D-E4C3-42BC-B43F-424E440B7708}" type="presParOf" srcId="{E5AAA2E5-7569-44D4-BACF-64E866848CFC}" destId="{2ABCC58A-07D9-49CA-A745-98A08C3514AF}" srcOrd="6" destOrd="0" presId="urn:microsoft.com/office/officeart/2008/layout/CircularPictureCallout"/>
    <dgm:cxn modelId="{FB0B0344-3129-4414-B91F-5EAE6D8C7615}" type="presParOf" srcId="{E5AAA2E5-7569-44D4-BACF-64E866848CFC}" destId="{60B5FF7A-0EA1-4079-B1C9-11E4F6262926}" srcOrd="7" destOrd="0" presId="urn:microsoft.com/office/officeart/2008/layout/CircularPictureCallout"/>
    <dgm:cxn modelId="{0E1726A1-5305-4450-BF45-FBDBA1E96B82}" type="presParOf" srcId="{60B5FF7A-0EA1-4079-B1C9-11E4F6262926}" destId="{3D2F6370-7658-47B0-A12A-FEB457E0BB04}" srcOrd="0" destOrd="0" presId="urn:microsoft.com/office/officeart/2008/layout/CircularPictureCallout"/>
    <dgm:cxn modelId="{3A95A108-0906-499E-AD37-E00E9A886D0F}" type="presParOf" srcId="{E5AAA2E5-7569-44D4-BACF-64E866848CFC}" destId="{FF984B08-1AF7-4862-A3AA-4DBAFF68334E}" srcOrd="8" destOrd="0" presId="urn:microsoft.com/office/officeart/2008/layout/CircularPictureCallout"/>
    <dgm:cxn modelId="{71E4E548-6BC0-4902-B197-00601D2A3992}" type="presParOf" srcId="{FF984B08-1AF7-4862-A3AA-4DBAFF68334E}" destId="{E372E705-C5F2-41B0-BA52-3C069FA06AEB}" srcOrd="0" destOrd="0" presId="urn:microsoft.com/office/officeart/2008/layout/CircularPictureCallout"/>
    <dgm:cxn modelId="{3518DCF1-05A8-4D40-808F-FBE1434BB251}" type="presParOf" srcId="{E5AAA2E5-7569-44D4-BACF-64E866848CFC}" destId="{B4E75830-8646-4ECC-83AD-404C6063B8A4}" srcOrd="9" destOrd="0" presId="urn:microsoft.com/office/officeart/2008/layout/CircularPictureCallout"/>
    <dgm:cxn modelId="{3513B87F-1817-449D-842B-84B009A7BF9B}" type="presParOf" srcId="{E5AAA2E5-7569-44D4-BACF-64E866848CFC}" destId="{5161DD1A-B8C0-4F34-8A4E-C56A34E10FEB}" srcOrd="10" destOrd="0" presId="urn:microsoft.com/office/officeart/2008/layout/CircularPictureCallout"/>
    <dgm:cxn modelId="{4EDFC995-0D11-4F13-9966-0868540F121C}" type="presParOf" srcId="{5161DD1A-B8C0-4F34-8A4E-C56A34E10FEB}" destId="{DF261B93-A6D5-4F59-BE42-4BDEC6139634}" srcOrd="0" destOrd="0" presId="urn:microsoft.com/office/officeart/2008/layout/CircularPictureCallou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4BE156-5B9B-48DB-B1AD-2ACFF6F1F191}" type="doc">
      <dgm:prSet loTypeId="urn:microsoft.com/office/officeart/2005/8/layout/vProcess5" loCatId="process" qsTypeId="urn:microsoft.com/office/officeart/2005/8/quickstyle/simple3" qsCatId="simple" csTypeId="urn:microsoft.com/office/officeart/2005/8/colors/accent2_3" csCatId="accent2" phldr="1"/>
      <dgm:spPr/>
      <dgm:t>
        <a:bodyPr/>
        <a:lstStyle/>
        <a:p>
          <a:endParaRPr lang="ru-RU"/>
        </a:p>
      </dgm:t>
    </dgm:pt>
    <dgm:pt modelId="{24415373-2303-4DD5-8B39-A58BE3B07123}">
      <dgm:prSet phldrT="[Текст]" custT="1"/>
      <dgm:spPr/>
      <dgm:t>
        <a:bodyPr lIns="0" tIns="0" rIns="0" bIns="0" anchor="ctr" anchorCtr="1"/>
        <a:lstStyle/>
        <a:p>
          <a:r>
            <a:rPr lang="ru-RU" sz="1600" dirty="0">
              <a:latin typeface="Times New Roman" panose="02020603050405020304" pitchFamily="18" charset="0"/>
              <a:cs typeface="Times New Roman" panose="02020603050405020304" pitchFamily="18" charset="0"/>
            </a:rPr>
            <a:t>15 ноября 1993 года в Казахстане была введена национальная валюта — тенге. На второй день после этого события — 17 ноября 1993 года — Национальный Банк Республики Казахстан и 23 ведущих казахстанских коммерческих банка приняли решение создать валютную биржу. Существовавший до этого Центр проведения межбанковских валютных операций (Валютная биржа) являлся структурным подразделением Национального Банка Республики Казахстан. </a:t>
          </a:r>
        </a:p>
      </dgm:t>
    </dgm:pt>
    <dgm:pt modelId="{EA51CDD2-1B23-4714-B953-93FCB86A5F4B}" type="parTrans" cxnId="{84F38ED6-C664-40DC-91B7-15F23F8F394C}">
      <dgm:prSet/>
      <dgm:spPr/>
      <dgm:t>
        <a:bodyPr/>
        <a:lstStyle/>
        <a:p>
          <a:endParaRPr lang="ru-RU"/>
        </a:p>
      </dgm:t>
    </dgm:pt>
    <dgm:pt modelId="{9A5FB44C-AA58-4A80-9825-FDDBBF0BFAE5}" type="sibTrans" cxnId="{84F38ED6-C664-40DC-91B7-15F23F8F394C}">
      <dgm:prSet/>
      <dgm:spPr/>
      <dgm:t>
        <a:bodyPr/>
        <a:lstStyle/>
        <a:p>
          <a:endParaRPr lang="ru-RU"/>
        </a:p>
      </dgm:t>
    </dgm:pt>
    <dgm:pt modelId="{7647E755-78E1-48EA-88FA-4F85BF46FF59}">
      <dgm:prSet phldrT="[Текст]" custT="1"/>
      <dgm:spPr/>
      <dgm:t>
        <a:bodyPr lIns="0" tIns="0" rIns="0" bIns="0"/>
        <a:lstStyle/>
        <a:p>
          <a:r>
            <a:rPr lang="ru-RU" sz="1600" dirty="0">
              <a:latin typeface="Times New Roman" panose="02020603050405020304" pitchFamily="18" charset="0"/>
              <a:cs typeface="Times New Roman" panose="02020603050405020304" pitchFamily="18" charset="0"/>
            </a:rPr>
            <a:t>12 апреля 1996 года биржа была перерегистрирована под наименованием «Казахстанская фондовая биржа», поскольку действующее законодательство содержало запрет на выполнение фондовой биржей функций товарной биржи. 13 ноября 1996 года биржа получила неограниченную лицензию Национальной комиссии Республики Казахстан по ценным бумагам на организацию торгов ценными бумагами.</a:t>
          </a:r>
        </a:p>
      </dgm:t>
    </dgm:pt>
    <dgm:pt modelId="{EFA4F426-7416-45DD-AE93-6CD9E3F8A2B6}" type="parTrans" cxnId="{83A62003-7433-4DE1-8A82-17780957B600}">
      <dgm:prSet/>
      <dgm:spPr/>
      <dgm:t>
        <a:bodyPr/>
        <a:lstStyle/>
        <a:p>
          <a:endParaRPr lang="ru-RU"/>
        </a:p>
      </dgm:t>
    </dgm:pt>
    <dgm:pt modelId="{C9465EB9-A7CC-408C-BA8F-81C96C7B33FF}" type="sibTrans" cxnId="{83A62003-7433-4DE1-8A82-17780957B600}">
      <dgm:prSet/>
      <dgm:spPr/>
      <dgm:t>
        <a:bodyPr/>
        <a:lstStyle/>
        <a:p>
          <a:endParaRPr lang="ru-RU"/>
        </a:p>
      </dgm:t>
    </dgm:pt>
    <dgm:pt modelId="{DB8560C9-20D9-4622-BD73-2437745BC493}">
      <dgm:prSet phldrT="[Текст]" custT="1"/>
      <dgm:spPr/>
      <dgm:t>
        <a:bodyPr lIns="0" tIns="0" rIns="0" bIns="0"/>
        <a:lstStyle/>
        <a:p>
          <a:r>
            <a:rPr lang="ru-RU" sz="1600" dirty="0">
              <a:latin typeface="Times New Roman" panose="02020603050405020304" pitchFamily="18" charset="0"/>
              <a:cs typeface="Times New Roman" panose="02020603050405020304" pitchFamily="18" charset="0"/>
            </a:rPr>
            <a:t>Со вступлением в силу закона Республики Казахстан «О внесении изменений и дополнений в некоторые законодательные акты Республики Казахстан по вопросам акционерных обществ» от 10 июля 1998 года был устранён запрет на организацию фондовой биржей торгов иностранными валютами и другими, помимо ценных бумаг, финансовыми инструментами, что дало возможность присоединить AFINEX к бирже. Решение об этом было принято общим собранием акционеров 6 января 1999 года, а 16 марта 1999 года была произведена соответствующая государственная перерегистрация воссоединённой биржи.</a:t>
          </a:r>
        </a:p>
      </dgm:t>
    </dgm:pt>
    <dgm:pt modelId="{5A945466-78D5-450B-AC70-63FC40D29938}" type="parTrans" cxnId="{9E386BE0-6BF2-450B-9157-BB61A7F7032F}">
      <dgm:prSet/>
      <dgm:spPr/>
      <dgm:t>
        <a:bodyPr/>
        <a:lstStyle/>
        <a:p>
          <a:endParaRPr lang="ru-RU"/>
        </a:p>
      </dgm:t>
    </dgm:pt>
    <dgm:pt modelId="{53C8B630-BAD4-45A7-8D8C-DC7AF5D0DDAF}" type="sibTrans" cxnId="{9E386BE0-6BF2-450B-9157-BB61A7F7032F}">
      <dgm:prSet/>
      <dgm:spPr/>
      <dgm:t>
        <a:bodyPr/>
        <a:lstStyle/>
        <a:p>
          <a:endParaRPr lang="ru-RU"/>
        </a:p>
      </dgm:t>
    </dgm:pt>
    <dgm:pt modelId="{FFF576A0-5C10-40A5-AE4F-7BAAFDF4F391}">
      <dgm:prSet phldrT="[Текст]" custT="1"/>
      <dgm:spPr/>
      <dgm:t>
        <a:bodyPr lIns="0" tIns="0" rIns="0" bIns="0"/>
        <a:lstStyle/>
        <a:p>
          <a:r>
            <a:rPr lang="ru-RU" sz="1600" dirty="0">
              <a:latin typeface="Times New Roman" panose="02020603050405020304" pitchFamily="18" charset="0"/>
              <a:cs typeface="Times New Roman" panose="02020603050405020304" pitchFamily="18" charset="0"/>
            </a:rPr>
            <a:t>23 августа 2007 года общее собрание акционеров KASE приняло решение о коммерциализации KASE. В рамках коммерциализации KASE осуществлён отказ от прежнего принципа голосования «один акционер — один голос» и переход на общепринятый для акционерных обществ принцип голосования, при котором на каждую акцию приходится один голос на общем собрании акционеров KASE.</a:t>
          </a:r>
        </a:p>
      </dgm:t>
    </dgm:pt>
    <dgm:pt modelId="{915C9AE9-13CB-4C9B-80E0-AE57FD7F9C84}" type="sibTrans" cxnId="{AF713E3F-95ED-41DC-A617-C59814682E8B}">
      <dgm:prSet/>
      <dgm:spPr/>
      <dgm:t>
        <a:bodyPr/>
        <a:lstStyle/>
        <a:p>
          <a:endParaRPr lang="ru-RU"/>
        </a:p>
      </dgm:t>
    </dgm:pt>
    <dgm:pt modelId="{10AB9890-F3CC-41BB-B917-C50355B9AA70}" type="parTrans" cxnId="{AF713E3F-95ED-41DC-A617-C59814682E8B}">
      <dgm:prSet/>
      <dgm:spPr/>
      <dgm:t>
        <a:bodyPr/>
        <a:lstStyle/>
        <a:p>
          <a:endParaRPr lang="ru-RU"/>
        </a:p>
      </dgm:t>
    </dgm:pt>
    <dgm:pt modelId="{A78AD382-323F-4105-BF93-59CF94EB36D1}" type="pres">
      <dgm:prSet presAssocID="{D74BE156-5B9B-48DB-B1AD-2ACFF6F1F191}" presName="outerComposite" presStyleCnt="0">
        <dgm:presLayoutVars>
          <dgm:chMax val="5"/>
          <dgm:dir/>
          <dgm:resizeHandles val="exact"/>
        </dgm:presLayoutVars>
      </dgm:prSet>
      <dgm:spPr/>
    </dgm:pt>
    <dgm:pt modelId="{4A4B583D-012F-4D8F-B17C-C37B33227265}" type="pres">
      <dgm:prSet presAssocID="{D74BE156-5B9B-48DB-B1AD-2ACFF6F1F191}" presName="dummyMaxCanvas" presStyleCnt="0">
        <dgm:presLayoutVars/>
      </dgm:prSet>
      <dgm:spPr/>
    </dgm:pt>
    <dgm:pt modelId="{D9689529-057F-49CD-A449-006B95FBE5F0}" type="pres">
      <dgm:prSet presAssocID="{D74BE156-5B9B-48DB-B1AD-2ACFF6F1F191}" presName="FourNodes_1" presStyleLbl="node1" presStyleIdx="0" presStyleCnt="4" custScaleX="105491" custLinFactNeighborX="5200">
        <dgm:presLayoutVars>
          <dgm:bulletEnabled val="1"/>
        </dgm:presLayoutVars>
      </dgm:prSet>
      <dgm:spPr>
        <a:prstGeom prst="roundRect">
          <a:avLst/>
        </a:prstGeom>
      </dgm:spPr>
    </dgm:pt>
    <dgm:pt modelId="{B1C73357-CA81-4353-935A-3B2D5C279970}" type="pres">
      <dgm:prSet presAssocID="{D74BE156-5B9B-48DB-B1AD-2ACFF6F1F191}" presName="FourNodes_2" presStyleLbl="node1" presStyleIdx="1" presStyleCnt="4" custScaleX="110344">
        <dgm:presLayoutVars>
          <dgm:bulletEnabled val="1"/>
        </dgm:presLayoutVars>
      </dgm:prSet>
      <dgm:spPr/>
    </dgm:pt>
    <dgm:pt modelId="{5D778A70-2B60-4545-9C93-597EC62D98FC}" type="pres">
      <dgm:prSet presAssocID="{D74BE156-5B9B-48DB-B1AD-2ACFF6F1F191}" presName="FourNodes_3" presStyleLbl="node1" presStyleIdx="2" presStyleCnt="4" custScaleX="115197" custScaleY="103843" custLinFactNeighborX="-7384" custLinFactNeighborY="-1434">
        <dgm:presLayoutVars>
          <dgm:bulletEnabled val="1"/>
        </dgm:presLayoutVars>
      </dgm:prSet>
      <dgm:spPr/>
    </dgm:pt>
    <dgm:pt modelId="{93879D11-78E4-4B02-BDA5-7EE7797982DC}" type="pres">
      <dgm:prSet presAssocID="{D74BE156-5B9B-48DB-B1AD-2ACFF6F1F191}" presName="FourNodes_4" presStyleLbl="node1" presStyleIdx="3" presStyleCnt="4" custScaleX="115558" custLinFactNeighborX="-13561" custLinFactNeighborY="0">
        <dgm:presLayoutVars>
          <dgm:bulletEnabled val="1"/>
        </dgm:presLayoutVars>
      </dgm:prSet>
      <dgm:spPr/>
    </dgm:pt>
    <dgm:pt modelId="{4E77092C-C332-414E-8E58-EE346794F315}" type="pres">
      <dgm:prSet presAssocID="{D74BE156-5B9B-48DB-B1AD-2ACFF6F1F191}" presName="FourConn_1-2" presStyleLbl="fgAccFollowNode1" presStyleIdx="0" presStyleCnt="3" custScaleX="35889" custScaleY="35649">
        <dgm:presLayoutVars>
          <dgm:bulletEnabled val="1"/>
        </dgm:presLayoutVars>
      </dgm:prSet>
      <dgm:spPr/>
    </dgm:pt>
    <dgm:pt modelId="{CC2F62D1-C958-449C-A09C-6A5B82B35A21}" type="pres">
      <dgm:prSet presAssocID="{D74BE156-5B9B-48DB-B1AD-2ACFF6F1F191}" presName="FourConn_2-3" presStyleLbl="fgAccFollowNode1" presStyleIdx="1" presStyleCnt="3" custScaleX="22652" custScaleY="26472">
        <dgm:presLayoutVars>
          <dgm:bulletEnabled val="1"/>
        </dgm:presLayoutVars>
      </dgm:prSet>
      <dgm:spPr/>
    </dgm:pt>
    <dgm:pt modelId="{A924402E-67A0-4025-8CDA-36DAA502430C}" type="pres">
      <dgm:prSet presAssocID="{D74BE156-5B9B-48DB-B1AD-2ACFF6F1F191}" presName="FourConn_3-4" presStyleLbl="fgAccFollowNode1" presStyleIdx="2" presStyleCnt="3" custScaleX="18973" custScaleY="23913">
        <dgm:presLayoutVars>
          <dgm:bulletEnabled val="1"/>
        </dgm:presLayoutVars>
      </dgm:prSet>
      <dgm:spPr/>
    </dgm:pt>
    <dgm:pt modelId="{AE15D8E3-23F1-48F2-ACCE-F0F6D27FCFA9}" type="pres">
      <dgm:prSet presAssocID="{D74BE156-5B9B-48DB-B1AD-2ACFF6F1F191}" presName="FourNodes_1_text" presStyleLbl="node1" presStyleIdx="3" presStyleCnt="4">
        <dgm:presLayoutVars>
          <dgm:bulletEnabled val="1"/>
        </dgm:presLayoutVars>
      </dgm:prSet>
      <dgm:spPr>
        <a:prstGeom prst="rect">
          <a:avLst/>
        </a:prstGeom>
      </dgm:spPr>
    </dgm:pt>
    <dgm:pt modelId="{1E13AE41-B59B-4693-8E3A-AA3C2CEDBB7A}" type="pres">
      <dgm:prSet presAssocID="{D74BE156-5B9B-48DB-B1AD-2ACFF6F1F191}" presName="FourNodes_2_text" presStyleLbl="node1" presStyleIdx="3" presStyleCnt="4">
        <dgm:presLayoutVars>
          <dgm:bulletEnabled val="1"/>
        </dgm:presLayoutVars>
      </dgm:prSet>
      <dgm:spPr/>
    </dgm:pt>
    <dgm:pt modelId="{986DA1B0-23C4-41C4-B36B-A91030D66CD3}" type="pres">
      <dgm:prSet presAssocID="{D74BE156-5B9B-48DB-B1AD-2ACFF6F1F191}" presName="FourNodes_3_text" presStyleLbl="node1" presStyleIdx="3" presStyleCnt="4">
        <dgm:presLayoutVars>
          <dgm:bulletEnabled val="1"/>
        </dgm:presLayoutVars>
      </dgm:prSet>
      <dgm:spPr/>
    </dgm:pt>
    <dgm:pt modelId="{6932E344-E11D-4E00-8D4B-CEAA9BF80183}" type="pres">
      <dgm:prSet presAssocID="{D74BE156-5B9B-48DB-B1AD-2ACFF6F1F191}" presName="FourNodes_4_text" presStyleLbl="node1" presStyleIdx="3" presStyleCnt="4">
        <dgm:presLayoutVars>
          <dgm:bulletEnabled val="1"/>
        </dgm:presLayoutVars>
      </dgm:prSet>
      <dgm:spPr/>
    </dgm:pt>
  </dgm:ptLst>
  <dgm:cxnLst>
    <dgm:cxn modelId="{83A62003-7433-4DE1-8A82-17780957B600}" srcId="{D74BE156-5B9B-48DB-B1AD-2ACFF6F1F191}" destId="{7647E755-78E1-48EA-88FA-4F85BF46FF59}" srcOrd="1" destOrd="0" parTransId="{EFA4F426-7416-45DD-AE93-6CD9E3F8A2B6}" sibTransId="{C9465EB9-A7CC-408C-BA8F-81C96C7B33FF}"/>
    <dgm:cxn modelId="{03C12113-0D01-40ED-AFA0-2343F11D7D6E}" type="presOf" srcId="{D74BE156-5B9B-48DB-B1AD-2ACFF6F1F191}" destId="{A78AD382-323F-4105-BF93-59CF94EB36D1}" srcOrd="0" destOrd="0" presId="urn:microsoft.com/office/officeart/2005/8/layout/vProcess5"/>
    <dgm:cxn modelId="{AE80B418-A192-4844-9639-A9A7AC06FBC7}" type="presOf" srcId="{C9465EB9-A7CC-408C-BA8F-81C96C7B33FF}" destId="{CC2F62D1-C958-449C-A09C-6A5B82B35A21}" srcOrd="0" destOrd="0" presId="urn:microsoft.com/office/officeart/2005/8/layout/vProcess5"/>
    <dgm:cxn modelId="{227E1F2C-E28C-48AE-BA0B-179D01A7F133}" type="presOf" srcId="{53C8B630-BAD4-45A7-8D8C-DC7AF5D0DDAF}" destId="{A924402E-67A0-4025-8CDA-36DAA502430C}" srcOrd="0" destOrd="0" presId="urn:microsoft.com/office/officeart/2005/8/layout/vProcess5"/>
    <dgm:cxn modelId="{9513002F-29ED-470A-9C52-DCBEE7259EDE}" type="presOf" srcId="{7647E755-78E1-48EA-88FA-4F85BF46FF59}" destId="{B1C73357-CA81-4353-935A-3B2D5C279970}" srcOrd="0" destOrd="0" presId="urn:microsoft.com/office/officeart/2005/8/layout/vProcess5"/>
    <dgm:cxn modelId="{AF713E3F-95ED-41DC-A617-C59814682E8B}" srcId="{D74BE156-5B9B-48DB-B1AD-2ACFF6F1F191}" destId="{FFF576A0-5C10-40A5-AE4F-7BAAFDF4F391}" srcOrd="3" destOrd="0" parTransId="{10AB9890-F3CC-41BB-B917-C50355B9AA70}" sibTransId="{915C9AE9-13CB-4C9B-80E0-AE57FD7F9C84}"/>
    <dgm:cxn modelId="{20266566-84C1-47B4-8B62-14C2930FB749}" type="presOf" srcId="{DB8560C9-20D9-4622-BD73-2437745BC493}" destId="{5D778A70-2B60-4545-9C93-597EC62D98FC}" srcOrd="0" destOrd="0" presId="urn:microsoft.com/office/officeart/2005/8/layout/vProcess5"/>
    <dgm:cxn modelId="{3D061747-1FAC-40AE-9759-F1578F0CE840}" type="presOf" srcId="{24415373-2303-4DD5-8B39-A58BE3B07123}" destId="{AE15D8E3-23F1-48F2-ACCE-F0F6D27FCFA9}" srcOrd="1" destOrd="0" presId="urn:microsoft.com/office/officeart/2005/8/layout/vProcess5"/>
    <dgm:cxn modelId="{D110E667-A8FB-467B-AF7E-A221424C45DA}" type="presOf" srcId="{7647E755-78E1-48EA-88FA-4F85BF46FF59}" destId="{1E13AE41-B59B-4693-8E3A-AA3C2CEDBB7A}" srcOrd="1" destOrd="0" presId="urn:microsoft.com/office/officeart/2005/8/layout/vProcess5"/>
    <dgm:cxn modelId="{80E1C777-28B3-479D-8667-4146DC992FD7}" type="presOf" srcId="{9A5FB44C-AA58-4A80-9825-FDDBBF0BFAE5}" destId="{4E77092C-C332-414E-8E58-EE346794F315}" srcOrd="0" destOrd="0" presId="urn:microsoft.com/office/officeart/2005/8/layout/vProcess5"/>
    <dgm:cxn modelId="{13EFBF7E-E7B3-4B6D-8BE5-9EDE609ED0FF}" type="presOf" srcId="{FFF576A0-5C10-40A5-AE4F-7BAAFDF4F391}" destId="{93879D11-78E4-4B02-BDA5-7EE7797982DC}" srcOrd="0" destOrd="0" presId="urn:microsoft.com/office/officeart/2005/8/layout/vProcess5"/>
    <dgm:cxn modelId="{44AA59AF-AB64-4F6D-8DB0-FFD64EB27766}" type="presOf" srcId="{24415373-2303-4DD5-8B39-A58BE3B07123}" destId="{D9689529-057F-49CD-A449-006B95FBE5F0}" srcOrd="0" destOrd="0" presId="urn:microsoft.com/office/officeart/2005/8/layout/vProcess5"/>
    <dgm:cxn modelId="{7E5DD9C2-CC02-4617-A9D2-FC2CFF55BC61}" type="presOf" srcId="{FFF576A0-5C10-40A5-AE4F-7BAAFDF4F391}" destId="{6932E344-E11D-4E00-8D4B-CEAA9BF80183}" srcOrd="1" destOrd="0" presId="urn:microsoft.com/office/officeart/2005/8/layout/vProcess5"/>
    <dgm:cxn modelId="{84F38ED6-C664-40DC-91B7-15F23F8F394C}" srcId="{D74BE156-5B9B-48DB-B1AD-2ACFF6F1F191}" destId="{24415373-2303-4DD5-8B39-A58BE3B07123}" srcOrd="0" destOrd="0" parTransId="{EA51CDD2-1B23-4714-B953-93FCB86A5F4B}" sibTransId="{9A5FB44C-AA58-4A80-9825-FDDBBF0BFAE5}"/>
    <dgm:cxn modelId="{9E386BE0-6BF2-450B-9157-BB61A7F7032F}" srcId="{D74BE156-5B9B-48DB-B1AD-2ACFF6F1F191}" destId="{DB8560C9-20D9-4622-BD73-2437745BC493}" srcOrd="2" destOrd="0" parTransId="{5A945466-78D5-450B-AC70-63FC40D29938}" sibTransId="{53C8B630-BAD4-45A7-8D8C-DC7AF5D0DDAF}"/>
    <dgm:cxn modelId="{6460CAF7-DB14-4435-BFCB-C00D0AF18703}" type="presOf" srcId="{DB8560C9-20D9-4622-BD73-2437745BC493}" destId="{986DA1B0-23C4-41C4-B36B-A91030D66CD3}" srcOrd="1" destOrd="0" presId="urn:microsoft.com/office/officeart/2005/8/layout/vProcess5"/>
    <dgm:cxn modelId="{FB336549-E922-46B5-BF06-F69CD566918E}" type="presParOf" srcId="{A78AD382-323F-4105-BF93-59CF94EB36D1}" destId="{4A4B583D-012F-4D8F-B17C-C37B33227265}" srcOrd="0" destOrd="0" presId="urn:microsoft.com/office/officeart/2005/8/layout/vProcess5"/>
    <dgm:cxn modelId="{D01B35A7-6CA9-41BD-ABAC-63AA87A81A56}" type="presParOf" srcId="{A78AD382-323F-4105-BF93-59CF94EB36D1}" destId="{D9689529-057F-49CD-A449-006B95FBE5F0}" srcOrd="1" destOrd="0" presId="urn:microsoft.com/office/officeart/2005/8/layout/vProcess5"/>
    <dgm:cxn modelId="{27CEC6E7-532C-4743-88EB-0B6CAE19B2D4}" type="presParOf" srcId="{A78AD382-323F-4105-BF93-59CF94EB36D1}" destId="{B1C73357-CA81-4353-935A-3B2D5C279970}" srcOrd="2" destOrd="0" presId="urn:microsoft.com/office/officeart/2005/8/layout/vProcess5"/>
    <dgm:cxn modelId="{6E3F2177-740D-41EB-B44B-879913DE21A9}" type="presParOf" srcId="{A78AD382-323F-4105-BF93-59CF94EB36D1}" destId="{5D778A70-2B60-4545-9C93-597EC62D98FC}" srcOrd="3" destOrd="0" presId="urn:microsoft.com/office/officeart/2005/8/layout/vProcess5"/>
    <dgm:cxn modelId="{03F15C77-2058-4984-B7E0-05FF31603F0C}" type="presParOf" srcId="{A78AD382-323F-4105-BF93-59CF94EB36D1}" destId="{93879D11-78E4-4B02-BDA5-7EE7797982DC}" srcOrd="4" destOrd="0" presId="urn:microsoft.com/office/officeart/2005/8/layout/vProcess5"/>
    <dgm:cxn modelId="{4C2C2CA5-B3A7-4B71-9B1A-90E54ACB6D88}" type="presParOf" srcId="{A78AD382-323F-4105-BF93-59CF94EB36D1}" destId="{4E77092C-C332-414E-8E58-EE346794F315}" srcOrd="5" destOrd="0" presId="urn:microsoft.com/office/officeart/2005/8/layout/vProcess5"/>
    <dgm:cxn modelId="{552DE031-A2EA-4C6F-BAB6-5E9E65AD0F02}" type="presParOf" srcId="{A78AD382-323F-4105-BF93-59CF94EB36D1}" destId="{CC2F62D1-C958-449C-A09C-6A5B82B35A21}" srcOrd="6" destOrd="0" presId="urn:microsoft.com/office/officeart/2005/8/layout/vProcess5"/>
    <dgm:cxn modelId="{42E29682-9579-47DD-A126-0F97135355C7}" type="presParOf" srcId="{A78AD382-323F-4105-BF93-59CF94EB36D1}" destId="{A924402E-67A0-4025-8CDA-36DAA502430C}" srcOrd="7" destOrd="0" presId="urn:microsoft.com/office/officeart/2005/8/layout/vProcess5"/>
    <dgm:cxn modelId="{3A82FF32-DFFD-4F34-B473-A8E851FF37BB}" type="presParOf" srcId="{A78AD382-323F-4105-BF93-59CF94EB36D1}" destId="{AE15D8E3-23F1-48F2-ACCE-F0F6D27FCFA9}" srcOrd="8" destOrd="0" presId="urn:microsoft.com/office/officeart/2005/8/layout/vProcess5"/>
    <dgm:cxn modelId="{BADCA65C-122A-4B12-AD15-C798CF1DB9CD}" type="presParOf" srcId="{A78AD382-323F-4105-BF93-59CF94EB36D1}" destId="{1E13AE41-B59B-4693-8E3A-AA3C2CEDBB7A}" srcOrd="9" destOrd="0" presId="urn:microsoft.com/office/officeart/2005/8/layout/vProcess5"/>
    <dgm:cxn modelId="{0F6840AA-28F9-40A4-83DA-FE39B987E8E2}" type="presParOf" srcId="{A78AD382-323F-4105-BF93-59CF94EB36D1}" destId="{986DA1B0-23C4-41C4-B36B-A91030D66CD3}" srcOrd="10" destOrd="0" presId="urn:microsoft.com/office/officeart/2005/8/layout/vProcess5"/>
    <dgm:cxn modelId="{4F68C0A9-25DE-40F7-B8D4-7B085E77738A}" type="presParOf" srcId="{A78AD382-323F-4105-BF93-59CF94EB36D1}" destId="{6932E344-E11D-4E00-8D4B-CEAA9BF80183}"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C1B89E0-8ECA-4F8D-9066-21C2043127E9}" type="doc">
      <dgm:prSet loTypeId="urn:microsoft.com/office/officeart/2005/8/layout/bProcess4" loCatId="process" qsTypeId="urn:microsoft.com/office/officeart/2005/8/quickstyle/simple3" qsCatId="simple" csTypeId="urn:microsoft.com/office/officeart/2005/8/colors/colorful5" csCatId="colorful" phldr="1"/>
      <dgm:spPr/>
      <dgm:t>
        <a:bodyPr/>
        <a:lstStyle/>
        <a:p>
          <a:endParaRPr lang="ru-RU"/>
        </a:p>
      </dgm:t>
    </dgm:pt>
    <dgm:pt modelId="{58CC70D9-0EB2-44F6-BAF2-D055F32DE2B4}">
      <dgm:prSet phldrT="[Текст]" custT="1"/>
      <dgm:spPr/>
      <dgm:t>
        <a:bodyPr/>
        <a:lstStyle/>
        <a:p>
          <a:r>
            <a:rPr lang="ru-RU" sz="1600" dirty="0">
              <a:latin typeface="Times New Roman" panose="02020603050405020304" pitchFamily="18" charset="0"/>
              <a:cs typeface="Times New Roman" panose="02020603050405020304" pitchFamily="18" charset="0"/>
            </a:rPr>
            <a:t>1993</a:t>
          </a:r>
          <a:r>
            <a:rPr lang="en-US" sz="1600"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Первые торги иностранной валютой</a:t>
          </a:r>
        </a:p>
      </dgm:t>
    </dgm:pt>
    <dgm:pt modelId="{62E48550-606C-43BE-B3C2-9A9FB517F8E5}" type="parTrans" cxnId="{11117462-EE0E-4AE3-B7C6-A03F02C66FE5}">
      <dgm:prSet/>
      <dgm:spPr/>
      <dgm:t>
        <a:bodyPr/>
        <a:lstStyle/>
        <a:p>
          <a:endParaRPr lang="ru-RU"/>
        </a:p>
      </dgm:t>
    </dgm:pt>
    <dgm:pt modelId="{51F4BED5-6479-4283-AD79-50AB46CB4C96}" type="sibTrans" cxnId="{11117462-EE0E-4AE3-B7C6-A03F02C66FE5}">
      <dgm:prSet/>
      <dgm:spPr/>
      <dgm:t>
        <a:bodyPr/>
        <a:lstStyle/>
        <a:p>
          <a:endParaRPr lang="ru-RU"/>
        </a:p>
      </dgm:t>
    </dgm:pt>
    <dgm:pt modelId="{23AC265D-FE4F-43A4-A2D7-80D4E1F8EC5A}">
      <dgm:prSet phldrT="[Текст]" custT="1"/>
      <dgm:spPr/>
      <dgm:t>
        <a:bodyPr/>
        <a:lstStyle/>
        <a:p>
          <a:r>
            <a:rPr lang="ru-RU" sz="1600" dirty="0">
              <a:latin typeface="Times New Roman" panose="02020603050405020304" pitchFamily="18" charset="0"/>
              <a:cs typeface="Times New Roman" panose="02020603050405020304" pitchFamily="18" charset="0"/>
            </a:rPr>
            <a:t>1995</a:t>
          </a:r>
          <a:r>
            <a:rPr lang="en-US" sz="1600"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Первые торги государственными ценными бумагами</a:t>
          </a:r>
        </a:p>
      </dgm:t>
    </dgm:pt>
    <dgm:pt modelId="{28821539-16A3-41B4-B06B-836478F582AA}" type="parTrans" cxnId="{C00087CC-2BAF-45E6-A7D7-F3B5A9F2086F}">
      <dgm:prSet/>
      <dgm:spPr/>
      <dgm:t>
        <a:bodyPr/>
        <a:lstStyle/>
        <a:p>
          <a:endParaRPr lang="ru-RU"/>
        </a:p>
      </dgm:t>
    </dgm:pt>
    <dgm:pt modelId="{3511647F-CC2F-4476-B5BC-30BD1B3FAAF1}" type="sibTrans" cxnId="{C00087CC-2BAF-45E6-A7D7-F3B5A9F2086F}">
      <dgm:prSet/>
      <dgm:spPr/>
      <dgm:t>
        <a:bodyPr/>
        <a:lstStyle/>
        <a:p>
          <a:endParaRPr lang="ru-RU"/>
        </a:p>
      </dgm:t>
    </dgm:pt>
    <dgm:pt modelId="{FB1773D5-5815-4CC1-A476-7F85910275F8}">
      <dgm:prSet phldrT="[Текст]" custT="1"/>
      <dgm:spPr/>
      <dgm:t>
        <a:bodyPr/>
        <a:lstStyle/>
        <a:p>
          <a:r>
            <a:rPr lang="ru-RU" sz="1600" dirty="0">
              <a:latin typeface="Times New Roman" panose="02020603050405020304" pitchFamily="18" charset="0"/>
              <a:cs typeface="Times New Roman" panose="02020603050405020304" pitchFamily="18" charset="0"/>
            </a:rPr>
            <a:t>1997</a:t>
          </a:r>
          <a:r>
            <a:rPr lang="en-US" sz="1600"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Первые торги листинговыми акциями, государственными пакетами акций, </a:t>
          </a:r>
          <a:r>
            <a:rPr lang="ru-RU" sz="1600" dirty="0" err="1">
              <a:latin typeface="Times New Roman" panose="02020603050405020304" pitchFamily="18" charset="0"/>
              <a:cs typeface="Times New Roman" panose="02020603050405020304" pitchFamily="18" charset="0"/>
            </a:rPr>
            <a:t>нелистинговыми</a:t>
          </a:r>
          <a:r>
            <a:rPr lang="ru-RU" sz="1600" dirty="0">
              <a:latin typeface="Times New Roman" panose="02020603050405020304" pitchFamily="18" charset="0"/>
              <a:cs typeface="Times New Roman" panose="02020603050405020304" pitchFamily="18" charset="0"/>
            </a:rPr>
            <a:t> ценными бумагами</a:t>
          </a:r>
        </a:p>
      </dgm:t>
    </dgm:pt>
    <dgm:pt modelId="{FF7DC183-C591-4E7D-88C0-2ECE260714D9}" type="parTrans" cxnId="{BABE4B93-E2F5-4F0E-8A1E-43EC915C61C2}">
      <dgm:prSet/>
      <dgm:spPr/>
      <dgm:t>
        <a:bodyPr/>
        <a:lstStyle/>
        <a:p>
          <a:endParaRPr lang="ru-RU"/>
        </a:p>
      </dgm:t>
    </dgm:pt>
    <dgm:pt modelId="{1D90671B-28D7-489D-8159-C78F40DD6700}" type="sibTrans" cxnId="{BABE4B93-E2F5-4F0E-8A1E-43EC915C61C2}">
      <dgm:prSet/>
      <dgm:spPr/>
      <dgm:t>
        <a:bodyPr/>
        <a:lstStyle/>
        <a:p>
          <a:endParaRPr lang="ru-RU"/>
        </a:p>
      </dgm:t>
    </dgm:pt>
    <dgm:pt modelId="{B3222553-3157-43DB-9648-EE386CE53F80}">
      <dgm:prSet phldrT="[Текст]" custT="1"/>
      <dgm:spPr/>
      <dgm:t>
        <a:bodyPr/>
        <a:lstStyle/>
        <a:p>
          <a:r>
            <a:rPr lang="ru-RU" sz="1600" dirty="0">
              <a:latin typeface="Times New Roman" panose="02020603050405020304" pitchFamily="18" charset="0"/>
              <a:cs typeface="Times New Roman" panose="02020603050405020304" pitchFamily="18" charset="0"/>
            </a:rPr>
            <a:t>2004</a:t>
          </a:r>
          <a:r>
            <a:rPr lang="en-US" sz="1600"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Первые торги негосударственными ценными бумагами иностранных эмитентов</a:t>
          </a:r>
        </a:p>
      </dgm:t>
    </dgm:pt>
    <dgm:pt modelId="{AEC04157-30D3-4929-A95C-174FE0AB19C8}" type="parTrans" cxnId="{9E256A9B-6D69-40D0-9A1B-0E10327DEC87}">
      <dgm:prSet/>
      <dgm:spPr/>
      <dgm:t>
        <a:bodyPr/>
        <a:lstStyle/>
        <a:p>
          <a:endParaRPr lang="ru-RU"/>
        </a:p>
      </dgm:t>
    </dgm:pt>
    <dgm:pt modelId="{1E8697D2-4EBA-48E2-A8AD-5F0B7900E330}" type="sibTrans" cxnId="{9E256A9B-6D69-40D0-9A1B-0E10327DEC87}">
      <dgm:prSet/>
      <dgm:spPr/>
      <dgm:t>
        <a:bodyPr/>
        <a:lstStyle/>
        <a:p>
          <a:endParaRPr lang="ru-RU"/>
        </a:p>
      </dgm:t>
    </dgm:pt>
    <dgm:pt modelId="{5B287886-A505-4024-9BA4-792D6FB655AB}">
      <dgm:prSet phldrT="[Текст]" custT="1"/>
      <dgm:spPr/>
      <dgm:t>
        <a:bodyPr/>
        <a:lstStyle/>
        <a:p>
          <a:r>
            <a:rPr lang="ru-RU" sz="1600" dirty="0">
              <a:latin typeface="Times New Roman" panose="02020603050405020304" pitchFamily="18" charset="0"/>
              <a:cs typeface="Times New Roman" panose="02020603050405020304" pitchFamily="18" charset="0"/>
            </a:rPr>
            <a:t>2009</a:t>
          </a:r>
          <a:r>
            <a:rPr lang="en-US" sz="1600"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Объединение основной торговой площадки KASE и СТП РФЦА</a:t>
          </a:r>
        </a:p>
      </dgm:t>
    </dgm:pt>
    <dgm:pt modelId="{965EE015-ED23-4F72-B1A4-28403689260E}" type="parTrans" cxnId="{7DAEBC9C-C13C-4524-9CD8-80F47BE42C42}">
      <dgm:prSet/>
      <dgm:spPr/>
      <dgm:t>
        <a:bodyPr/>
        <a:lstStyle/>
        <a:p>
          <a:endParaRPr lang="ru-RU"/>
        </a:p>
      </dgm:t>
    </dgm:pt>
    <dgm:pt modelId="{9ED85753-4114-4566-964A-5FA138B6B2AA}" type="sibTrans" cxnId="{7DAEBC9C-C13C-4524-9CD8-80F47BE42C42}">
      <dgm:prSet/>
      <dgm:spPr/>
      <dgm:t>
        <a:bodyPr/>
        <a:lstStyle/>
        <a:p>
          <a:endParaRPr lang="ru-RU"/>
        </a:p>
      </dgm:t>
    </dgm:pt>
    <dgm:pt modelId="{9D3DC3A9-8E62-4EF5-805A-8EBC4656D8D5}">
      <dgm:prSet phldrT="[Текст]" custT="1"/>
      <dgm:spPr/>
      <dgm:t>
        <a:bodyPr/>
        <a:lstStyle/>
        <a:p>
          <a:r>
            <a:rPr lang="ru-RU" sz="1600" dirty="0">
              <a:latin typeface="Times New Roman" panose="02020603050405020304" pitchFamily="18" charset="0"/>
              <a:cs typeface="Times New Roman" panose="02020603050405020304" pitchFamily="18" charset="0"/>
            </a:rPr>
            <a:t>2011</a:t>
          </a:r>
          <a:r>
            <a:rPr lang="en-US" sz="1600"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Включение KASE в список участников Индексов </a:t>
          </a:r>
          <a:r>
            <a:rPr lang="ru-RU" sz="1600" dirty="0" err="1">
              <a:latin typeface="Times New Roman" panose="02020603050405020304" pitchFamily="18" charset="0"/>
              <a:cs typeface="Times New Roman" panose="02020603050405020304" pitchFamily="18" charset="0"/>
            </a:rPr>
            <a:t>Dow</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Jones</a:t>
          </a:r>
          <a:r>
            <a:rPr lang="ru-RU" sz="1600" dirty="0">
              <a:latin typeface="Times New Roman" panose="02020603050405020304" pitchFamily="18" charset="0"/>
              <a:cs typeface="Times New Roman" panose="02020603050405020304" pitchFamily="18" charset="0"/>
            </a:rPr>
            <a:t> FEAS</a:t>
          </a:r>
        </a:p>
      </dgm:t>
    </dgm:pt>
    <dgm:pt modelId="{9FD77527-0A50-4E09-88AC-52AD2A287B12}" type="parTrans" cxnId="{4FDCA544-5E97-44BC-805D-FE84726221EC}">
      <dgm:prSet/>
      <dgm:spPr/>
      <dgm:t>
        <a:bodyPr/>
        <a:lstStyle/>
        <a:p>
          <a:endParaRPr lang="ru-RU"/>
        </a:p>
      </dgm:t>
    </dgm:pt>
    <dgm:pt modelId="{4D2B7F4F-5EE6-4DDD-814F-C171CE753E7A}" type="sibTrans" cxnId="{4FDCA544-5E97-44BC-805D-FE84726221EC}">
      <dgm:prSet/>
      <dgm:spPr/>
      <dgm:t>
        <a:bodyPr/>
        <a:lstStyle/>
        <a:p>
          <a:endParaRPr lang="ru-RU"/>
        </a:p>
      </dgm:t>
    </dgm:pt>
    <dgm:pt modelId="{C4028238-BF9C-487E-A1F6-282C611DAF2D}">
      <dgm:prSet phldrT="[Текст]" custT="1"/>
      <dgm:spPr/>
      <dgm:t>
        <a:bodyPr/>
        <a:lstStyle/>
        <a:p>
          <a:r>
            <a:rPr lang="en-US" sz="1600" dirty="0">
              <a:latin typeface="Times New Roman" panose="02020603050405020304" pitchFamily="18" charset="0"/>
              <a:cs typeface="Times New Roman" panose="02020603050405020304" pitchFamily="18" charset="0"/>
            </a:rPr>
            <a:t>2015|KASE </a:t>
          </a:r>
          <a:r>
            <a:rPr lang="ru-RU" sz="1600" dirty="0">
              <a:latin typeface="Times New Roman" panose="02020603050405020304" pitchFamily="18" charset="0"/>
              <a:cs typeface="Times New Roman" panose="02020603050405020304" pitchFamily="18" charset="0"/>
            </a:rPr>
            <a:t>присоединилась к инициативе ООН "Устойчивые фондовые биржи" (</a:t>
          </a:r>
          <a:r>
            <a:rPr lang="en-US" sz="1600" dirty="0">
              <a:latin typeface="Times New Roman" panose="02020603050405020304" pitchFamily="18" charset="0"/>
              <a:cs typeface="Times New Roman" panose="02020603050405020304" pitchFamily="18" charset="0"/>
            </a:rPr>
            <a:t>Sustainable Stock Exchanges Initiative)</a:t>
          </a:r>
          <a:endParaRPr lang="ru-RU" sz="1600" dirty="0">
            <a:latin typeface="Times New Roman" panose="02020603050405020304" pitchFamily="18" charset="0"/>
            <a:cs typeface="Times New Roman" panose="02020603050405020304" pitchFamily="18" charset="0"/>
          </a:endParaRPr>
        </a:p>
      </dgm:t>
    </dgm:pt>
    <dgm:pt modelId="{15F03BCF-812C-4C2C-9089-047E44F9642A}" type="parTrans" cxnId="{664B11FA-252B-4F2C-98C3-F4E98D6DF82E}">
      <dgm:prSet/>
      <dgm:spPr/>
      <dgm:t>
        <a:bodyPr/>
        <a:lstStyle/>
        <a:p>
          <a:endParaRPr lang="ru-RU"/>
        </a:p>
      </dgm:t>
    </dgm:pt>
    <dgm:pt modelId="{14652D37-9066-42D5-ADB7-6425EDBFBB4A}" type="sibTrans" cxnId="{664B11FA-252B-4F2C-98C3-F4E98D6DF82E}">
      <dgm:prSet/>
      <dgm:spPr/>
      <dgm:t>
        <a:bodyPr/>
        <a:lstStyle/>
        <a:p>
          <a:endParaRPr lang="ru-RU"/>
        </a:p>
      </dgm:t>
    </dgm:pt>
    <dgm:pt modelId="{96DFE1F1-8620-4C1A-B021-7407237782A8}">
      <dgm:prSet phldrT="[Текст]" custT="1"/>
      <dgm:spPr/>
      <dgm:t>
        <a:bodyPr/>
        <a:lstStyle/>
        <a:p>
          <a:r>
            <a:rPr lang="ru-RU" sz="1600" dirty="0">
              <a:latin typeface="Times New Roman" panose="02020603050405020304" pitchFamily="18" charset="0"/>
              <a:cs typeface="Times New Roman" panose="02020603050405020304" pitchFamily="18" charset="0"/>
            </a:rPr>
            <a:t>2017</a:t>
          </a:r>
          <a:r>
            <a:rPr lang="en-US" sz="1600"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Введение системы единого лимита для </a:t>
          </a:r>
          <a:r>
            <a:rPr lang="ru-RU" sz="1600" dirty="0" err="1">
              <a:latin typeface="Times New Roman" panose="02020603050405020304" pitchFamily="18" charset="0"/>
              <a:cs typeface="Times New Roman" panose="02020603050405020304" pitchFamily="18" charset="0"/>
            </a:rPr>
            <a:t>маржирования</a:t>
          </a:r>
          <a:r>
            <a:rPr lang="ru-RU" sz="1600" dirty="0">
              <a:latin typeface="Times New Roman" panose="02020603050405020304" pitchFamily="18" charset="0"/>
              <a:cs typeface="Times New Roman" panose="02020603050405020304" pitchFamily="18" charset="0"/>
            </a:rPr>
            <a:t> по заявкам и сделкам на фондовом рынке</a:t>
          </a:r>
        </a:p>
      </dgm:t>
    </dgm:pt>
    <dgm:pt modelId="{022AA494-DF69-4B5D-B955-F83EB18FB1DC}" type="parTrans" cxnId="{C6D46C83-1F02-4991-B54E-DA7A2F5FE534}">
      <dgm:prSet/>
      <dgm:spPr/>
      <dgm:t>
        <a:bodyPr/>
        <a:lstStyle/>
        <a:p>
          <a:endParaRPr lang="ru-RU"/>
        </a:p>
      </dgm:t>
    </dgm:pt>
    <dgm:pt modelId="{17224676-9118-48C1-9B9E-0698014BCB46}" type="sibTrans" cxnId="{C6D46C83-1F02-4991-B54E-DA7A2F5FE534}">
      <dgm:prSet/>
      <dgm:spPr/>
      <dgm:t>
        <a:bodyPr/>
        <a:lstStyle/>
        <a:p>
          <a:endParaRPr lang="ru-RU"/>
        </a:p>
      </dgm:t>
    </dgm:pt>
    <dgm:pt modelId="{DE94F6EE-96B4-4388-AC2D-9CAC7A84284D}">
      <dgm:prSet phldrT="[Текст]" custT="1"/>
      <dgm:spPr/>
      <dgm:t>
        <a:bodyPr/>
        <a:lstStyle/>
        <a:p>
          <a:r>
            <a:rPr lang="ru-RU" sz="1600" dirty="0">
              <a:latin typeface="Times New Roman" panose="02020603050405020304" pitchFamily="18" charset="0"/>
              <a:cs typeface="Times New Roman" panose="02020603050405020304" pitchFamily="18" charset="0"/>
            </a:rPr>
            <a:t>2002</a:t>
          </a:r>
          <a:r>
            <a:rPr lang="en-US" sz="1600"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Первые торги векселями</a:t>
          </a:r>
          <a:r>
            <a:rPr lang="en-US" sz="1600" dirty="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Запуск рынка автоматического </a:t>
          </a:r>
          <a:r>
            <a:rPr lang="ru-RU" sz="1600" dirty="0" err="1">
              <a:latin typeface="Times New Roman" panose="02020603050405020304" pitchFamily="18" charset="0"/>
              <a:cs typeface="Times New Roman" panose="02020603050405020304" pitchFamily="18" charset="0"/>
            </a:rPr>
            <a:t>репо</a:t>
          </a:r>
          <a:r>
            <a:rPr lang="ru-RU" sz="1600" dirty="0">
              <a:latin typeface="Times New Roman" panose="02020603050405020304" pitchFamily="18" charset="0"/>
              <a:cs typeface="Times New Roman" panose="02020603050405020304" pitchFamily="18" charset="0"/>
            </a:rPr>
            <a:t> с НЦБ</a:t>
          </a:r>
        </a:p>
      </dgm:t>
    </dgm:pt>
    <dgm:pt modelId="{23764292-6D83-43FC-8194-B728F3564080}" type="parTrans" cxnId="{DFA26118-2EA3-4736-8DB0-A75E72FE3554}">
      <dgm:prSet/>
      <dgm:spPr/>
      <dgm:t>
        <a:bodyPr/>
        <a:lstStyle/>
        <a:p>
          <a:endParaRPr lang="ru-RU"/>
        </a:p>
      </dgm:t>
    </dgm:pt>
    <dgm:pt modelId="{93E2515B-4FC5-4C85-BBBB-B1DE4E129D41}" type="sibTrans" cxnId="{DFA26118-2EA3-4736-8DB0-A75E72FE3554}">
      <dgm:prSet/>
      <dgm:spPr/>
      <dgm:t>
        <a:bodyPr/>
        <a:lstStyle/>
        <a:p>
          <a:endParaRPr lang="ru-RU"/>
        </a:p>
      </dgm:t>
    </dgm:pt>
    <dgm:pt modelId="{57BD078D-0ABF-4270-885D-B36721A6F2E9}" type="pres">
      <dgm:prSet presAssocID="{5C1B89E0-8ECA-4F8D-9066-21C2043127E9}" presName="Name0" presStyleCnt="0">
        <dgm:presLayoutVars>
          <dgm:dir/>
          <dgm:resizeHandles/>
        </dgm:presLayoutVars>
      </dgm:prSet>
      <dgm:spPr/>
    </dgm:pt>
    <dgm:pt modelId="{989EA74F-6411-4493-A532-922BDE1249B4}" type="pres">
      <dgm:prSet presAssocID="{58CC70D9-0EB2-44F6-BAF2-D055F32DE2B4}" presName="compNode" presStyleCnt="0"/>
      <dgm:spPr/>
    </dgm:pt>
    <dgm:pt modelId="{ED2B6675-C97F-41BD-99DD-6182F8DB9C11}" type="pres">
      <dgm:prSet presAssocID="{58CC70D9-0EB2-44F6-BAF2-D055F32DE2B4}" presName="dummyConnPt" presStyleCnt="0"/>
      <dgm:spPr/>
    </dgm:pt>
    <dgm:pt modelId="{019D6321-E151-4017-A81F-CEEC6733B2DD}" type="pres">
      <dgm:prSet presAssocID="{58CC70D9-0EB2-44F6-BAF2-D055F32DE2B4}" presName="node" presStyleLbl="node1" presStyleIdx="0" presStyleCnt="9">
        <dgm:presLayoutVars>
          <dgm:bulletEnabled val="1"/>
        </dgm:presLayoutVars>
      </dgm:prSet>
      <dgm:spPr/>
    </dgm:pt>
    <dgm:pt modelId="{9928E376-4E04-48FF-8C5B-9CBA9E316D2F}" type="pres">
      <dgm:prSet presAssocID="{51F4BED5-6479-4283-AD79-50AB46CB4C96}" presName="sibTrans" presStyleLbl="bgSibTrans2D1" presStyleIdx="0" presStyleCnt="8"/>
      <dgm:spPr/>
    </dgm:pt>
    <dgm:pt modelId="{9FB3A826-9A6C-4C3E-9744-13F551E496A4}" type="pres">
      <dgm:prSet presAssocID="{23AC265D-FE4F-43A4-A2D7-80D4E1F8EC5A}" presName="compNode" presStyleCnt="0"/>
      <dgm:spPr/>
    </dgm:pt>
    <dgm:pt modelId="{D96EFC97-347A-4A90-9ED6-983742F06E47}" type="pres">
      <dgm:prSet presAssocID="{23AC265D-FE4F-43A4-A2D7-80D4E1F8EC5A}" presName="dummyConnPt" presStyleCnt="0"/>
      <dgm:spPr/>
    </dgm:pt>
    <dgm:pt modelId="{204D51BC-0025-416E-B62C-473BD3363BDA}" type="pres">
      <dgm:prSet presAssocID="{23AC265D-FE4F-43A4-A2D7-80D4E1F8EC5A}" presName="node" presStyleLbl="node1" presStyleIdx="1" presStyleCnt="9">
        <dgm:presLayoutVars>
          <dgm:bulletEnabled val="1"/>
        </dgm:presLayoutVars>
      </dgm:prSet>
      <dgm:spPr/>
    </dgm:pt>
    <dgm:pt modelId="{4879E29B-1D23-4D74-8BDE-CA427E356F15}" type="pres">
      <dgm:prSet presAssocID="{3511647F-CC2F-4476-B5BC-30BD1B3FAAF1}" presName="sibTrans" presStyleLbl="bgSibTrans2D1" presStyleIdx="1" presStyleCnt="8"/>
      <dgm:spPr/>
    </dgm:pt>
    <dgm:pt modelId="{5AA11815-2A35-4C93-A571-57FF3D683154}" type="pres">
      <dgm:prSet presAssocID="{FB1773D5-5815-4CC1-A476-7F85910275F8}" presName="compNode" presStyleCnt="0"/>
      <dgm:spPr/>
    </dgm:pt>
    <dgm:pt modelId="{3901C4C8-FEDC-4497-84A1-528F42137612}" type="pres">
      <dgm:prSet presAssocID="{FB1773D5-5815-4CC1-A476-7F85910275F8}" presName="dummyConnPt" presStyleCnt="0"/>
      <dgm:spPr/>
    </dgm:pt>
    <dgm:pt modelId="{0AF09BD7-F5A6-4434-93A9-44C625D9C229}" type="pres">
      <dgm:prSet presAssocID="{FB1773D5-5815-4CC1-A476-7F85910275F8}" presName="node" presStyleLbl="node1" presStyleIdx="2" presStyleCnt="9">
        <dgm:presLayoutVars>
          <dgm:bulletEnabled val="1"/>
        </dgm:presLayoutVars>
      </dgm:prSet>
      <dgm:spPr/>
    </dgm:pt>
    <dgm:pt modelId="{8F602282-0F04-4C31-B7C4-98A24582D171}" type="pres">
      <dgm:prSet presAssocID="{1D90671B-28D7-489D-8159-C78F40DD6700}" presName="sibTrans" presStyleLbl="bgSibTrans2D1" presStyleIdx="2" presStyleCnt="8"/>
      <dgm:spPr/>
    </dgm:pt>
    <dgm:pt modelId="{B4A112C8-71C5-4837-B24A-4837565F6120}" type="pres">
      <dgm:prSet presAssocID="{DE94F6EE-96B4-4388-AC2D-9CAC7A84284D}" presName="compNode" presStyleCnt="0"/>
      <dgm:spPr/>
    </dgm:pt>
    <dgm:pt modelId="{4CCE68DD-F577-416B-A815-426846AC4B8A}" type="pres">
      <dgm:prSet presAssocID="{DE94F6EE-96B4-4388-AC2D-9CAC7A84284D}" presName="dummyConnPt" presStyleCnt="0"/>
      <dgm:spPr/>
    </dgm:pt>
    <dgm:pt modelId="{BA15EF23-19DA-404A-B938-E5811C54E1C1}" type="pres">
      <dgm:prSet presAssocID="{DE94F6EE-96B4-4388-AC2D-9CAC7A84284D}" presName="node" presStyleLbl="node1" presStyleIdx="3" presStyleCnt="9">
        <dgm:presLayoutVars>
          <dgm:bulletEnabled val="1"/>
        </dgm:presLayoutVars>
      </dgm:prSet>
      <dgm:spPr/>
    </dgm:pt>
    <dgm:pt modelId="{3F2BFD35-A881-46D2-A09E-B27C86F76958}" type="pres">
      <dgm:prSet presAssocID="{93E2515B-4FC5-4C85-BBBB-B1DE4E129D41}" presName="sibTrans" presStyleLbl="bgSibTrans2D1" presStyleIdx="3" presStyleCnt="8"/>
      <dgm:spPr/>
    </dgm:pt>
    <dgm:pt modelId="{4BBC936C-6DA3-4C29-ADD1-752A3A4AA277}" type="pres">
      <dgm:prSet presAssocID="{B3222553-3157-43DB-9648-EE386CE53F80}" presName="compNode" presStyleCnt="0"/>
      <dgm:spPr/>
    </dgm:pt>
    <dgm:pt modelId="{823C2953-0A51-477B-B63F-2DB8F7C1632D}" type="pres">
      <dgm:prSet presAssocID="{B3222553-3157-43DB-9648-EE386CE53F80}" presName="dummyConnPt" presStyleCnt="0"/>
      <dgm:spPr/>
    </dgm:pt>
    <dgm:pt modelId="{2CBB7D85-038E-47BF-81AE-C0DA28148124}" type="pres">
      <dgm:prSet presAssocID="{B3222553-3157-43DB-9648-EE386CE53F80}" presName="node" presStyleLbl="node1" presStyleIdx="4" presStyleCnt="9">
        <dgm:presLayoutVars>
          <dgm:bulletEnabled val="1"/>
        </dgm:presLayoutVars>
      </dgm:prSet>
      <dgm:spPr/>
    </dgm:pt>
    <dgm:pt modelId="{86A20A6B-64EA-4671-89CA-A936A802D47D}" type="pres">
      <dgm:prSet presAssocID="{1E8697D2-4EBA-48E2-A8AD-5F0B7900E330}" presName="sibTrans" presStyleLbl="bgSibTrans2D1" presStyleIdx="4" presStyleCnt="8"/>
      <dgm:spPr/>
    </dgm:pt>
    <dgm:pt modelId="{7D5B7A9C-57B1-4271-9378-DB6A1EE6F1C4}" type="pres">
      <dgm:prSet presAssocID="{5B287886-A505-4024-9BA4-792D6FB655AB}" presName="compNode" presStyleCnt="0"/>
      <dgm:spPr/>
    </dgm:pt>
    <dgm:pt modelId="{077B4241-8612-4B1C-8D4F-4E7D27F2770A}" type="pres">
      <dgm:prSet presAssocID="{5B287886-A505-4024-9BA4-792D6FB655AB}" presName="dummyConnPt" presStyleCnt="0"/>
      <dgm:spPr/>
    </dgm:pt>
    <dgm:pt modelId="{19A7BF2A-02BB-4427-AA5F-9EF1B22BC276}" type="pres">
      <dgm:prSet presAssocID="{5B287886-A505-4024-9BA4-792D6FB655AB}" presName="node" presStyleLbl="node1" presStyleIdx="5" presStyleCnt="9">
        <dgm:presLayoutVars>
          <dgm:bulletEnabled val="1"/>
        </dgm:presLayoutVars>
      </dgm:prSet>
      <dgm:spPr/>
    </dgm:pt>
    <dgm:pt modelId="{32A9004F-995F-430A-B859-3D24A298DCAB}" type="pres">
      <dgm:prSet presAssocID="{9ED85753-4114-4566-964A-5FA138B6B2AA}" presName="sibTrans" presStyleLbl="bgSibTrans2D1" presStyleIdx="5" presStyleCnt="8"/>
      <dgm:spPr/>
    </dgm:pt>
    <dgm:pt modelId="{9FEE0EC7-CAAD-443A-9341-AB092BD84B6B}" type="pres">
      <dgm:prSet presAssocID="{9D3DC3A9-8E62-4EF5-805A-8EBC4656D8D5}" presName="compNode" presStyleCnt="0"/>
      <dgm:spPr/>
    </dgm:pt>
    <dgm:pt modelId="{B2902BF4-B97E-4D53-B92B-77CC17EEEEF3}" type="pres">
      <dgm:prSet presAssocID="{9D3DC3A9-8E62-4EF5-805A-8EBC4656D8D5}" presName="dummyConnPt" presStyleCnt="0"/>
      <dgm:spPr/>
    </dgm:pt>
    <dgm:pt modelId="{8403F39A-B341-4D3F-95BA-B0CA757FA041}" type="pres">
      <dgm:prSet presAssocID="{9D3DC3A9-8E62-4EF5-805A-8EBC4656D8D5}" presName="node" presStyleLbl="node1" presStyleIdx="6" presStyleCnt="9">
        <dgm:presLayoutVars>
          <dgm:bulletEnabled val="1"/>
        </dgm:presLayoutVars>
      </dgm:prSet>
      <dgm:spPr/>
    </dgm:pt>
    <dgm:pt modelId="{721E360E-9834-4C86-AC36-7F18493E36E3}" type="pres">
      <dgm:prSet presAssocID="{4D2B7F4F-5EE6-4DDD-814F-C171CE753E7A}" presName="sibTrans" presStyleLbl="bgSibTrans2D1" presStyleIdx="6" presStyleCnt="8"/>
      <dgm:spPr/>
    </dgm:pt>
    <dgm:pt modelId="{B1AE905F-7F4B-4353-BF41-0BE5B8EDBDAD}" type="pres">
      <dgm:prSet presAssocID="{C4028238-BF9C-487E-A1F6-282C611DAF2D}" presName="compNode" presStyleCnt="0"/>
      <dgm:spPr/>
    </dgm:pt>
    <dgm:pt modelId="{1A65FF56-4E0A-402E-B484-7D0C2D735E36}" type="pres">
      <dgm:prSet presAssocID="{C4028238-BF9C-487E-A1F6-282C611DAF2D}" presName="dummyConnPt" presStyleCnt="0"/>
      <dgm:spPr/>
    </dgm:pt>
    <dgm:pt modelId="{6A70A004-763E-4A6E-9255-E5F1D115D62D}" type="pres">
      <dgm:prSet presAssocID="{C4028238-BF9C-487E-A1F6-282C611DAF2D}" presName="node" presStyleLbl="node1" presStyleIdx="7" presStyleCnt="9">
        <dgm:presLayoutVars>
          <dgm:bulletEnabled val="1"/>
        </dgm:presLayoutVars>
      </dgm:prSet>
      <dgm:spPr/>
    </dgm:pt>
    <dgm:pt modelId="{BAA7085D-1540-40F1-BD32-C5C6EF06FDB8}" type="pres">
      <dgm:prSet presAssocID="{14652D37-9066-42D5-ADB7-6425EDBFBB4A}" presName="sibTrans" presStyleLbl="bgSibTrans2D1" presStyleIdx="7" presStyleCnt="8"/>
      <dgm:spPr/>
    </dgm:pt>
    <dgm:pt modelId="{58CEBF96-3F94-4F08-9361-1B05AA3E22C2}" type="pres">
      <dgm:prSet presAssocID="{96DFE1F1-8620-4C1A-B021-7407237782A8}" presName="compNode" presStyleCnt="0"/>
      <dgm:spPr/>
    </dgm:pt>
    <dgm:pt modelId="{E17F1425-F154-4D8F-A1BC-72B68AC2B686}" type="pres">
      <dgm:prSet presAssocID="{96DFE1F1-8620-4C1A-B021-7407237782A8}" presName="dummyConnPt" presStyleCnt="0"/>
      <dgm:spPr/>
    </dgm:pt>
    <dgm:pt modelId="{42CD849D-900F-439A-A1DC-DFBBECA1A827}" type="pres">
      <dgm:prSet presAssocID="{96DFE1F1-8620-4C1A-B021-7407237782A8}" presName="node" presStyleLbl="node1" presStyleIdx="8" presStyleCnt="9">
        <dgm:presLayoutVars>
          <dgm:bulletEnabled val="1"/>
        </dgm:presLayoutVars>
      </dgm:prSet>
      <dgm:spPr/>
    </dgm:pt>
  </dgm:ptLst>
  <dgm:cxnLst>
    <dgm:cxn modelId="{DFA26118-2EA3-4736-8DB0-A75E72FE3554}" srcId="{5C1B89E0-8ECA-4F8D-9066-21C2043127E9}" destId="{DE94F6EE-96B4-4388-AC2D-9CAC7A84284D}" srcOrd="3" destOrd="0" parTransId="{23764292-6D83-43FC-8194-B728F3564080}" sibTransId="{93E2515B-4FC5-4C85-BBBB-B1DE4E129D41}"/>
    <dgm:cxn modelId="{DA0F4E33-CE32-4CC4-9532-4EF5BAE163C5}" type="presOf" srcId="{58CC70D9-0EB2-44F6-BAF2-D055F32DE2B4}" destId="{019D6321-E151-4017-A81F-CEEC6733B2DD}" srcOrd="0" destOrd="0" presId="urn:microsoft.com/office/officeart/2005/8/layout/bProcess4"/>
    <dgm:cxn modelId="{62501F5C-325B-4BFD-B8FC-7A9B1C3FF5AB}" type="presOf" srcId="{5C1B89E0-8ECA-4F8D-9066-21C2043127E9}" destId="{57BD078D-0ABF-4270-885D-B36721A6F2E9}" srcOrd="0" destOrd="0" presId="urn:microsoft.com/office/officeart/2005/8/layout/bProcess4"/>
    <dgm:cxn modelId="{66A90662-AEA9-41FF-AF99-8D313DAE31A0}" type="presOf" srcId="{5B287886-A505-4024-9BA4-792D6FB655AB}" destId="{19A7BF2A-02BB-4427-AA5F-9EF1B22BC276}" srcOrd="0" destOrd="0" presId="urn:microsoft.com/office/officeart/2005/8/layout/bProcess4"/>
    <dgm:cxn modelId="{11117462-EE0E-4AE3-B7C6-A03F02C66FE5}" srcId="{5C1B89E0-8ECA-4F8D-9066-21C2043127E9}" destId="{58CC70D9-0EB2-44F6-BAF2-D055F32DE2B4}" srcOrd="0" destOrd="0" parTransId="{62E48550-606C-43BE-B3C2-9A9FB517F8E5}" sibTransId="{51F4BED5-6479-4283-AD79-50AB46CB4C96}"/>
    <dgm:cxn modelId="{BB200044-155F-4B41-B22C-00F8BE499B4E}" type="presOf" srcId="{93E2515B-4FC5-4C85-BBBB-B1DE4E129D41}" destId="{3F2BFD35-A881-46D2-A09E-B27C86F76958}" srcOrd="0" destOrd="0" presId="urn:microsoft.com/office/officeart/2005/8/layout/bProcess4"/>
    <dgm:cxn modelId="{4FDCA544-5E97-44BC-805D-FE84726221EC}" srcId="{5C1B89E0-8ECA-4F8D-9066-21C2043127E9}" destId="{9D3DC3A9-8E62-4EF5-805A-8EBC4656D8D5}" srcOrd="6" destOrd="0" parTransId="{9FD77527-0A50-4E09-88AC-52AD2A287B12}" sibTransId="{4D2B7F4F-5EE6-4DDD-814F-C171CE753E7A}"/>
    <dgm:cxn modelId="{3DC5B56B-92A3-4923-A5D8-EE78A84F0956}" type="presOf" srcId="{51F4BED5-6479-4283-AD79-50AB46CB4C96}" destId="{9928E376-4E04-48FF-8C5B-9CBA9E316D2F}" srcOrd="0" destOrd="0" presId="urn:microsoft.com/office/officeart/2005/8/layout/bProcess4"/>
    <dgm:cxn modelId="{08EE884C-F985-4936-A1AD-17ED1D2CDB92}" type="presOf" srcId="{C4028238-BF9C-487E-A1F6-282C611DAF2D}" destId="{6A70A004-763E-4A6E-9255-E5F1D115D62D}" srcOrd="0" destOrd="0" presId="urn:microsoft.com/office/officeart/2005/8/layout/bProcess4"/>
    <dgm:cxn modelId="{36C6494F-7257-41D5-90E7-82E7D4E99A07}" type="presOf" srcId="{9ED85753-4114-4566-964A-5FA138B6B2AA}" destId="{32A9004F-995F-430A-B859-3D24A298DCAB}" srcOrd="0" destOrd="0" presId="urn:microsoft.com/office/officeart/2005/8/layout/bProcess4"/>
    <dgm:cxn modelId="{C6D46C83-1F02-4991-B54E-DA7A2F5FE534}" srcId="{5C1B89E0-8ECA-4F8D-9066-21C2043127E9}" destId="{96DFE1F1-8620-4C1A-B021-7407237782A8}" srcOrd="8" destOrd="0" parTransId="{022AA494-DF69-4B5D-B955-F83EB18FB1DC}" sibTransId="{17224676-9118-48C1-9B9E-0698014BCB46}"/>
    <dgm:cxn modelId="{CA72B089-94A4-4B83-A84E-6FF16187A613}" type="presOf" srcId="{23AC265D-FE4F-43A4-A2D7-80D4E1F8EC5A}" destId="{204D51BC-0025-416E-B62C-473BD3363BDA}" srcOrd="0" destOrd="0" presId="urn:microsoft.com/office/officeart/2005/8/layout/bProcess4"/>
    <dgm:cxn modelId="{BABE4B93-E2F5-4F0E-8A1E-43EC915C61C2}" srcId="{5C1B89E0-8ECA-4F8D-9066-21C2043127E9}" destId="{FB1773D5-5815-4CC1-A476-7F85910275F8}" srcOrd="2" destOrd="0" parTransId="{FF7DC183-C591-4E7D-88C0-2ECE260714D9}" sibTransId="{1D90671B-28D7-489D-8159-C78F40DD6700}"/>
    <dgm:cxn modelId="{9E256A9B-6D69-40D0-9A1B-0E10327DEC87}" srcId="{5C1B89E0-8ECA-4F8D-9066-21C2043127E9}" destId="{B3222553-3157-43DB-9648-EE386CE53F80}" srcOrd="4" destOrd="0" parTransId="{AEC04157-30D3-4929-A95C-174FE0AB19C8}" sibTransId="{1E8697D2-4EBA-48E2-A8AD-5F0B7900E330}"/>
    <dgm:cxn modelId="{2113D29B-4EA3-4EBF-AB81-49B65F17E664}" type="presOf" srcId="{3511647F-CC2F-4476-B5BC-30BD1B3FAAF1}" destId="{4879E29B-1D23-4D74-8BDE-CA427E356F15}" srcOrd="0" destOrd="0" presId="urn:microsoft.com/office/officeart/2005/8/layout/bProcess4"/>
    <dgm:cxn modelId="{7DAEBC9C-C13C-4524-9CD8-80F47BE42C42}" srcId="{5C1B89E0-8ECA-4F8D-9066-21C2043127E9}" destId="{5B287886-A505-4024-9BA4-792D6FB655AB}" srcOrd="5" destOrd="0" parTransId="{965EE015-ED23-4F72-B1A4-28403689260E}" sibTransId="{9ED85753-4114-4566-964A-5FA138B6B2AA}"/>
    <dgm:cxn modelId="{ACF1C6A4-F552-466B-987D-97A2A4A7F679}" type="presOf" srcId="{4D2B7F4F-5EE6-4DDD-814F-C171CE753E7A}" destId="{721E360E-9834-4C86-AC36-7F18493E36E3}" srcOrd="0" destOrd="0" presId="urn:microsoft.com/office/officeart/2005/8/layout/bProcess4"/>
    <dgm:cxn modelId="{A3A6A4B8-603E-4B54-99CC-4BB53D5AA5D9}" type="presOf" srcId="{1D90671B-28D7-489D-8159-C78F40DD6700}" destId="{8F602282-0F04-4C31-B7C4-98A24582D171}" srcOrd="0" destOrd="0" presId="urn:microsoft.com/office/officeart/2005/8/layout/bProcess4"/>
    <dgm:cxn modelId="{06FD77BC-F280-4810-877B-E63B31BB3F52}" type="presOf" srcId="{96DFE1F1-8620-4C1A-B021-7407237782A8}" destId="{42CD849D-900F-439A-A1DC-DFBBECA1A827}" srcOrd="0" destOrd="0" presId="urn:microsoft.com/office/officeart/2005/8/layout/bProcess4"/>
    <dgm:cxn modelId="{691CF8C7-4CCA-4132-B573-81CAF21738EB}" type="presOf" srcId="{FB1773D5-5815-4CC1-A476-7F85910275F8}" destId="{0AF09BD7-F5A6-4434-93A9-44C625D9C229}" srcOrd="0" destOrd="0" presId="urn:microsoft.com/office/officeart/2005/8/layout/bProcess4"/>
    <dgm:cxn modelId="{C00087CC-2BAF-45E6-A7D7-F3B5A9F2086F}" srcId="{5C1B89E0-8ECA-4F8D-9066-21C2043127E9}" destId="{23AC265D-FE4F-43A4-A2D7-80D4E1F8EC5A}" srcOrd="1" destOrd="0" parTransId="{28821539-16A3-41B4-B06B-836478F582AA}" sibTransId="{3511647F-CC2F-4476-B5BC-30BD1B3FAAF1}"/>
    <dgm:cxn modelId="{AF2168D0-C75D-4A80-9ECF-D10A6B346CDA}" type="presOf" srcId="{9D3DC3A9-8E62-4EF5-805A-8EBC4656D8D5}" destId="{8403F39A-B341-4D3F-95BA-B0CA757FA041}" srcOrd="0" destOrd="0" presId="urn:microsoft.com/office/officeart/2005/8/layout/bProcess4"/>
    <dgm:cxn modelId="{F9D4A5D4-0B5D-4482-83B3-CFCE71677AE5}" type="presOf" srcId="{14652D37-9066-42D5-ADB7-6425EDBFBB4A}" destId="{BAA7085D-1540-40F1-BD32-C5C6EF06FDB8}" srcOrd="0" destOrd="0" presId="urn:microsoft.com/office/officeart/2005/8/layout/bProcess4"/>
    <dgm:cxn modelId="{7DF3FDEC-CC91-4110-9647-1EE6E027CD05}" type="presOf" srcId="{B3222553-3157-43DB-9648-EE386CE53F80}" destId="{2CBB7D85-038E-47BF-81AE-C0DA28148124}" srcOrd="0" destOrd="0" presId="urn:microsoft.com/office/officeart/2005/8/layout/bProcess4"/>
    <dgm:cxn modelId="{EE82C1EE-5BEC-4545-8834-2966A4FD1196}" type="presOf" srcId="{1E8697D2-4EBA-48E2-A8AD-5F0B7900E330}" destId="{86A20A6B-64EA-4671-89CA-A936A802D47D}" srcOrd="0" destOrd="0" presId="urn:microsoft.com/office/officeart/2005/8/layout/bProcess4"/>
    <dgm:cxn modelId="{AEA9F8F3-DCA2-417E-8B52-83917A5878B0}" type="presOf" srcId="{DE94F6EE-96B4-4388-AC2D-9CAC7A84284D}" destId="{BA15EF23-19DA-404A-B938-E5811C54E1C1}" srcOrd="0" destOrd="0" presId="urn:microsoft.com/office/officeart/2005/8/layout/bProcess4"/>
    <dgm:cxn modelId="{664B11FA-252B-4F2C-98C3-F4E98D6DF82E}" srcId="{5C1B89E0-8ECA-4F8D-9066-21C2043127E9}" destId="{C4028238-BF9C-487E-A1F6-282C611DAF2D}" srcOrd="7" destOrd="0" parTransId="{15F03BCF-812C-4C2C-9089-047E44F9642A}" sibTransId="{14652D37-9066-42D5-ADB7-6425EDBFBB4A}"/>
    <dgm:cxn modelId="{AD99E237-C3D3-4913-8A9B-6FE858C2A553}" type="presParOf" srcId="{57BD078D-0ABF-4270-885D-B36721A6F2E9}" destId="{989EA74F-6411-4493-A532-922BDE1249B4}" srcOrd="0" destOrd="0" presId="urn:microsoft.com/office/officeart/2005/8/layout/bProcess4"/>
    <dgm:cxn modelId="{5164C170-C7F2-4919-9BB3-7A993598C74C}" type="presParOf" srcId="{989EA74F-6411-4493-A532-922BDE1249B4}" destId="{ED2B6675-C97F-41BD-99DD-6182F8DB9C11}" srcOrd="0" destOrd="0" presId="urn:microsoft.com/office/officeart/2005/8/layout/bProcess4"/>
    <dgm:cxn modelId="{6FE26278-06B7-4EEC-BFB9-47E9875A37A5}" type="presParOf" srcId="{989EA74F-6411-4493-A532-922BDE1249B4}" destId="{019D6321-E151-4017-A81F-CEEC6733B2DD}" srcOrd="1" destOrd="0" presId="urn:microsoft.com/office/officeart/2005/8/layout/bProcess4"/>
    <dgm:cxn modelId="{53A042D3-9794-44AA-9C11-9E01461269CC}" type="presParOf" srcId="{57BD078D-0ABF-4270-885D-B36721A6F2E9}" destId="{9928E376-4E04-48FF-8C5B-9CBA9E316D2F}" srcOrd="1" destOrd="0" presId="urn:microsoft.com/office/officeart/2005/8/layout/bProcess4"/>
    <dgm:cxn modelId="{7F4D59CF-1669-4BC8-82A4-2F14D3EF5C6D}" type="presParOf" srcId="{57BD078D-0ABF-4270-885D-B36721A6F2E9}" destId="{9FB3A826-9A6C-4C3E-9744-13F551E496A4}" srcOrd="2" destOrd="0" presId="urn:microsoft.com/office/officeart/2005/8/layout/bProcess4"/>
    <dgm:cxn modelId="{35BF95CA-489F-49A1-80BB-41278954B80D}" type="presParOf" srcId="{9FB3A826-9A6C-4C3E-9744-13F551E496A4}" destId="{D96EFC97-347A-4A90-9ED6-983742F06E47}" srcOrd="0" destOrd="0" presId="urn:microsoft.com/office/officeart/2005/8/layout/bProcess4"/>
    <dgm:cxn modelId="{5B5EF55F-2764-47D2-A0E1-A64E37180405}" type="presParOf" srcId="{9FB3A826-9A6C-4C3E-9744-13F551E496A4}" destId="{204D51BC-0025-416E-B62C-473BD3363BDA}" srcOrd="1" destOrd="0" presId="urn:microsoft.com/office/officeart/2005/8/layout/bProcess4"/>
    <dgm:cxn modelId="{CBC90FD9-E5A1-432B-990E-67443DACB589}" type="presParOf" srcId="{57BD078D-0ABF-4270-885D-B36721A6F2E9}" destId="{4879E29B-1D23-4D74-8BDE-CA427E356F15}" srcOrd="3" destOrd="0" presId="urn:microsoft.com/office/officeart/2005/8/layout/bProcess4"/>
    <dgm:cxn modelId="{8B8DF0AE-2D89-43A5-86E7-24D07C908E45}" type="presParOf" srcId="{57BD078D-0ABF-4270-885D-B36721A6F2E9}" destId="{5AA11815-2A35-4C93-A571-57FF3D683154}" srcOrd="4" destOrd="0" presId="urn:microsoft.com/office/officeart/2005/8/layout/bProcess4"/>
    <dgm:cxn modelId="{7BE33AB5-AAA1-40A4-920D-F85C68BFA93E}" type="presParOf" srcId="{5AA11815-2A35-4C93-A571-57FF3D683154}" destId="{3901C4C8-FEDC-4497-84A1-528F42137612}" srcOrd="0" destOrd="0" presId="urn:microsoft.com/office/officeart/2005/8/layout/bProcess4"/>
    <dgm:cxn modelId="{80685B4B-F40F-4A25-8A38-1D6871414B36}" type="presParOf" srcId="{5AA11815-2A35-4C93-A571-57FF3D683154}" destId="{0AF09BD7-F5A6-4434-93A9-44C625D9C229}" srcOrd="1" destOrd="0" presId="urn:microsoft.com/office/officeart/2005/8/layout/bProcess4"/>
    <dgm:cxn modelId="{1C032951-FF0A-4781-BC05-D0402F4B54FC}" type="presParOf" srcId="{57BD078D-0ABF-4270-885D-B36721A6F2E9}" destId="{8F602282-0F04-4C31-B7C4-98A24582D171}" srcOrd="5" destOrd="0" presId="urn:microsoft.com/office/officeart/2005/8/layout/bProcess4"/>
    <dgm:cxn modelId="{7B48D297-1719-45EE-9A77-D5C465DD1A97}" type="presParOf" srcId="{57BD078D-0ABF-4270-885D-B36721A6F2E9}" destId="{B4A112C8-71C5-4837-B24A-4837565F6120}" srcOrd="6" destOrd="0" presId="urn:microsoft.com/office/officeart/2005/8/layout/bProcess4"/>
    <dgm:cxn modelId="{8691C169-9725-4BF0-AC8D-F9375EA609AA}" type="presParOf" srcId="{B4A112C8-71C5-4837-B24A-4837565F6120}" destId="{4CCE68DD-F577-416B-A815-426846AC4B8A}" srcOrd="0" destOrd="0" presId="urn:microsoft.com/office/officeart/2005/8/layout/bProcess4"/>
    <dgm:cxn modelId="{A479DFE5-C116-4F15-81E3-DBAA3908D9D7}" type="presParOf" srcId="{B4A112C8-71C5-4837-B24A-4837565F6120}" destId="{BA15EF23-19DA-404A-B938-E5811C54E1C1}" srcOrd="1" destOrd="0" presId="urn:microsoft.com/office/officeart/2005/8/layout/bProcess4"/>
    <dgm:cxn modelId="{44B4E7A0-2A4B-471F-A13E-5A6C9BBB16B5}" type="presParOf" srcId="{57BD078D-0ABF-4270-885D-B36721A6F2E9}" destId="{3F2BFD35-A881-46D2-A09E-B27C86F76958}" srcOrd="7" destOrd="0" presId="urn:microsoft.com/office/officeart/2005/8/layout/bProcess4"/>
    <dgm:cxn modelId="{17C2A129-CE7E-48EE-BDB7-5FB83DA95ED4}" type="presParOf" srcId="{57BD078D-0ABF-4270-885D-B36721A6F2E9}" destId="{4BBC936C-6DA3-4C29-ADD1-752A3A4AA277}" srcOrd="8" destOrd="0" presId="urn:microsoft.com/office/officeart/2005/8/layout/bProcess4"/>
    <dgm:cxn modelId="{7470005A-61DE-40EB-95FB-8BEBFF59558F}" type="presParOf" srcId="{4BBC936C-6DA3-4C29-ADD1-752A3A4AA277}" destId="{823C2953-0A51-477B-B63F-2DB8F7C1632D}" srcOrd="0" destOrd="0" presId="urn:microsoft.com/office/officeart/2005/8/layout/bProcess4"/>
    <dgm:cxn modelId="{2930454E-622F-43DB-99B0-290B379995BA}" type="presParOf" srcId="{4BBC936C-6DA3-4C29-ADD1-752A3A4AA277}" destId="{2CBB7D85-038E-47BF-81AE-C0DA28148124}" srcOrd="1" destOrd="0" presId="urn:microsoft.com/office/officeart/2005/8/layout/bProcess4"/>
    <dgm:cxn modelId="{7A94F9F6-293F-4954-9EE6-D3EDA1053311}" type="presParOf" srcId="{57BD078D-0ABF-4270-885D-B36721A6F2E9}" destId="{86A20A6B-64EA-4671-89CA-A936A802D47D}" srcOrd="9" destOrd="0" presId="urn:microsoft.com/office/officeart/2005/8/layout/bProcess4"/>
    <dgm:cxn modelId="{56133655-33A3-4097-A122-A1E9EB2CB22C}" type="presParOf" srcId="{57BD078D-0ABF-4270-885D-B36721A6F2E9}" destId="{7D5B7A9C-57B1-4271-9378-DB6A1EE6F1C4}" srcOrd="10" destOrd="0" presId="urn:microsoft.com/office/officeart/2005/8/layout/bProcess4"/>
    <dgm:cxn modelId="{5431ED0F-B370-41BF-B9EE-3815AF9486F7}" type="presParOf" srcId="{7D5B7A9C-57B1-4271-9378-DB6A1EE6F1C4}" destId="{077B4241-8612-4B1C-8D4F-4E7D27F2770A}" srcOrd="0" destOrd="0" presId="urn:microsoft.com/office/officeart/2005/8/layout/bProcess4"/>
    <dgm:cxn modelId="{B5715BBF-7829-4316-B323-1F565498A15C}" type="presParOf" srcId="{7D5B7A9C-57B1-4271-9378-DB6A1EE6F1C4}" destId="{19A7BF2A-02BB-4427-AA5F-9EF1B22BC276}" srcOrd="1" destOrd="0" presId="urn:microsoft.com/office/officeart/2005/8/layout/bProcess4"/>
    <dgm:cxn modelId="{CD004C3E-E077-4E82-9030-264C9A18BBA1}" type="presParOf" srcId="{57BD078D-0ABF-4270-885D-B36721A6F2E9}" destId="{32A9004F-995F-430A-B859-3D24A298DCAB}" srcOrd="11" destOrd="0" presId="urn:microsoft.com/office/officeart/2005/8/layout/bProcess4"/>
    <dgm:cxn modelId="{8EA4E2E4-0877-4A04-B0F1-6586622452B4}" type="presParOf" srcId="{57BD078D-0ABF-4270-885D-B36721A6F2E9}" destId="{9FEE0EC7-CAAD-443A-9341-AB092BD84B6B}" srcOrd="12" destOrd="0" presId="urn:microsoft.com/office/officeart/2005/8/layout/bProcess4"/>
    <dgm:cxn modelId="{2AF94275-0DD1-47F1-B329-F182DC356A13}" type="presParOf" srcId="{9FEE0EC7-CAAD-443A-9341-AB092BD84B6B}" destId="{B2902BF4-B97E-4D53-B92B-77CC17EEEEF3}" srcOrd="0" destOrd="0" presId="urn:microsoft.com/office/officeart/2005/8/layout/bProcess4"/>
    <dgm:cxn modelId="{997C7588-6161-4C5D-AFA7-6304FFB435B9}" type="presParOf" srcId="{9FEE0EC7-CAAD-443A-9341-AB092BD84B6B}" destId="{8403F39A-B341-4D3F-95BA-B0CA757FA041}" srcOrd="1" destOrd="0" presId="urn:microsoft.com/office/officeart/2005/8/layout/bProcess4"/>
    <dgm:cxn modelId="{0BC9EF7C-427B-4801-8AE9-2DDECCB5CB2C}" type="presParOf" srcId="{57BD078D-0ABF-4270-885D-B36721A6F2E9}" destId="{721E360E-9834-4C86-AC36-7F18493E36E3}" srcOrd="13" destOrd="0" presId="urn:microsoft.com/office/officeart/2005/8/layout/bProcess4"/>
    <dgm:cxn modelId="{E1C1522B-73E7-4CC8-AEB3-34D1581CD40E}" type="presParOf" srcId="{57BD078D-0ABF-4270-885D-B36721A6F2E9}" destId="{B1AE905F-7F4B-4353-BF41-0BE5B8EDBDAD}" srcOrd="14" destOrd="0" presId="urn:microsoft.com/office/officeart/2005/8/layout/bProcess4"/>
    <dgm:cxn modelId="{E34BAD94-BC5A-489F-87D2-D53FDCF560BC}" type="presParOf" srcId="{B1AE905F-7F4B-4353-BF41-0BE5B8EDBDAD}" destId="{1A65FF56-4E0A-402E-B484-7D0C2D735E36}" srcOrd="0" destOrd="0" presId="urn:microsoft.com/office/officeart/2005/8/layout/bProcess4"/>
    <dgm:cxn modelId="{79FCC5F9-45C0-4B5C-9A2D-617D3F588E37}" type="presParOf" srcId="{B1AE905F-7F4B-4353-BF41-0BE5B8EDBDAD}" destId="{6A70A004-763E-4A6E-9255-E5F1D115D62D}" srcOrd="1" destOrd="0" presId="urn:microsoft.com/office/officeart/2005/8/layout/bProcess4"/>
    <dgm:cxn modelId="{A3FE2A5E-704E-4101-B53F-52FC9549475B}" type="presParOf" srcId="{57BD078D-0ABF-4270-885D-B36721A6F2E9}" destId="{BAA7085D-1540-40F1-BD32-C5C6EF06FDB8}" srcOrd="15" destOrd="0" presId="urn:microsoft.com/office/officeart/2005/8/layout/bProcess4"/>
    <dgm:cxn modelId="{9C86112C-C68C-47A2-84A1-403847A3B005}" type="presParOf" srcId="{57BD078D-0ABF-4270-885D-B36721A6F2E9}" destId="{58CEBF96-3F94-4F08-9361-1B05AA3E22C2}" srcOrd="16" destOrd="0" presId="urn:microsoft.com/office/officeart/2005/8/layout/bProcess4"/>
    <dgm:cxn modelId="{B7537EC9-0402-4B43-BA11-77CB2F6257BB}" type="presParOf" srcId="{58CEBF96-3F94-4F08-9361-1B05AA3E22C2}" destId="{E17F1425-F154-4D8F-A1BC-72B68AC2B686}" srcOrd="0" destOrd="0" presId="urn:microsoft.com/office/officeart/2005/8/layout/bProcess4"/>
    <dgm:cxn modelId="{98A51DD3-704C-4A57-9A3E-BD84CD585274}" type="presParOf" srcId="{58CEBF96-3F94-4F08-9361-1B05AA3E22C2}" destId="{42CD849D-900F-439A-A1DC-DFBBECA1A827}" srcOrd="1" destOrd="0" presId="urn:microsoft.com/office/officeart/2005/8/layout/b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1C39890-ED9B-492B-8387-3C7820D3F40F}" type="doc">
      <dgm:prSet loTypeId="urn:microsoft.com/office/officeart/2005/8/layout/list1" loCatId="list" qsTypeId="urn:microsoft.com/office/officeart/2005/8/quickstyle/simple3" qsCatId="simple" csTypeId="urn:microsoft.com/office/officeart/2005/8/colors/accent5_1" csCatId="accent5" phldr="1"/>
      <dgm:spPr/>
      <dgm:t>
        <a:bodyPr/>
        <a:lstStyle/>
        <a:p>
          <a:endParaRPr lang="ru-RU"/>
        </a:p>
      </dgm:t>
    </dgm:pt>
    <dgm:pt modelId="{0208D95C-408B-4004-8C13-4F3FCC4D3B61}">
      <dgm:prSet phldrT="[Текст]" custT="1"/>
      <dgm:spPr/>
      <dgm:t>
        <a:bodyPr/>
        <a:lstStyle/>
        <a:p>
          <a:r>
            <a:rPr lang="ru-RU" sz="3200" dirty="0">
              <a:latin typeface="Gabriola" panose="04040605051002020D02" pitchFamily="82" charset="0"/>
              <a:cs typeface="Times New Roman" panose="02020603050405020304" pitchFamily="18" charset="0"/>
            </a:rPr>
            <a:t>Статус</a:t>
          </a:r>
        </a:p>
      </dgm:t>
    </dgm:pt>
    <dgm:pt modelId="{C475DB45-09F5-42AA-A497-BE358B6E0B40}" type="parTrans" cxnId="{B56FDAF5-A715-4D64-A9DB-EAA8F0E11F14}">
      <dgm:prSet/>
      <dgm:spPr/>
      <dgm:t>
        <a:bodyPr/>
        <a:lstStyle/>
        <a:p>
          <a:endParaRPr lang="ru-RU"/>
        </a:p>
      </dgm:t>
    </dgm:pt>
    <dgm:pt modelId="{AB353CC3-7BB1-4AB2-BDF5-E8909A4A1E13}" type="sibTrans" cxnId="{B56FDAF5-A715-4D64-A9DB-EAA8F0E11F14}">
      <dgm:prSet/>
      <dgm:spPr/>
      <dgm:t>
        <a:bodyPr/>
        <a:lstStyle/>
        <a:p>
          <a:endParaRPr lang="ru-RU"/>
        </a:p>
      </dgm:t>
    </dgm:pt>
    <dgm:pt modelId="{5B95E451-BD84-403F-B118-5E6DEF199D0A}">
      <dgm:prSet phldrT="[Текст]" custT="1"/>
      <dgm:spPr/>
      <dgm:t>
        <a:bodyPr/>
        <a:lstStyle/>
        <a:p>
          <a:pPr>
            <a:lnSpc>
              <a:spcPct val="50000"/>
            </a:lnSpc>
          </a:pPr>
          <a:r>
            <a:rPr lang="ru-RU" sz="2400" dirty="0">
              <a:latin typeface="Gabriola" panose="04040605051002020D02" pitchFamily="82" charset="0"/>
              <a:cs typeface="Times New Roman" panose="02020603050405020304" pitchFamily="18" charset="0"/>
            </a:rPr>
            <a:t>Деятельность Биржи в основном регулируется следующими нормативными правовыми актами</a:t>
          </a:r>
          <a:r>
            <a:rPr lang="ru-RU" sz="1700" dirty="0">
              <a:latin typeface="Gabriola" panose="04040605051002020D02" pitchFamily="82" charset="0"/>
              <a:cs typeface="Times New Roman" panose="02020603050405020304" pitchFamily="18" charset="0"/>
            </a:rPr>
            <a:t>:</a:t>
          </a:r>
        </a:p>
      </dgm:t>
    </dgm:pt>
    <dgm:pt modelId="{F8D809DA-250B-4DCA-A4D5-C7D661A62489}" type="parTrans" cxnId="{2D85CF4A-3544-42B0-BB57-6A5994BCB5A1}">
      <dgm:prSet/>
      <dgm:spPr/>
      <dgm:t>
        <a:bodyPr/>
        <a:lstStyle/>
        <a:p>
          <a:endParaRPr lang="ru-RU"/>
        </a:p>
      </dgm:t>
    </dgm:pt>
    <dgm:pt modelId="{298380AF-0BC6-4036-AC63-CED32F7A4A60}" type="sibTrans" cxnId="{2D85CF4A-3544-42B0-BB57-6A5994BCB5A1}">
      <dgm:prSet/>
      <dgm:spPr/>
      <dgm:t>
        <a:bodyPr/>
        <a:lstStyle/>
        <a:p>
          <a:endParaRPr lang="ru-RU"/>
        </a:p>
      </dgm:t>
    </dgm:pt>
    <dgm:pt modelId="{B7FD1E56-7B21-45D6-9B7E-DCD8F00113C9}">
      <dgm:prSet/>
      <dgm:spPr/>
      <dgm:t>
        <a:bodyPr/>
        <a:lstStyle/>
        <a:p>
          <a:r>
            <a:rPr lang="ru-RU" dirty="0">
              <a:latin typeface="Times New Roman" panose="02020603050405020304" pitchFamily="18" charset="0"/>
              <a:cs typeface="Times New Roman" panose="02020603050405020304" pitchFamily="18" charset="0"/>
            </a:rPr>
            <a:t>высший орган — общее собрание акционеров Биржи;</a:t>
          </a:r>
        </a:p>
      </dgm:t>
    </dgm:pt>
    <dgm:pt modelId="{D1B19898-3707-469E-B987-8197C04F8158}" type="parTrans" cxnId="{E3064F5F-F987-4E20-919E-D0F5568D1DB0}">
      <dgm:prSet/>
      <dgm:spPr/>
      <dgm:t>
        <a:bodyPr/>
        <a:lstStyle/>
        <a:p>
          <a:endParaRPr lang="ru-RU"/>
        </a:p>
      </dgm:t>
    </dgm:pt>
    <dgm:pt modelId="{4BD53D1D-1499-49E9-9286-C1CCC6A650FD}" type="sibTrans" cxnId="{E3064F5F-F987-4E20-919E-D0F5568D1DB0}">
      <dgm:prSet/>
      <dgm:spPr/>
      <dgm:t>
        <a:bodyPr/>
        <a:lstStyle/>
        <a:p>
          <a:endParaRPr lang="ru-RU"/>
        </a:p>
      </dgm:t>
    </dgm:pt>
    <dgm:pt modelId="{C297EE65-7E1F-4CD5-AA94-6555E8A4058F}">
      <dgm:prSet custT="1"/>
      <dgm:spPr/>
      <dgm:t>
        <a:bodyPr/>
        <a:lstStyle/>
        <a:p>
          <a:r>
            <a:rPr lang="ru-RU" sz="2800" dirty="0">
              <a:latin typeface="Gabriola" panose="04040605051002020D02" pitchFamily="82" charset="0"/>
              <a:cs typeface="Times New Roman" panose="02020603050405020304" pitchFamily="18" charset="0"/>
            </a:rPr>
            <a:t>Руководство Биржи</a:t>
          </a:r>
        </a:p>
      </dgm:t>
    </dgm:pt>
    <dgm:pt modelId="{0881BE3C-271B-4799-B64B-8DA0261D40F5}" type="parTrans" cxnId="{A945346A-2CC1-46A6-98F5-D3442DABBDC1}">
      <dgm:prSet/>
      <dgm:spPr/>
      <dgm:t>
        <a:bodyPr/>
        <a:lstStyle/>
        <a:p>
          <a:endParaRPr lang="ru-RU"/>
        </a:p>
      </dgm:t>
    </dgm:pt>
    <dgm:pt modelId="{B7C4D072-F73B-471B-9BDB-BC5D7837A47E}" type="sibTrans" cxnId="{A945346A-2CC1-46A6-98F5-D3442DABBDC1}">
      <dgm:prSet/>
      <dgm:spPr/>
      <dgm:t>
        <a:bodyPr/>
        <a:lstStyle/>
        <a:p>
          <a:endParaRPr lang="ru-RU"/>
        </a:p>
      </dgm:t>
    </dgm:pt>
    <dgm:pt modelId="{C3792C8B-B498-46C0-BC86-A93760D70D36}">
      <dgm:prSet/>
      <dgm:spPr/>
      <dgm:t>
        <a:bodyPr/>
        <a:lstStyle/>
        <a:p>
          <a:r>
            <a:rPr lang="ru-RU" dirty="0">
              <a:latin typeface="Times New Roman" panose="02020603050405020304" pitchFamily="18" charset="0"/>
              <a:cs typeface="Times New Roman" panose="02020603050405020304" pitchFamily="18" charset="0"/>
            </a:rPr>
            <a:t>Гражданским кодексом Республики Казахстан; </a:t>
          </a:r>
        </a:p>
      </dgm:t>
    </dgm:pt>
    <dgm:pt modelId="{1018F422-3076-45BF-BBBC-712539E1025B}" type="parTrans" cxnId="{D8BCA0BC-5C34-445D-B850-5A610568C1B4}">
      <dgm:prSet/>
      <dgm:spPr/>
      <dgm:t>
        <a:bodyPr/>
        <a:lstStyle/>
        <a:p>
          <a:endParaRPr lang="ru-RU"/>
        </a:p>
      </dgm:t>
    </dgm:pt>
    <dgm:pt modelId="{8D163F1E-4AB0-4C93-B2DD-0E0B12C6C2D4}" type="sibTrans" cxnId="{D8BCA0BC-5C34-445D-B850-5A610568C1B4}">
      <dgm:prSet/>
      <dgm:spPr/>
      <dgm:t>
        <a:bodyPr/>
        <a:lstStyle/>
        <a:p>
          <a:endParaRPr lang="ru-RU"/>
        </a:p>
      </dgm:t>
    </dgm:pt>
    <dgm:pt modelId="{77E96C5D-F3B0-4067-9D2D-1779FDEE4F7A}">
      <dgm:prSet/>
      <dgm:spPr/>
      <dgm:t>
        <a:bodyPr/>
        <a:lstStyle/>
        <a:p>
          <a:r>
            <a:rPr lang="ru-RU" dirty="0">
              <a:latin typeface="Times New Roman" panose="02020603050405020304" pitchFamily="18" charset="0"/>
              <a:cs typeface="Times New Roman" panose="02020603050405020304" pitchFamily="18" charset="0"/>
            </a:rPr>
            <a:t>орган управления — Совет директоров Биржи;</a:t>
          </a:r>
        </a:p>
      </dgm:t>
    </dgm:pt>
    <dgm:pt modelId="{A4D391C1-F7F0-40BC-A2DC-A64186C8B2AE}" type="parTrans" cxnId="{261FE3C1-8E2D-4408-8F63-E470EDBD4095}">
      <dgm:prSet/>
      <dgm:spPr/>
      <dgm:t>
        <a:bodyPr/>
        <a:lstStyle/>
        <a:p>
          <a:endParaRPr lang="ru-RU"/>
        </a:p>
      </dgm:t>
    </dgm:pt>
    <dgm:pt modelId="{F86A7E21-7DEC-4A54-9CEB-E6B65AFA8C71}" type="sibTrans" cxnId="{261FE3C1-8E2D-4408-8F63-E470EDBD4095}">
      <dgm:prSet/>
      <dgm:spPr/>
      <dgm:t>
        <a:bodyPr/>
        <a:lstStyle/>
        <a:p>
          <a:endParaRPr lang="ru-RU"/>
        </a:p>
      </dgm:t>
    </dgm:pt>
    <dgm:pt modelId="{62509679-27BC-469C-92FB-8A32637F20D8}">
      <dgm:prSet/>
      <dgm:spPr/>
      <dgm:t>
        <a:bodyPr/>
        <a:lstStyle/>
        <a:p>
          <a:r>
            <a:rPr lang="ru-RU" dirty="0">
              <a:latin typeface="Times New Roman" panose="02020603050405020304" pitchFamily="18" charset="0"/>
              <a:cs typeface="Times New Roman" panose="02020603050405020304" pitchFamily="18" charset="0"/>
            </a:rPr>
            <a:t>исполнительный орган — Правление.</a:t>
          </a:r>
        </a:p>
      </dgm:t>
    </dgm:pt>
    <dgm:pt modelId="{5CD2478B-B867-411E-9A9E-AD63BD47A675}" type="parTrans" cxnId="{87A1F41A-0640-4314-A20A-B8C01853CF6D}">
      <dgm:prSet/>
      <dgm:spPr/>
      <dgm:t>
        <a:bodyPr/>
        <a:lstStyle/>
        <a:p>
          <a:endParaRPr lang="ru-RU"/>
        </a:p>
      </dgm:t>
    </dgm:pt>
    <dgm:pt modelId="{08C5AD26-DAB8-4C4B-9D7C-10CD07E305F7}" type="sibTrans" cxnId="{87A1F41A-0640-4314-A20A-B8C01853CF6D}">
      <dgm:prSet/>
      <dgm:spPr/>
      <dgm:t>
        <a:bodyPr/>
        <a:lstStyle/>
        <a:p>
          <a:endParaRPr lang="ru-RU"/>
        </a:p>
      </dgm:t>
    </dgm:pt>
    <dgm:pt modelId="{2171265F-2858-47F7-A10F-81B511E8EE5D}">
      <dgm:prSet/>
      <dgm:spPr/>
      <dgm:t>
        <a:bodyPr/>
        <a:lstStyle/>
        <a:p>
          <a:r>
            <a:rPr lang="ru-RU" dirty="0" err="1">
              <a:latin typeface="Times New Roman" panose="02020603050405020304" pitchFamily="18" charset="0"/>
              <a:cs typeface="Times New Roman" panose="02020603050405020304" pitchFamily="18" charset="0"/>
            </a:rPr>
            <a:t>Алдамберген</a:t>
          </a:r>
          <a:r>
            <a:rPr lang="ru-RU" dirty="0">
              <a:latin typeface="Times New Roman" panose="02020603050405020304" pitchFamily="18" charset="0"/>
              <a:cs typeface="Times New Roman" panose="02020603050405020304" pitchFamily="18" charset="0"/>
            </a:rPr>
            <a:t> Алина </a:t>
          </a:r>
          <a:r>
            <a:rPr lang="ru-RU" dirty="0" err="1">
              <a:latin typeface="Times New Roman" panose="02020603050405020304" pitchFamily="18" charset="0"/>
              <a:cs typeface="Times New Roman" panose="02020603050405020304" pitchFamily="18" charset="0"/>
            </a:rPr>
            <a:t>Утемисовна</a:t>
          </a:r>
          <a:r>
            <a:rPr lang="ru-RU" dirty="0">
              <a:latin typeface="Times New Roman" panose="02020603050405020304" pitchFamily="18" charset="0"/>
              <a:cs typeface="Times New Roman" panose="02020603050405020304" pitchFamily="18" charset="0"/>
            </a:rPr>
            <a:t>[5] — Председатель Правления</a:t>
          </a:r>
        </a:p>
      </dgm:t>
    </dgm:pt>
    <dgm:pt modelId="{C55A206B-0613-4637-B116-F823A77DCAA9}" type="parTrans" cxnId="{E55EB026-3EC9-4DF6-8C81-976F32AECB38}">
      <dgm:prSet/>
      <dgm:spPr/>
      <dgm:t>
        <a:bodyPr/>
        <a:lstStyle/>
        <a:p>
          <a:endParaRPr lang="ru-RU"/>
        </a:p>
      </dgm:t>
    </dgm:pt>
    <dgm:pt modelId="{4B17EF76-BAB5-4D9C-9FEC-7D71948A6A3A}" type="sibTrans" cxnId="{E55EB026-3EC9-4DF6-8C81-976F32AECB38}">
      <dgm:prSet/>
      <dgm:spPr/>
      <dgm:t>
        <a:bodyPr/>
        <a:lstStyle/>
        <a:p>
          <a:endParaRPr lang="ru-RU"/>
        </a:p>
      </dgm:t>
    </dgm:pt>
    <dgm:pt modelId="{29903BF3-7674-4DE2-AE35-3199CB45A272}">
      <dgm:prSet/>
      <dgm:spPr/>
      <dgm:t>
        <a:bodyPr/>
        <a:lstStyle/>
        <a:p>
          <a:r>
            <a:rPr lang="ru-RU" dirty="0">
              <a:latin typeface="Times New Roman" panose="02020603050405020304" pitchFamily="18" charset="0"/>
              <a:cs typeface="Times New Roman" panose="02020603050405020304" pitchFamily="18" charset="0"/>
            </a:rPr>
            <a:t>Хорошевская Наталья Юрьевна — заместитель Председателя Правления</a:t>
          </a:r>
        </a:p>
      </dgm:t>
    </dgm:pt>
    <dgm:pt modelId="{149317DC-16EF-4F8E-82A2-ED7111162C81}" type="parTrans" cxnId="{F776BE0E-CD01-4BD4-B094-646601F951AC}">
      <dgm:prSet/>
      <dgm:spPr/>
      <dgm:t>
        <a:bodyPr/>
        <a:lstStyle/>
        <a:p>
          <a:endParaRPr lang="ru-RU"/>
        </a:p>
      </dgm:t>
    </dgm:pt>
    <dgm:pt modelId="{15A08197-D066-4EBA-B4D5-CDE4E4742E51}" type="sibTrans" cxnId="{F776BE0E-CD01-4BD4-B094-646601F951AC}">
      <dgm:prSet/>
      <dgm:spPr/>
      <dgm:t>
        <a:bodyPr/>
        <a:lstStyle/>
        <a:p>
          <a:endParaRPr lang="ru-RU"/>
        </a:p>
      </dgm:t>
    </dgm:pt>
    <dgm:pt modelId="{2BB69764-7691-4831-9CEE-3A0B59935051}">
      <dgm:prSet/>
      <dgm:spPr/>
      <dgm:t>
        <a:bodyPr/>
        <a:lstStyle/>
        <a:p>
          <a:r>
            <a:rPr lang="ru-RU" dirty="0">
              <a:latin typeface="Times New Roman" panose="02020603050405020304" pitchFamily="18" charset="0"/>
              <a:cs typeface="Times New Roman" panose="02020603050405020304" pitchFamily="18" charset="0"/>
            </a:rPr>
            <a:t>Мухамеджанов Адиль Нурланович[6] — заместитель Председателя Правления</a:t>
          </a:r>
        </a:p>
      </dgm:t>
    </dgm:pt>
    <dgm:pt modelId="{BCE10B93-71F9-4357-B4A9-6E89AEDCD560}" type="parTrans" cxnId="{9097B611-5025-404C-9BBA-38B33DD4F17F}">
      <dgm:prSet/>
      <dgm:spPr/>
      <dgm:t>
        <a:bodyPr/>
        <a:lstStyle/>
        <a:p>
          <a:endParaRPr lang="ru-RU"/>
        </a:p>
      </dgm:t>
    </dgm:pt>
    <dgm:pt modelId="{2CDB8176-486F-4C91-894C-EFADC05837DF}" type="sibTrans" cxnId="{9097B611-5025-404C-9BBA-38B33DD4F17F}">
      <dgm:prSet/>
      <dgm:spPr/>
      <dgm:t>
        <a:bodyPr/>
        <a:lstStyle/>
        <a:p>
          <a:endParaRPr lang="ru-RU"/>
        </a:p>
      </dgm:t>
    </dgm:pt>
    <dgm:pt modelId="{A93CF641-A942-4DED-8D72-F92E22806EBB}">
      <dgm:prSet/>
      <dgm:spPr/>
      <dgm:t>
        <a:bodyPr/>
        <a:lstStyle/>
        <a:p>
          <a:r>
            <a:rPr lang="ru-RU" dirty="0">
              <a:latin typeface="Times New Roman" panose="02020603050405020304" pitchFamily="18" charset="0"/>
              <a:cs typeface="Times New Roman" panose="02020603050405020304" pitchFamily="18" charset="0"/>
            </a:rPr>
            <a:t>Цалюк Андрей Юрьевич[7] — заместитель Председателя Правления</a:t>
          </a:r>
        </a:p>
      </dgm:t>
    </dgm:pt>
    <dgm:pt modelId="{14CBC4B8-912B-480E-B6CC-1E41A1431A88}" type="parTrans" cxnId="{EC86CB1D-4F04-4AA8-8905-09207C28EF50}">
      <dgm:prSet/>
      <dgm:spPr/>
      <dgm:t>
        <a:bodyPr/>
        <a:lstStyle/>
        <a:p>
          <a:endParaRPr lang="ru-RU"/>
        </a:p>
      </dgm:t>
    </dgm:pt>
    <dgm:pt modelId="{2ED1A0AA-76D8-409A-8BC4-CFE4ED48EC7E}" type="sibTrans" cxnId="{EC86CB1D-4F04-4AA8-8905-09207C28EF50}">
      <dgm:prSet/>
      <dgm:spPr/>
      <dgm:t>
        <a:bodyPr/>
        <a:lstStyle/>
        <a:p>
          <a:endParaRPr lang="ru-RU"/>
        </a:p>
      </dgm:t>
    </dgm:pt>
    <dgm:pt modelId="{2A149719-D660-46C9-BE88-B030025C10A6}">
      <dgm:prSet/>
      <dgm:spPr/>
      <dgm:t>
        <a:bodyPr/>
        <a:lstStyle/>
        <a:p>
          <a:r>
            <a:rPr lang="ru-RU" dirty="0">
              <a:latin typeface="Times New Roman" panose="02020603050405020304" pitchFamily="18" charset="0"/>
              <a:cs typeface="Times New Roman" panose="02020603050405020304" pitchFamily="18" charset="0"/>
            </a:rPr>
            <a:t>Мажекенов Ермек Булатович[8] — заместитель Председателя Правления</a:t>
          </a:r>
        </a:p>
      </dgm:t>
    </dgm:pt>
    <dgm:pt modelId="{5E32487B-A91B-4369-85EE-DBDC506FF46A}" type="parTrans" cxnId="{D9BE31AD-2080-40E1-A08C-A023D4B6C527}">
      <dgm:prSet/>
      <dgm:spPr/>
      <dgm:t>
        <a:bodyPr/>
        <a:lstStyle/>
        <a:p>
          <a:endParaRPr lang="ru-RU"/>
        </a:p>
      </dgm:t>
    </dgm:pt>
    <dgm:pt modelId="{A3E59CF6-DA72-4E0D-857D-B6A859DC5022}" type="sibTrans" cxnId="{D9BE31AD-2080-40E1-A08C-A023D4B6C527}">
      <dgm:prSet/>
      <dgm:spPr/>
      <dgm:t>
        <a:bodyPr/>
        <a:lstStyle/>
        <a:p>
          <a:endParaRPr lang="ru-RU"/>
        </a:p>
      </dgm:t>
    </dgm:pt>
    <dgm:pt modelId="{0A6799D9-C9D9-42C2-8F70-D11098F9C4B4}">
      <dgm:prSet/>
      <dgm:spPr/>
      <dgm:t>
        <a:bodyPr/>
        <a:lstStyle/>
        <a:p>
          <a:r>
            <a:rPr lang="ru-RU">
              <a:latin typeface="Times New Roman" panose="02020603050405020304" pitchFamily="18" charset="0"/>
              <a:cs typeface="Times New Roman" panose="02020603050405020304" pitchFamily="18" charset="0"/>
            </a:rPr>
            <a:t>Законом </a:t>
          </a:r>
          <a:r>
            <a:rPr lang="ru-RU" dirty="0">
              <a:latin typeface="Times New Roman" panose="02020603050405020304" pitchFamily="18" charset="0"/>
              <a:cs typeface="Times New Roman" panose="02020603050405020304" pitchFamily="18" charset="0"/>
            </a:rPr>
            <a:t>Республики Казахстан «О рынке ценных бумаг»;</a:t>
          </a:r>
        </a:p>
      </dgm:t>
    </dgm:pt>
    <dgm:pt modelId="{0BADC413-354D-4377-A3A4-101A25ED0B7D}" type="parTrans" cxnId="{EC0C0A84-8399-460B-83DC-32A58416496A}">
      <dgm:prSet/>
      <dgm:spPr/>
      <dgm:t>
        <a:bodyPr/>
        <a:lstStyle/>
        <a:p>
          <a:endParaRPr lang="ru-RU"/>
        </a:p>
      </dgm:t>
    </dgm:pt>
    <dgm:pt modelId="{103DF734-FA6E-46A6-BB18-E6832F937AF0}" type="sibTrans" cxnId="{EC0C0A84-8399-460B-83DC-32A58416496A}">
      <dgm:prSet/>
      <dgm:spPr/>
      <dgm:t>
        <a:bodyPr/>
        <a:lstStyle/>
        <a:p>
          <a:endParaRPr lang="ru-RU"/>
        </a:p>
      </dgm:t>
    </dgm:pt>
    <dgm:pt modelId="{21C12372-FD2E-4ECD-BC15-50EA0EA4AFA8}">
      <dgm:prSet/>
      <dgm:spPr/>
      <dgm:t>
        <a:bodyPr/>
        <a:lstStyle/>
        <a:p>
          <a:r>
            <a:rPr lang="ru-RU" dirty="0">
              <a:latin typeface="Times New Roman" panose="02020603050405020304" pitchFamily="18" charset="0"/>
              <a:cs typeface="Times New Roman" panose="02020603050405020304" pitchFamily="18" charset="0"/>
            </a:rPr>
            <a:t>Законом Республики Казахстан «Об инвестиционных фондах»;</a:t>
          </a:r>
        </a:p>
      </dgm:t>
    </dgm:pt>
    <dgm:pt modelId="{35F1C961-50E2-4B27-8EDC-50112F13F09B}" type="parTrans" cxnId="{A7C65969-74AE-43E5-B10D-5306CBAC2DA1}">
      <dgm:prSet/>
      <dgm:spPr/>
      <dgm:t>
        <a:bodyPr/>
        <a:lstStyle/>
        <a:p>
          <a:endParaRPr lang="ru-RU"/>
        </a:p>
      </dgm:t>
    </dgm:pt>
    <dgm:pt modelId="{927DF7C1-7341-4CE7-A3F6-ACE3EC395307}" type="sibTrans" cxnId="{A7C65969-74AE-43E5-B10D-5306CBAC2DA1}">
      <dgm:prSet/>
      <dgm:spPr/>
      <dgm:t>
        <a:bodyPr/>
        <a:lstStyle/>
        <a:p>
          <a:endParaRPr lang="ru-RU"/>
        </a:p>
      </dgm:t>
    </dgm:pt>
    <dgm:pt modelId="{AB84BE9E-5151-4E87-951E-E71050C263F0}">
      <dgm:prSet/>
      <dgm:spPr/>
      <dgm:t>
        <a:bodyPr/>
        <a:lstStyle/>
        <a:p>
          <a:r>
            <a:rPr lang="ru-RU" dirty="0">
              <a:latin typeface="Times New Roman" panose="02020603050405020304" pitchFamily="18" charset="0"/>
              <a:cs typeface="Times New Roman" panose="02020603050405020304" pitchFamily="18" charset="0"/>
            </a:rPr>
            <a:t>Законом Республики Казахстан «Об акционерных обществах»;</a:t>
          </a:r>
        </a:p>
      </dgm:t>
    </dgm:pt>
    <dgm:pt modelId="{2F3E53CD-F3E7-4684-8504-38CEC7F4E0F8}" type="parTrans" cxnId="{5DE78E33-7DD0-4900-87D0-96BCC9D30D13}">
      <dgm:prSet/>
      <dgm:spPr/>
      <dgm:t>
        <a:bodyPr/>
        <a:lstStyle/>
        <a:p>
          <a:endParaRPr lang="ru-RU"/>
        </a:p>
      </dgm:t>
    </dgm:pt>
    <dgm:pt modelId="{E3A6F7BA-09BB-46A5-B864-02FA89358809}" type="sibTrans" cxnId="{5DE78E33-7DD0-4900-87D0-96BCC9D30D13}">
      <dgm:prSet/>
      <dgm:spPr/>
      <dgm:t>
        <a:bodyPr/>
        <a:lstStyle/>
        <a:p>
          <a:endParaRPr lang="ru-RU"/>
        </a:p>
      </dgm:t>
    </dgm:pt>
    <dgm:pt modelId="{070B189F-3482-48BE-8779-ADD8BFFC28C8}" type="pres">
      <dgm:prSet presAssocID="{E1C39890-ED9B-492B-8387-3C7820D3F40F}" presName="linear" presStyleCnt="0">
        <dgm:presLayoutVars>
          <dgm:dir/>
          <dgm:animLvl val="lvl"/>
          <dgm:resizeHandles val="exact"/>
        </dgm:presLayoutVars>
      </dgm:prSet>
      <dgm:spPr/>
    </dgm:pt>
    <dgm:pt modelId="{60FFE868-5895-43C5-9D84-612DEBD26883}" type="pres">
      <dgm:prSet presAssocID="{0208D95C-408B-4004-8C13-4F3FCC4D3B61}" presName="parentLin" presStyleCnt="0"/>
      <dgm:spPr/>
    </dgm:pt>
    <dgm:pt modelId="{8131A102-563E-4C30-ABC3-A66259C8A397}" type="pres">
      <dgm:prSet presAssocID="{0208D95C-408B-4004-8C13-4F3FCC4D3B61}" presName="parentLeftMargin" presStyleLbl="node1" presStyleIdx="0" presStyleCnt="3"/>
      <dgm:spPr/>
    </dgm:pt>
    <dgm:pt modelId="{8C070521-C954-4A68-BBB1-A614694846CE}" type="pres">
      <dgm:prSet presAssocID="{0208D95C-408B-4004-8C13-4F3FCC4D3B61}" presName="parentText" presStyleLbl="node1" presStyleIdx="0" presStyleCnt="3" custLinFactNeighborX="-13662" custLinFactNeighborY="-15830">
        <dgm:presLayoutVars>
          <dgm:chMax val="0"/>
          <dgm:bulletEnabled val="1"/>
        </dgm:presLayoutVars>
      </dgm:prSet>
      <dgm:spPr/>
    </dgm:pt>
    <dgm:pt modelId="{3CB856FC-EFE9-4E72-A25E-2D6A4CCAB4A0}" type="pres">
      <dgm:prSet presAssocID="{0208D95C-408B-4004-8C13-4F3FCC4D3B61}" presName="negativeSpace" presStyleCnt="0"/>
      <dgm:spPr/>
    </dgm:pt>
    <dgm:pt modelId="{7664ADD4-11D4-4E61-BC24-7E1B1936CB0B}" type="pres">
      <dgm:prSet presAssocID="{0208D95C-408B-4004-8C13-4F3FCC4D3B61}" presName="childText" presStyleLbl="conFgAcc1" presStyleIdx="0" presStyleCnt="3" custLinFactNeighborX="0" custLinFactNeighborY="-4295">
        <dgm:presLayoutVars>
          <dgm:bulletEnabled val="1"/>
        </dgm:presLayoutVars>
      </dgm:prSet>
      <dgm:spPr>
        <a:prstGeom prst="roundRect">
          <a:avLst/>
        </a:prstGeom>
      </dgm:spPr>
    </dgm:pt>
    <dgm:pt modelId="{5AE15A1E-8AB5-4AFD-90B4-B1C48107E53B}" type="pres">
      <dgm:prSet presAssocID="{AB353CC3-7BB1-4AB2-BDF5-E8909A4A1E13}" presName="spaceBetweenRectangles" presStyleCnt="0"/>
      <dgm:spPr/>
    </dgm:pt>
    <dgm:pt modelId="{3A4A70B3-255C-484B-BCA3-2D37458CD3AA}" type="pres">
      <dgm:prSet presAssocID="{C297EE65-7E1F-4CD5-AA94-6555E8A4058F}" presName="parentLin" presStyleCnt="0"/>
      <dgm:spPr/>
    </dgm:pt>
    <dgm:pt modelId="{EF1E1FAF-E1C0-4307-889C-33117E88C3D4}" type="pres">
      <dgm:prSet presAssocID="{C297EE65-7E1F-4CD5-AA94-6555E8A4058F}" presName="parentLeftMargin" presStyleLbl="node1" presStyleIdx="0" presStyleCnt="3"/>
      <dgm:spPr/>
    </dgm:pt>
    <dgm:pt modelId="{18BB21ED-9F55-4E12-9D05-31AD66445227}" type="pres">
      <dgm:prSet presAssocID="{C297EE65-7E1F-4CD5-AA94-6555E8A4058F}" presName="parentText" presStyleLbl="node1" presStyleIdx="1" presStyleCnt="3" custLinFactNeighborX="1" custLinFactNeighborY="-786">
        <dgm:presLayoutVars>
          <dgm:chMax val="0"/>
          <dgm:bulletEnabled val="1"/>
        </dgm:presLayoutVars>
      </dgm:prSet>
      <dgm:spPr/>
    </dgm:pt>
    <dgm:pt modelId="{C7DFD846-FA97-4341-8C96-DF8E1B1D6F2D}" type="pres">
      <dgm:prSet presAssocID="{C297EE65-7E1F-4CD5-AA94-6555E8A4058F}" presName="negativeSpace" presStyleCnt="0"/>
      <dgm:spPr/>
    </dgm:pt>
    <dgm:pt modelId="{37C332DB-4301-44FA-993D-C60711BD3C72}" type="pres">
      <dgm:prSet presAssocID="{C297EE65-7E1F-4CD5-AA94-6555E8A4058F}" presName="childText" presStyleLbl="conFgAcc1" presStyleIdx="1" presStyleCnt="3" custLinFactNeighborX="0" custLinFactNeighborY="-4295">
        <dgm:presLayoutVars>
          <dgm:bulletEnabled val="1"/>
        </dgm:presLayoutVars>
      </dgm:prSet>
      <dgm:spPr>
        <a:prstGeom prst="roundRect">
          <a:avLst/>
        </a:prstGeom>
      </dgm:spPr>
    </dgm:pt>
    <dgm:pt modelId="{AE3813E9-869D-40AF-A8BE-850375E70699}" type="pres">
      <dgm:prSet presAssocID="{B7C4D072-F73B-471B-9BDB-BC5D7837A47E}" presName="spaceBetweenRectangles" presStyleCnt="0"/>
      <dgm:spPr/>
    </dgm:pt>
    <dgm:pt modelId="{207B1184-A2F1-4A7D-BEA3-A05E24524F84}" type="pres">
      <dgm:prSet presAssocID="{5B95E451-BD84-403F-B118-5E6DEF199D0A}" presName="parentLin" presStyleCnt="0"/>
      <dgm:spPr/>
    </dgm:pt>
    <dgm:pt modelId="{5BC71207-014D-44BF-879E-F195E246C3DF}" type="pres">
      <dgm:prSet presAssocID="{5B95E451-BD84-403F-B118-5E6DEF199D0A}" presName="parentLeftMargin" presStyleLbl="node1" presStyleIdx="1" presStyleCnt="3"/>
      <dgm:spPr/>
    </dgm:pt>
    <dgm:pt modelId="{5EB4704D-A1A5-43AC-BC8F-42B86655B175}" type="pres">
      <dgm:prSet presAssocID="{5B95E451-BD84-403F-B118-5E6DEF199D0A}" presName="parentText" presStyleLbl="node1" presStyleIdx="2" presStyleCnt="3" custLinFactNeighborX="1" custLinFactNeighborY="2685">
        <dgm:presLayoutVars>
          <dgm:chMax val="0"/>
          <dgm:bulletEnabled val="1"/>
        </dgm:presLayoutVars>
      </dgm:prSet>
      <dgm:spPr/>
    </dgm:pt>
    <dgm:pt modelId="{5F61635E-2D90-4BCC-B432-47C6379C109B}" type="pres">
      <dgm:prSet presAssocID="{5B95E451-BD84-403F-B118-5E6DEF199D0A}" presName="negativeSpace" presStyleCnt="0"/>
      <dgm:spPr/>
    </dgm:pt>
    <dgm:pt modelId="{137B251F-9E7A-4CBC-9937-7B7D60325929}" type="pres">
      <dgm:prSet presAssocID="{5B95E451-BD84-403F-B118-5E6DEF199D0A}" presName="childText" presStyleLbl="conFgAcc1" presStyleIdx="2" presStyleCnt="3" custLinFactNeighborX="0" custLinFactNeighborY="11072">
        <dgm:presLayoutVars>
          <dgm:bulletEnabled val="1"/>
        </dgm:presLayoutVars>
      </dgm:prSet>
      <dgm:spPr>
        <a:prstGeom prst="roundRect">
          <a:avLst/>
        </a:prstGeom>
      </dgm:spPr>
    </dgm:pt>
  </dgm:ptLst>
  <dgm:cxnLst>
    <dgm:cxn modelId="{15A51005-584B-4165-A976-F893DEA5E3EF}" type="presOf" srcId="{C3792C8B-B498-46C0-BC86-A93760D70D36}" destId="{137B251F-9E7A-4CBC-9937-7B7D60325929}" srcOrd="0" destOrd="0" presId="urn:microsoft.com/office/officeart/2005/8/layout/list1"/>
    <dgm:cxn modelId="{F776BE0E-CD01-4BD4-B094-646601F951AC}" srcId="{C297EE65-7E1F-4CD5-AA94-6555E8A4058F}" destId="{29903BF3-7674-4DE2-AE35-3199CB45A272}" srcOrd="1" destOrd="0" parTransId="{149317DC-16EF-4F8E-82A2-ED7111162C81}" sibTransId="{15A08197-D066-4EBA-B4D5-CDE4E4742E51}"/>
    <dgm:cxn modelId="{9097B611-5025-404C-9BBA-38B33DD4F17F}" srcId="{C297EE65-7E1F-4CD5-AA94-6555E8A4058F}" destId="{2BB69764-7691-4831-9CEE-3A0B59935051}" srcOrd="2" destOrd="0" parTransId="{BCE10B93-71F9-4357-B4A9-6E89AEDCD560}" sibTransId="{2CDB8176-486F-4C91-894C-EFADC05837DF}"/>
    <dgm:cxn modelId="{F0D6A616-3538-45E3-8F54-540A3D2D6A97}" type="presOf" srcId="{21C12372-FD2E-4ECD-BC15-50EA0EA4AFA8}" destId="{137B251F-9E7A-4CBC-9937-7B7D60325929}" srcOrd="0" destOrd="3" presId="urn:microsoft.com/office/officeart/2005/8/layout/list1"/>
    <dgm:cxn modelId="{06390D19-CB91-4E0D-9538-9A72F5E5B306}" type="presOf" srcId="{5B95E451-BD84-403F-B118-5E6DEF199D0A}" destId="{5BC71207-014D-44BF-879E-F195E246C3DF}" srcOrd="0" destOrd="0" presId="urn:microsoft.com/office/officeart/2005/8/layout/list1"/>
    <dgm:cxn modelId="{87A1F41A-0640-4314-A20A-B8C01853CF6D}" srcId="{0208D95C-408B-4004-8C13-4F3FCC4D3B61}" destId="{62509679-27BC-469C-92FB-8A32637F20D8}" srcOrd="2" destOrd="0" parTransId="{5CD2478B-B867-411E-9A9E-AD63BD47A675}" sibTransId="{08C5AD26-DAB8-4C4B-9D7C-10CD07E305F7}"/>
    <dgm:cxn modelId="{EC86CB1D-4F04-4AA8-8905-09207C28EF50}" srcId="{C297EE65-7E1F-4CD5-AA94-6555E8A4058F}" destId="{A93CF641-A942-4DED-8D72-F92E22806EBB}" srcOrd="3" destOrd="0" parTransId="{14CBC4B8-912B-480E-B6CC-1E41A1431A88}" sibTransId="{2ED1A0AA-76D8-409A-8BC4-CFE4ED48EC7E}"/>
    <dgm:cxn modelId="{E55EB026-3EC9-4DF6-8C81-976F32AECB38}" srcId="{C297EE65-7E1F-4CD5-AA94-6555E8A4058F}" destId="{2171265F-2858-47F7-A10F-81B511E8EE5D}" srcOrd="0" destOrd="0" parTransId="{C55A206B-0613-4637-B116-F823A77DCAA9}" sibTransId="{4B17EF76-BAB5-4D9C-9FEC-7D71948A6A3A}"/>
    <dgm:cxn modelId="{283E2E31-D61B-4AFE-B891-ED552C0013E7}" type="presOf" srcId="{0A6799D9-C9D9-42C2-8F70-D11098F9C4B4}" destId="{137B251F-9E7A-4CBC-9937-7B7D60325929}" srcOrd="0" destOrd="2" presId="urn:microsoft.com/office/officeart/2005/8/layout/list1"/>
    <dgm:cxn modelId="{5DE78E33-7DD0-4900-87D0-96BCC9D30D13}" srcId="{5B95E451-BD84-403F-B118-5E6DEF199D0A}" destId="{AB84BE9E-5151-4E87-951E-E71050C263F0}" srcOrd="1" destOrd="0" parTransId="{2F3E53CD-F3E7-4684-8504-38CEC7F4E0F8}" sibTransId="{E3A6F7BA-09BB-46A5-B864-02FA89358809}"/>
    <dgm:cxn modelId="{E3064F5F-F987-4E20-919E-D0F5568D1DB0}" srcId="{0208D95C-408B-4004-8C13-4F3FCC4D3B61}" destId="{B7FD1E56-7B21-45D6-9B7E-DCD8F00113C9}" srcOrd="0" destOrd="0" parTransId="{D1B19898-3707-469E-B987-8197C04F8158}" sibTransId="{4BD53D1D-1499-49E9-9286-C1CCC6A650FD}"/>
    <dgm:cxn modelId="{BFC2D661-71A4-476B-98FC-89132C2C39CC}" type="presOf" srcId="{2A149719-D660-46C9-BE88-B030025C10A6}" destId="{37C332DB-4301-44FA-993D-C60711BD3C72}" srcOrd="0" destOrd="4" presId="urn:microsoft.com/office/officeart/2005/8/layout/list1"/>
    <dgm:cxn modelId="{7A3F7145-F386-478F-9439-CD0D7678C513}" type="presOf" srcId="{62509679-27BC-469C-92FB-8A32637F20D8}" destId="{7664ADD4-11D4-4E61-BC24-7E1B1936CB0B}" srcOrd="0" destOrd="2" presId="urn:microsoft.com/office/officeart/2005/8/layout/list1"/>
    <dgm:cxn modelId="{2AD9A948-4ABD-44B1-9900-0FAD577956CC}" type="presOf" srcId="{29903BF3-7674-4DE2-AE35-3199CB45A272}" destId="{37C332DB-4301-44FA-993D-C60711BD3C72}" srcOrd="0" destOrd="1" presId="urn:microsoft.com/office/officeart/2005/8/layout/list1"/>
    <dgm:cxn modelId="{A7C65969-74AE-43E5-B10D-5306CBAC2DA1}" srcId="{5B95E451-BD84-403F-B118-5E6DEF199D0A}" destId="{21C12372-FD2E-4ECD-BC15-50EA0EA4AFA8}" srcOrd="3" destOrd="0" parTransId="{35F1C961-50E2-4B27-8EDC-50112F13F09B}" sibTransId="{927DF7C1-7341-4CE7-A3F6-ACE3EC395307}"/>
    <dgm:cxn modelId="{A945346A-2CC1-46A6-98F5-D3442DABBDC1}" srcId="{E1C39890-ED9B-492B-8387-3C7820D3F40F}" destId="{C297EE65-7E1F-4CD5-AA94-6555E8A4058F}" srcOrd="1" destOrd="0" parTransId="{0881BE3C-271B-4799-B64B-8DA0261D40F5}" sibTransId="{B7C4D072-F73B-471B-9BDB-BC5D7837A47E}"/>
    <dgm:cxn modelId="{2D85CF4A-3544-42B0-BB57-6A5994BCB5A1}" srcId="{E1C39890-ED9B-492B-8387-3C7820D3F40F}" destId="{5B95E451-BD84-403F-B118-5E6DEF199D0A}" srcOrd="2" destOrd="0" parTransId="{F8D809DA-250B-4DCA-A4D5-C7D661A62489}" sibTransId="{298380AF-0BC6-4036-AC63-CED32F7A4A60}"/>
    <dgm:cxn modelId="{5BC6D26A-E12E-47FE-9F22-E07F5B2AE862}" type="presOf" srcId="{B7FD1E56-7B21-45D6-9B7E-DCD8F00113C9}" destId="{7664ADD4-11D4-4E61-BC24-7E1B1936CB0B}" srcOrd="0" destOrd="0" presId="urn:microsoft.com/office/officeart/2005/8/layout/list1"/>
    <dgm:cxn modelId="{BE082573-2F22-4D55-A16A-E678EEB3D010}" type="presOf" srcId="{E1C39890-ED9B-492B-8387-3C7820D3F40F}" destId="{070B189F-3482-48BE-8779-ADD8BFFC28C8}" srcOrd="0" destOrd="0" presId="urn:microsoft.com/office/officeart/2005/8/layout/list1"/>
    <dgm:cxn modelId="{32708C54-14A5-4DB1-A0F5-A33272C1D2FB}" type="presOf" srcId="{77E96C5D-F3B0-4067-9D2D-1779FDEE4F7A}" destId="{7664ADD4-11D4-4E61-BC24-7E1B1936CB0B}" srcOrd="0" destOrd="1" presId="urn:microsoft.com/office/officeart/2005/8/layout/list1"/>
    <dgm:cxn modelId="{EC0C0A84-8399-460B-83DC-32A58416496A}" srcId="{5B95E451-BD84-403F-B118-5E6DEF199D0A}" destId="{0A6799D9-C9D9-42C2-8F70-D11098F9C4B4}" srcOrd="2" destOrd="0" parTransId="{0BADC413-354D-4377-A3A4-101A25ED0B7D}" sibTransId="{103DF734-FA6E-46A6-BB18-E6832F937AF0}"/>
    <dgm:cxn modelId="{0A538584-D400-45E4-B664-F64FA248FDF9}" type="presOf" srcId="{A93CF641-A942-4DED-8D72-F92E22806EBB}" destId="{37C332DB-4301-44FA-993D-C60711BD3C72}" srcOrd="0" destOrd="3" presId="urn:microsoft.com/office/officeart/2005/8/layout/list1"/>
    <dgm:cxn modelId="{11E32787-DE7A-46FD-AA29-EBEA1EFE9170}" type="presOf" srcId="{2BB69764-7691-4831-9CEE-3A0B59935051}" destId="{37C332DB-4301-44FA-993D-C60711BD3C72}" srcOrd="0" destOrd="2" presId="urn:microsoft.com/office/officeart/2005/8/layout/list1"/>
    <dgm:cxn modelId="{17855491-708A-4D46-83C3-F08B75115852}" type="presOf" srcId="{AB84BE9E-5151-4E87-951E-E71050C263F0}" destId="{137B251F-9E7A-4CBC-9937-7B7D60325929}" srcOrd="0" destOrd="1" presId="urn:microsoft.com/office/officeart/2005/8/layout/list1"/>
    <dgm:cxn modelId="{86BB3C99-A573-44B0-A02E-2FCFC1639624}" type="presOf" srcId="{C297EE65-7E1F-4CD5-AA94-6555E8A4058F}" destId="{EF1E1FAF-E1C0-4307-889C-33117E88C3D4}" srcOrd="0" destOrd="0" presId="urn:microsoft.com/office/officeart/2005/8/layout/list1"/>
    <dgm:cxn modelId="{5CD2CEA4-77F0-4121-BC25-0A186BD0752E}" type="presOf" srcId="{5B95E451-BD84-403F-B118-5E6DEF199D0A}" destId="{5EB4704D-A1A5-43AC-BC8F-42B86655B175}" srcOrd="1" destOrd="0" presId="urn:microsoft.com/office/officeart/2005/8/layout/list1"/>
    <dgm:cxn modelId="{3FF6FDAA-C024-4BF9-932C-B7FDE26BCBD1}" type="presOf" srcId="{0208D95C-408B-4004-8C13-4F3FCC4D3B61}" destId="{8131A102-563E-4C30-ABC3-A66259C8A397}" srcOrd="0" destOrd="0" presId="urn:microsoft.com/office/officeart/2005/8/layout/list1"/>
    <dgm:cxn modelId="{D9BE31AD-2080-40E1-A08C-A023D4B6C527}" srcId="{C297EE65-7E1F-4CD5-AA94-6555E8A4058F}" destId="{2A149719-D660-46C9-BE88-B030025C10A6}" srcOrd="4" destOrd="0" parTransId="{5E32487B-A91B-4369-85EE-DBDC506FF46A}" sibTransId="{A3E59CF6-DA72-4E0D-857D-B6A859DC5022}"/>
    <dgm:cxn modelId="{D8BCA0BC-5C34-445D-B850-5A610568C1B4}" srcId="{5B95E451-BD84-403F-B118-5E6DEF199D0A}" destId="{C3792C8B-B498-46C0-BC86-A93760D70D36}" srcOrd="0" destOrd="0" parTransId="{1018F422-3076-45BF-BBBC-712539E1025B}" sibTransId="{8D163F1E-4AB0-4C93-B2DD-0E0B12C6C2D4}"/>
    <dgm:cxn modelId="{261FE3C1-8E2D-4408-8F63-E470EDBD4095}" srcId="{0208D95C-408B-4004-8C13-4F3FCC4D3B61}" destId="{77E96C5D-F3B0-4067-9D2D-1779FDEE4F7A}" srcOrd="1" destOrd="0" parTransId="{A4D391C1-F7F0-40BC-A2DC-A64186C8B2AE}" sibTransId="{F86A7E21-7DEC-4A54-9CEB-E6B65AFA8C71}"/>
    <dgm:cxn modelId="{87E510C9-7DB9-4892-AD9C-E2EB6951816F}" type="presOf" srcId="{C297EE65-7E1F-4CD5-AA94-6555E8A4058F}" destId="{18BB21ED-9F55-4E12-9D05-31AD66445227}" srcOrd="1" destOrd="0" presId="urn:microsoft.com/office/officeart/2005/8/layout/list1"/>
    <dgm:cxn modelId="{CECB86CF-CEE6-4CFF-AD86-F8F5F309685B}" type="presOf" srcId="{2171265F-2858-47F7-A10F-81B511E8EE5D}" destId="{37C332DB-4301-44FA-993D-C60711BD3C72}" srcOrd="0" destOrd="0" presId="urn:microsoft.com/office/officeart/2005/8/layout/list1"/>
    <dgm:cxn modelId="{B56FDAF5-A715-4D64-A9DB-EAA8F0E11F14}" srcId="{E1C39890-ED9B-492B-8387-3C7820D3F40F}" destId="{0208D95C-408B-4004-8C13-4F3FCC4D3B61}" srcOrd="0" destOrd="0" parTransId="{C475DB45-09F5-42AA-A497-BE358B6E0B40}" sibTransId="{AB353CC3-7BB1-4AB2-BDF5-E8909A4A1E13}"/>
    <dgm:cxn modelId="{F5D462F6-3C02-44DB-B0AB-E52B1B9E88AC}" type="presOf" srcId="{0208D95C-408B-4004-8C13-4F3FCC4D3B61}" destId="{8C070521-C954-4A68-BBB1-A614694846CE}" srcOrd="1" destOrd="0" presId="urn:microsoft.com/office/officeart/2005/8/layout/list1"/>
    <dgm:cxn modelId="{73278604-823F-448F-B158-CE662263AAF6}" type="presParOf" srcId="{070B189F-3482-48BE-8779-ADD8BFFC28C8}" destId="{60FFE868-5895-43C5-9D84-612DEBD26883}" srcOrd="0" destOrd="0" presId="urn:microsoft.com/office/officeart/2005/8/layout/list1"/>
    <dgm:cxn modelId="{B5095688-A979-4B07-A021-FA0A7C4D7C9F}" type="presParOf" srcId="{60FFE868-5895-43C5-9D84-612DEBD26883}" destId="{8131A102-563E-4C30-ABC3-A66259C8A397}" srcOrd="0" destOrd="0" presId="urn:microsoft.com/office/officeart/2005/8/layout/list1"/>
    <dgm:cxn modelId="{61EB9A3E-6F2F-49F5-B0C6-B52633BAD4C4}" type="presParOf" srcId="{60FFE868-5895-43C5-9D84-612DEBD26883}" destId="{8C070521-C954-4A68-BBB1-A614694846CE}" srcOrd="1" destOrd="0" presId="urn:microsoft.com/office/officeart/2005/8/layout/list1"/>
    <dgm:cxn modelId="{831DFC6C-B1BA-49FA-8D94-D7A63101E92C}" type="presParOf" srcId="{070B189F-3482-48BE-8779-ADD8BFFC28C8}" destId="{3CB856FC-EFE9-4E72-A25E-2D6A4CCAB4A0}" srcOrd="1" destOrd="0" presId="urn:microsoft.com/office/officeart/2005/8/layout/list1"/>
    <dgm:cxn modelId="{A899AFCF-EC9B-49E3-B49D-814F9456849E}" type="presParOf" srcId="{070B189F-3482-48BE-8779-ADD8BFFC28C8}" destId="{7664ADD4-11D4-4E61-BC24-7E1B1936CB0B}" srcOrd="2" destOrd="0" presId="urn:microsoft.com/office/officeart/2005/8/layout/list1"/>
    <dgm:cxn modelId="{C7213BE7-E2D7-4866-A69B-92BC00206F51}" type="presParOf" srcId="{070B189F-3482-48BE-8779-ADD8BFFC28C8}" destId="{5AE15A1E-8AB5-4AFD-90B4-B1C48107E53B}" srcOrd="3" destOrd="0" presId="urn:microsoft.com/office/officeart/2005/8/layout/list1"/>
    <dgm:cxn modelId="{FBA5331A-CEA0-49E4-AC5A-8FD57C0D2D81}" type="presParOf" srcId="{070B189F-3482-48BE-8779-ADD8BFFC28C8}" destId="{3A4A70B3-255C-484B-BCA3-2D37458CD3AA}" srcOrd="4" destOrd="0" presId="urn:microsoft.com/office/officeart/2005/8/layout/list1"/>
    <dgm:cxn modelId="{AEEB258A-1EAC-400D-9BDA-F14A9EC31FAE}" type="presParOf" srcId="{3A4A70B3-255C-484B-BCA3-2D37458CD3AA}" destId="{EF1E1FAF-E1C0-4307-889C-33117E88C3D4}" srcOrd="0" destOrd="0" presId="urn:microsoft.com/office/officeart/2005/8/layout/list1"/>
    <dgm:cxn modelId="{A36C595F-3D17-4A90-8FD5-BEAF8D6F705B}" type="presParOf" srcId="{3A4A70B3-255C-484B-BCA3-2D37458CD3AA}" destId="{18BB21ED-9F55-4E12-9D05-31AD66445227}" srcOrd="1" destOrd="0" presId="urn:microsoft.com/office/officeart/2005/8/layout/list1"/>
    <dgm:cxn modelId="{1065F057-1E15-461C-93D1-5370F02006D5}" type="presParOf" srcId="{070B189F-3482-48BE-8779-ADD8BFFC28C8}" destId="{C7DFD846-FA97-4341-8C96-DF8E1B1D6F2D}" srcOrd="5" destOrd="0" presId="urn:microsoft.com/office/officeart/2005/8/layout/list1"/>
    <dgm:cxn modelId="{76F193C5-25CD-49D9-A033-025CAF16C6CB}" type="presParOf" srcId="{070B189F-3482-48BE-8779-ADD8BFFC28C8}" destId="{37C332DB-4301-44FA-993D-C60711BD3C72}" srcOrd="6" destOrd="0" presId="urn:microsoft.com/office/officeart/2005/8/layout/list1"/>
    <dgm:cxn modelId="{4087D3F1-0F12-48C1-B6A1-2E9C54D13FD3}" type="presParOf" srcId="{070B189F-3482-48BE-8779-ADD8BFFC28C8}" destId="{AE3813E9-869D-40AF-A8BE-850375E70699}" srcOrd="7" destOrd="0" presId="urn:microsoft.com/office/officeart/2005/8/layout/list1"/>
    <dgm:cxn modelId="{37582826-EE4C-437A-9B7E-22C2CE552B0A}" type="presParOf" srcId="{070B189F-3482-48BE-8779-ADD8BFFC28C8}" destId="{207B1184-A2F1-4A7D-BEA3-A05E24524F84}" srcOrd="8" destOrd="0" presId="urn:microsoft.com/office/officeart/2005/8/layout/list1"/>
    <dgm:cxn modelId="{4B491B81-E811-44B5-94C5-23CBE997EF1F}" type="presParOf" srcId="{207B1184-A2F1-4A7D-BEA3-A05E24524F84}" destId="{5BC71207-014D-44BF-879E-F195E246C3DF}" srcOrd="0" destOrd="0" presId="urn:microsoft.com/office/officeart/2005/8/layout/list1"/>
    <dgm:cxn modelId="{F25BE5A7-935C-4363-B275-F4084E8FB6DE}" type="presParOf" srcId="{207B1184-A2F1-4A7D-BEA3-A05E24524F84}" destId="{5EB4704D-A1A5-43AC-BC8F-42B86655B175}" srcOrd="1" destOrd="0" presId="urn:microsoft.com/office/officeart/2005/8/layout/list1"/>
    <dgm:cxn modelId="{514E1E49-CFA4-466B-A533-219D7F4E0A62}" type="presParOf" srcId="{070B189F-3482-48BE-8779-ADD8BFFC28C8}" destId="{5F61635E-2D90-4BCC-B432-47C6379C109B}" srcOrd="9" destOrd="0" presId="urn:microsoft.com/office/officeart/2005/8/layout/list1"/>
    <dgm:cxn modelId="{2B844EFB-5BE8-4635-BAEE-AEDF47468322}" type="presParOf" srcId="{070B189F-3482-48BE-8779-ADD8BFFC28C8}" destId="{137B251F-9E7A-4CBC-9937-7B7D6032592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E75830-8646-4ECC-83AD-404C6063B8A4}">
      <dsp:nvSpPr>
        <dsp:cNvPr id="0" name=""/>
        <dsp:cNvSpPr/>
      </dsp:nvSpPr>
      <dsp:spPr>
        <a:xfrm>
          <a:off x="3418411" y="4596653"/>
          <a:ext cx="5440341" cy="0"/>
        </a:xfrm>
        <a:prstGeom prst="line">
          <a:avLst/>
        </a:prstGeom>
        <a:noFill/>
        <a:ln w="12700" cap="flat" cmpd="sng" algn="ctr">
          <a:solidFill>
            <a:schemeClr val="dk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ABCC58A-07D9-49CA-A745-98A08C3514AF}">
      <dsp:nvSpPr>
        <dsp:cNvPr id="0" name=""/>
        <dsp:cNvSpPr/>
      </dsp:nvSpPr>
      <dsp:spPr>
        <a:xfrm>
          <a:off x="3418411" y="2700120"/>
          <a:ext cx="4660053" cy="0"/>
        </a:xfrm>
        <a:prstGeom prst="line">
          <a:avLst/>
        </a:prstGeom>
        <a:noFill/>
        <a:ln w="12700" cap="flat" cmpd="sng" algn="ctr">
          <a:solidFill>
            <a:schemeClr val="dk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99DAB9C-5A83-4945-9373-0135604C691F}">
      <dsp:nvSpPr>
        <dsp:cNvPr id="0" name=""/>
        <dsp:cNvSpPr/>
      </dsp:nvSpPr>
      <dsp:spPr>
        <a:xfrm>
          <a:off x="3418411" y="803586"/>
          <a:ext cx="5440341" cy="0"/>
        </a:xfrm>
        <a:prstGeom prst="line">
          <a:avLst/>
        </a:prstGeom>
        <a:noFill/>
        <a:ln w="12700" cap="flat" cmpd="sng" algn="ctr">
          <a:solidFill>
            <a:schemeClr val="dk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66FC776-8565-4D37-BFF2-9C543B398EB6}">
      <dsp:nvSpPr>
        <dsp:cNvPr id="0" name=""/>
        <dsp:cNvSpPr/>
      </dsp:nvSpPr>
      <dsp:spPr>
        <a:xfrm>
          <a:off x="836904" y="748993"/>
          <a:ext cx="4100630" cy="3884804"/>
        </a:xfrm>
        <a:prstGeom prst="ellipse">
          <a:avLst/>
        </a:prstGeom>
        <a:blipFill rotWithShape="1">
          <a:blip xmlns:r="http://schemas.openxmlformats.org/officeDocument/2006/relationships" r:embed="rId1"/>
          <a:stretch>
            <a:fillRect/>
          </a:stretch>
        </a:blipFill>
        <a:ln>
          <a:noFill/>
        </a:ln>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EDE5BF7D-FEE4-4798-BE8C-C40346A8D394}">
      <dsp:nvSpPr>
        <dsp:cNvPr id="0" name=""/>
        <dsp:cNvSpPr/>
      </dsp:nvSpPr>
      <dsp:spPr>
        <a:xfrm>
          <a:off x="1684437" y="2868099"/>
          <a:ext cx="3467946" cy="1788160"/>
        </a:xfrm>
        <a:prstGeom prst="rect">
          <a:avLst/>
        </a:prstGeom>
        <a:noFill/>
        <a:ln>
          <a:noFill/>
        </a:ln>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b" anchorCtr="0">
          <a:noAutofit/>
        </a:bodyPr>
        <a:lstStyle/>
        <a:p>
          <a:pPr marL="0" lvl="0" indent="0" algn="ctr" defTabSz="2889250">
            <a:lnSpc>
              <a:spcPct val="90000"/>
            </a:lnSpc>
            <a:spcBef>
              <a:spcPct val="0"/>
            </a:spcBef>
            <a:spcAft>
              <a:spcPct val="35000"/>
            </a:spcAft>
            <a:buNone/>
          </a:pPr>
          <a:endParaRPr lang="ru-RU" sz="6500" kern="1200" dirty="0"/>
        </a:p>
      </dsp:txBody>
      <dsp:txXfrm>
        <a:off x="1684437" y="2868099"/>
        <a:ext cx="3467946" cy="1788160"/>
      </dsp:txXfrm>
    </dsp:sp>
    <dsp:sp modelId="{8A19F617-D812-4D5F-BBE6-896C29D9D4CD}">
      <dsp:nvSpPr>
        <dsp:cNvPr id="0" name=""/>
        <dsp:cNvSpPr/>
      </dsp:nvSpPr>
      <dsp:spPr>
        <a:xfrm>
          <a:off x="8536193" y="265570"/>
          <a:ext cx="2170972" cy="2038973"/>
        </a:xfrm>
        <a:prstGeom prst="ellipse">
          <a:avLst/>
        </a:prstGeom>
        <a:blipFill rotWithShape="1">
          <a:blip xmlns:r="http://schemas.openxmlformats.org/officeDocument/2006/relationships" r:embed="rId2"/>
          <a:stretch>
            <a:fillRect/>
          </a:stretch>
        </a:blipFill>
        <a:ln>
          <a:noFill/>
        </a:ln>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654F0A6E-E8DB-4128-AD7E-76A287CB0AB5}">
      <dsp:nvSpPr>
        <dsp:cNvPr id="0" name=""/>
        <dsp:cNvSpPr/>
      </dsp:nvSpPr>
      <dsp:spPr>
        <a:xfrm>
          <a:off x="9671552" y="-9213"/>
          <a:ext cx="236737" cy="1625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0" rIns="247650" bIns="0" numCol="1" spcCol="1270" anchor="ctr" anchorCtr="0">
          <a:noAutofit/>
        </a:bodyPr>
        <a:lstStyle/>
        <a:p>
          <a:pPr marL="0" lvl="0" indent="0" algn="l" defTabSz="2889250">
            <a:lnSpc>
              <a:spcPct val="90000"/>
            </a:lnSpc>
            <a:spcBef>
              <a:spcPct val="0"/>
            </a:spcBef>
            <a:spcAft>
              <a:spcPct val="35000"/>
            </a:spcAft>
            <a:buNone/>
          </a:pPr>
          <a:r>
            <a:rPr lang="en-US" sz="6500" kern="1200" dirty="0"/>
            <a:t> </a:t>
          </a:r>
          <a:endParaRPr lang="ru-RU" sz="6500" kern="1200" dirty="0"/>
        </a:p>
      </dsp:txBody>
      <dsp:txXfrm>
        <a:off x="9671552" y="-9213"/>
        <a:ext cx="236737" cy="1625600"/>
      </dsp:txXfrm>
    </dsp:sp>
    <dsp:sp modelId="{9A0D9723-ABB9-4141-87D1-655D211F6D4D}">
      <dsp:nvSpPr>
        <dsp:cNvPr id="0" name=""/>
        <dsp:cNvSpPr/>
      </dsp:nvSpPr>
      <dsp:spPr>
        <a:xfrm>
          <a:off x="6208837" y="1648674"/>
          <a:ext cx="2058513" cy="2050353"/>
        </a:xfrm>
        <a:prstGeom prst="ellipse">
          <a:avLst/>
        </a:prstGeom>
        <a:blipFill rotWithShape="1">
          <a:blip xmlns:r="http://schemas.openxmlformats.org/officeDocument/2006/relationships" r:embed="rId3"/>
          <a:stretch>
            <a:fillRect/>
          </a:stretch>
        </a:blipFill>
        <a:ln>
          <a:noFill/>
        </a:ln>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3D2F6370-7658-47B0-A12A-FEB457E0BB04}">
      <dsp:nvSpPr>
        <dsp:cNvPr id="0" name=""/>
        <dsp:cNvSpPr/>
      </dsp:nvSpPr>
      <dsp:spPr>
        <a:xfrm>
          <a:off x="8891264" y="1887320"/>
          <a:ext cx="314766" cy="1625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0" rIns="247650" bIns="0" numCol="1" spcCol="1270" anchor="ctr" anchorCtr="0">
          <a:noAutofit/>
        </a:bodyPr>
        <a:lstStyle/>
        <a:p>
          <a:pPr marL="0" lvl="0" indent="0" algn="l" defTabSz="2889250">
            <a:lnSpc>
              <a:spcPct val="90000"/>
            </a:lnSpc>
            <a:spcBef>
              <a:spcPct val="0"/>
            </a:spcBef>
            <a:spcAft>
              <a:spcPct val="35000"/>
            </a:spcAft>
            <a:buNone/>
          </a:pPr>
          <a:r>
            <a:rPr lang="en-US" sz="6500" kern="1200" dirty="0"/>
            <a:t> </a:t>
          </a:r>
          <a:endParaRPr lang="ru-RU" sz="6500" kern="1200" dirty="0"/>
        </a:p>
      </dsp:txBody>
      <dsp:txXfrm>
        <a:off x="8891264" y="1887320"/>
        <a:ext cx="314766" cy="1625600"/>
      </dsp:txXfrm>
    </dsp:sp>
    <dsp:sp modelId="{E372E705-C5F2-41B0-BA52-3C069FA06AEB}">
      <dsp:nvSpPr>
        <dsp:cNvPr id="0" name=""/>
        <dsp:cNvSpPr/>
      </dsp:nvSpPr>
      <dsp:spPr>
        <a:xfrm>
          <a:off x="8579653" y="3095314"/>
          <a:ext cx="2206004" cy="2075826"/>
        </a:xfrm>
        <a:prstGeom prst="ellipse">
          <a:avLst/>
        </a:prstGeom>
        <a:blipFill rotWithShape="1">
          <a:blip xmlns:r="http://schemas.openxmlformats.org/officeDocument/2006/relationships" r:embed="rId4"/>
          <a:stretch>
            <a:fillRect/>
          </a:stretch>
        </a:blipFill>
        <a:ln>
          <a:noFill/>
        </a:ln>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DF261B93-A6D5-4F59-BE42-4BDEC6139634}">
      <dsp:nvSpPr>
        <dsp:cNvPr id="0" name=""/>
        <dsp:cNvSpPr/>
      </dsp:nvSpPr>
      <dsp:spPr>
        <a:xfrm>
          <a:off x="9671552" y="3783853"/>
          <a:ext cx="236737" cy="1625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0" rIns="247650" bIns="0" numCol="1" spcCol="1270" anchor="ctr" anchorCtr="0">
          <a:noAutofit/>
        </a:bodyPr>
        <a:lstStyle/>
        <a:p>
          <a:pPr marL="0" lvl="0" indent="0" algn="l" defTabSz="2889250">
            <a:lnSpc>
              <a:spcPct val="90000"/>
            </a:lnSpc>
            <a:spcBef>
              <a:spcPct val="0"/>
            </a:spcBef>
            <a:spcAft>
              <a:spcPct val="35000"/>
            </a:spcAft>
            <a:buNone/>
          </a:pPr>
          <a:r>
            <a:rPr lang="en-US" sz="6500" kern="1200" dirty="0"/>
            <a:t> </a:t>
          </a:r>
          <a:endParaRPr lang="ru-RU" sz="6500" kern="1200" dirty="0"/>
        </a:p>
      </dsp:txBody>
      <dsp:txXfrm>
        <a:off x="9671552" y="3783853"/>
        <a:ext cx="236737" cy="16256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689529-057F-49CD-A449-006B95FBE5F0}">
      <dsp:nvSpPr>
        <dsp:cNvPr id="0" name=""/>
        <dsp:cNvSpPr/>
      </dsp:nvSpPr>
      <dsp:spPr>
        <a:xfrm>
          <a:off x="-5772" y="0"/>
          <a:ext cx="9783098" cy="1344764"/>
        </a:xfrm>
        <a:prstGeom prst="roundRect">
          <a:avLst/>
        </a:prstGeom>
        <a:gradFill rotWithShape="0">
          <a:gsLst>
            <a:gs pos="0">
              <a:schemeClr val="accent2">
                <a:shade val="80000"/>
                <a:hueOff val="0"/>
                <a:satOff val="0"/>
                <a:lumOff val="0"/>
                <a:alphaOff val="0"/>
                <a:lumMod val="110000"/>
                <a:satMod val="105000"/>
                <a:tint val="67000"/>
              </a:schemeClr>
            </a:gs>
            <a:gs pos="50000">
              <a:schemeClr val="accent2">
                <a:shade val="80000"/>
                <a:hueOff val="0"/>
                <a:satOff val="0"/>
                <a:lumOff val="0"/>
                <a:alphaOff val="0"/>
                <a:lumMod val="105000"/>
                <a:satMod val="103000"/>
                <a:tint val="73000"/>
              </a:schemeClr>
            </a:gs>
            <a:gs pos="100000">
              <a:schemeClr val="accent2">
                <a:shade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1">
          <a:noAutofit/>
        </a:bodyPr>
        <a:lstStyle/>
        <a:p>
          <a:pPr marL="0" lvl="0" indent="0" algn="l"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15 ноября 1993 года в Казахстане была введена национальная валюта — тенге. На второй день после этого события — 17 ноября 1993 года — Национальный Банк Республики Казахстан и 23 ведущих казахстанских коммерческих банка приняли решение создать валютную биржу. Существовавший до этого Центр проведения межбанковских валютных операций (Валютная биржа) являлся структурным подразделением Национального Банка Республики Казахстан. </a:t>
          </a:r>
        </a:p>
      </dsp:txBody>
      <dsp:txXfrm>
        <a:off x="-5772" y="0"/>
        <a:ext cx="8215539" cy="1344764"/>
      </dsp:txXfrm>
    </dsp:sp>
    <dsp:sp modelId="{B1C73357-CA81-4353-935A-3B2D5C279970}">
      <dsp:nvSpPr>
        <dsp:cNvPr id="0" name=""/>
        <dsp:cNvSpPr/>
      </dsp:nvSpPr>
      <dsp:spPr>
        <a:xfrm>
          <a:off x="63641" y="1589267"/>
          <a:ext cx="10233159" cy="1344764"/>
        </a:xfrm>
        <a:prstGeom prst="roundRect">
          <a:avLst>
            <a:gd name="adj" fmla="val 10000"/>
          </a:avLst>
        </a:prstGeom>
        <a:gradFill rotWithShape="0">
          <a:gsLst>
            <a:gs pos="0">
              <a:schemeClr val="accent2">
                <a:shade val="80000"/>
                <a:hueOff val="80316"/>
                <a:satOff val="1558"/>
                <a:lumOff val="7431"/>
                <a:alphaOff val="0"/>
                <a:lumMod val="110000"/>
                <a:satMod val="105000"/>
                <a:tint val="67000"/>
              </a:schemeClr>
            </a:gs>
            <a:gs pos="50000">
              <a:schemeClr val="accent2">
                <a:shade val="80000"/>
                <a:hueOff val="80316"/>
                <a:satOff val="1558"/>
                <a:lumOff val="7431"/>
                <a:alphaOff val="0"/>
                <a:lumMod val="105000"/>
                <a:satMod val="103000"/>
                <a:tint val="73000"/>
              </a:schemeClr>
            </a:gs>
            <a:gs pos="100000">
              <a:schemeClr val="accent2">
                <a:shade val="80000"/>
                <a:hueOff val="80316"/>
                <a:satOff val="1558"/>
                <a:lumOff val="743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l"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12 апреля 1996 года биржа была перерегистрирована под наименованием «Казахстанская фондовая биржа», поскольку действующее законодательство содержало запрет на выполнение фондовой биржей функций товарной биржи. 13 ноября 1996 года биржа получила неограниченную лицензию Национальной комиссии Республики Казахстан по ценным бумагам на организацию торгов ценными бумагами.</a:t>
          </a:r>
        </a:p>
      </dsp:txBody>
      <dsp:txXfrm>
        <a:off x="103028" y="1628654"/>
        <a:ext cx="8332844" cy="1265990"/>
      </dsp:txXfrm>
    </dsp:sp>
    <dsp:sp modelId="{5D778A70-2B60-4545-9C93-597EC62D98FC}">
      <dsp:nvSpPr>
        <dsp:cNvPr id="0" name=""/>
        <dsp:cNvSpPr/>
      </dsp:nvSpPr>
      <dsp:spPr>
        <a:xfrm>
          <a:off x="0" y="3133410"/>
          <a:ext cx="10683220" cy="1396443"/>
        </a:xfrm>
        <a:prstGeom prst="roundRect">
          <a:avLst>
            <a:gd name="adj" fmla="val 10000"/>
          </a:avLst>
        </a:prstGeom>
        <a:gradFill rotWithShape="0">
          <a:gsLst>
            <a:gs pos="0">
              <a:schemeClr val="accent2">
                <a:shade val="80000"/>
                <a:hueOff val="160633"/>
                <a:satOff val="3115"/>
                <a:lumOff val="14861"/>
                <a:alphaOff val="0"/>
                <a:lumMod val="110000"/>
                <a:satMod val="105000"/>
                <a:tint val="67000"/>
              </a:schemeClr>
            </a:gs>
            <a:gs pos="50000">
              <a:schemeClr val="accent2">
                <a:shade val="80000"/>
                <a:hueOff val="160633"/>
                <a:satOff val="3115"/>
                <a:lumOff val="14861"/>
                <a:alphaOff val="0"/>
                <a:lumMod val="105000"/>
                <a:satMod val="103000"/>
                <a:tint val="73000"/>
              </a:schemeClr>
            </a:gs>
            <a:gs pos="100000">
              <a:schemeClr val="accent2">
                <a:shade val="80000"/>
                <a:hueOff val="160633"/>
                <a:satOff val="3115"/>
                <a:lumOff val="1486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l"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Со вступлением в силу закона Республики Казахстан «О внесении изменений и дополнений в некоторые законодательные акты Республики Казахстан по вопросам акционерных обществ» от 10 июля 1998 года был устранён запрет на организацию фондовой биржей торгов иностранными валютами и другими, помимо ценных бумаг, финансовыми инструментами, что дало возможность присоединить AFINEX к бирже. Решение об этом было принято общим собранием акционеров 6 января 1999 года, а 16 марта 1999 года была произведена соответствующая государственная перерегистрация воссоединённой биржи.</a:t>
          </a:r>
        </a:p>
      </dsp:txBody>
      <dsp:txXfrm>
        <a:off x="40900" y="3174310"/>
        <a:ext cx="8713121" cy="1314643"/>
      </dsp:txXfrm>
    </dsp:sp>
    <dsp:sp modelId="{93879D11-78E4-4B02-BDA5-7EE7797982DC}">
      <dsp:nvSpPr>
        <dsp:cNvPr id="0" name=""/>
        <dsp:cNvSpPr/>
      </dsp:nvSpPr>
      <dsp:spPr>
        <a:xfrm>
          <a:off x="106023" y="4767801"/>
          <a:ext cx="10716699" cy="1344764"/>
        </a:xfrm>
        <a:prstGeom prst="roundRect">
          <a:avLst>
            <a:gd name="adj" fmla="val 10000"/>
          </a:avLst>
        </a:prstGeom>
        <a:gradFill rotWithShape="0">
          <a:gsLst>
            <a:gs pos="0">
              <a:schemeClr val="accent2">
                <a:shade val="80000"/>
                <a:hueOff val="240949"/>
                <a:satOff val="4673"/>
                <a:lumOff val="22292"/>
                <a:alphaOff val="0"/>
                <a:lumMod val="110000"/>
                <a:satMod val="105000"/>
                <a:tint val="67000"/>
              </a:schemeClr>
            </a:gs>
            <a:gs pos="50000">
              <a:schemeClr val="accent2">
                <a:shade val="80000"/>
                <a:hueOff val="240949"/>
                <a:satOff val="4673"/>
                <a:lumOff val="22292"/>
                <a:alphaOff val="0"/>
                <a:lumMod val="105000"/>
                <a:satMod val="103000"/>
                <a:tint val="73000"/>
              </a:schemeClr>
            </a:gs>
            <a:gs pos="100000">
              <a:schemeClr val="accent2">
                <a:shade val="80000"/>
                <a:hueOff val="240949"/>
                <a:satOff val="4673"/>
                <a:lumOff val="22292"/>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l"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23 августа 2007 года общее собрание акционеров KASE приняло решение о коммерциализации KASE. В рамках коммерциализации KASE осуществлён отказ от прежнего принципа голосования «один акционер — один голос» и переход на общепринятый для акционерных обществ принцип голосования, при котором на каждую акцию приходится один голос на общем собрании акционеров KASE.</a:t>
          </a:r>
        </a:p>
      </dsp:txBody>
      <dsp:txXfrm>
        <a:off x="145410" y="4807188"/>
        <a:ext cx="8730312" cy="1265990"/>
      </dsp:txXfrm>
    </dsp:sp>
    <dsp:sp modelId="{4E77092C-C332-414E-8E58-EE346794F315}">
      <dsp:nvSpPr>
        <dsp:cNvPr id="0" name=""/>
        <dsp:cNvSpPr/>
      </dsp:nvSpPr>
      <dsp:spPr>
        <a:xfrm>
          <a:off x="8446569" y="1311212"/>
          <a:ext cx="313704" cy="311606"/>
        </a:xfrm>
        <a:prstGeom prst="downArrow">
          <a:avLst>
            <a:gd name="adj1" fmla="val 55000"/>
            <a:gd name="adj2" fmla="val 45000"/>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ru-RU" sz="1400" kern="1200"/>
        </a:p>
      </dsp:txBody>
      <dsp:txXfrm>
        <a:off x="8517152" y="1311212"/>
        <a:ext cx="172538" cy="234484"/>
      </dsp:txXfrm>
    </dsp:sp>
    <dsp:sp modelId="{CC2F62D1-C958-449C-A09C-6A5B82B35A21}">
      <dsp:nvSpPr>
        <dsp:cNvPr id="0" name=""/>
        <dsp:cNvSpPr/>
      </dsp:nvSpPr>
      <dsp:spPr>
        <a:xfrm>
          <a:off x="9281108" y="2940587"/>
          <a:ext cx="198000" cy="231390"/>
        </a:xfrm>
        <a:prstGeom prst="downArrow">
          <a:avLst>
            <a:gd name="adj1" fmla="val 55000"/>
            <a:gd name="adj2" fmla="val 45000"/>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endParaRPr lang="ru-RU" sz="1100" kern="1200"/>
        </a:p>
      </dsp:txBody>
      <dsp:txXfrm>
        <a:off x="9325658" y="2940587"/>
        <a:ext cx="108900" cy="182385"/>
      </dsp:txXfrm>
    </dsp:sp>
    <dsp:sp modelId="{A924402E-67A0-4025-8CDA-36DAA502430C}">
      <dsp:nvSpPr>
        <dsp:cNvPr id="0" name=""/>
        <dsp:cNvSpPr/>
      </dsp:nvSpPr>
      <dsp:spPr>
        <a:xfrm>
          <a:off x="10062281" y="4541038"/>
          <a:ext cx="165842" cy="209022"/>
        </a:xfrm>
        <a:prstGeom prst="downArrow">
          <a:avLst>
            <a:gd name="adj1" fmla="val 55000"/>
            <a:gd name="adj2" fmla="val 45000"/>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endParaRPr lang="ru-RU" sz="1000" kern="1200"/>
        </a:p>
      </dsp:txBody>
      <dsp:txXfrm>
        <a:off x="10099595" y="4541038"/>
        <a:ext cx="91214" cy="167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28E376-4E04-48FF-8C5B-9CBA9E316D2F}">
      <dsp:nvSpPr>
        <dsp:cNvPr id="0" name=""/>
        <dsp:cNvSpPr/>
      </dsp:nvSpPr>
      <dsp:spPr>
        <a:xfrm rot="5400000">
          <a:off x="156847" y="1230879"/>
          <a:ext cx="1925382" cy="232093"/>
        </a:xfrm>
        <a:prstGeom prst="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019D6321-E151-4017-A81F-CEEC6733B2DD}">
      <dsp:nvSpPr>
        <dsp:cNvPr id="0" name=""/>
        <dsp:cNvSpPr/>
      </dsp:nvSpPr>
      <dsp:spPr>
        <a:xfrm>
          <a:off x="599411" y="1579"/>
          <a:ext cx="2578813" cy="1547288"/>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1993</a:t>
          </a:r>
          <a:r>
            <a:rPr lang="en-US" sz="1600" kern="1200" dirty="0">
              <a:latin typeface="Times New Roman" panose="02020603050405020304" pitchFamily="18" charset="0"/>
              <a:cs typeface="Times New Roman" panose="02020603050405020304" pitchFamily="18" charset="0"/>
            </a:rPr>
            <a:t>|</a:t>
          </a:r>
          <a:r>
            <a:rPr lang="ru-RU" sz="1600" kern="1200" dirty="0">
              <a:latin typeface="Times New Roman" panose="02020603050405020304" pitchFamily="18" charset="0"/>
              <a:cs typeface="Times New Roman" panose="02020603050405020304" pitchFamily="18" charset="0"/>
            </a:rPr>
            <a:t>Первые торги иностранной валютой</a:t>
          </a:r>
        </a:p>
      </dsp:txBody>
      <dsp:txXfrm>
        <a:off x="644730" y="46898"/>
        <a:ext cx="2488175" cy="1456650"/>
      </dsp:txXfrm>
    </dsp:sp>
    <dsp:sp modelId="{4879E29B-1D23-4D74-8BDE-CA427E356F15}">
      <dsp:nvSpPr>
        <dsp:cNvPr id="0" name=""/>
        <dsp:cNvSpPr/>
      </dsp:nvSpPr>
      <dsp:spPr>
        <a:xfrm rot="5400000">
          <a:off x="156847" y="3164989"/>
          <a:ext cx="1925382" cy="232093"/>
        </a:xfrm>
        <a:prstGeom prst="rect">
          <a:avLst/>
        </a:prstGeom>
        <a:gradFill rotWithShape="0">
          <a:gsLst>
            <a:gs pos="0">
              <a:schemeClr val="accent5">
                <a:hueOff val="858672"/>
                <a:satOff val="-3769"/>
                <a:lumOff val="1120"/>
                <a:alphaOff val="0"/>
                <a:lumMod val="110000"/>
                <a:satMod val="105000"/>
                <a:tint val="67000"/>
              </a:schemeClr>
            </a:gs>
            <a:gs pos="50000">
              <a:schemeClr val="accent5">
                <a:hueOff val="858672"/>
                <a:satOff val="-3769"/>
                <a:lumOff val="1120"/>
                <a:alphaOff val="0"/>
                <a:lumMod val="105000"/>
                <a:satMod val="103000"/>
                <a:tint val="73000"/>
              </a:schemeClr>
            </a:gs>
            <a:gs pos="100000">
              <a:schemeClr val="accent5">
                <a:hueOff val="858672"/>
                <a:satOff val="-3769"/>
                <a:lumOff val="112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204D51BC-0025-416E-B62C-473BD3363BDA}">
      <dsp:nvSpPr>
        <dsp:cNvPr id="0" name=""/>
        <dsp:cNvSpPr/>
      </dsp:nvSpPr>
      <dsp:spPr>
        <a:xfrm>
          <a:off x="599411" y="1935689"/>
          <a:ext cx="2578813" cy="1547288"/>
        </a:xfrm>
        <a:prstGeom prst="roundRect">
          <a:avLst>
            <a:gd name="adj" fmla="val 10000"/>
          </a:avLst>
        </a:prstGeom>
        <a:gradFill rotWithShape="0">
          <a:gsLst>
            <a:gs pos="0">
              <a:schemeClr val="accent5">
                <a:hueOff val="751338"/>
                <a:satOff val="-3297"/>
                <a:lumOff val="980"/>
                <a:alphaOff val="0"/>
                <a:lumMod val="110000"/>
                <a:satMod val="105000"/>
                <a:tint val="67000"/>
              </a:schemeClr>
            </a:gs>
            <a:gs pos="50000">
              <a:schemeClr val="accent5">
                <a:hueOff val="751338"/>
                <a:satOff val="-3297"/>
                <a:lumOff val="980"/>
                <a:alphaOff val="0"/>
                <a:lumMod val="105000"/>
                <a:satMod val="103000"/>
                <a:tint val="73000"/>
              </a:schemeClr>
            </a:gs>
            <a:gs pos="100000">
              <a:schemeClr val="accent5">
                <a:hueOff val="751338"/>
                <a:satOff val="-3297"/>
                <a:lumOff val="98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1995</a:t>
          </a:r>
          <a:r>
            <a:rPr lang="en-US" sz="1600" kern="1200" dirty="0">
              <a:latin typeface="Times New Roman" panose="02020603050405020304" pitchFamily="18" charset="0"/>
              <a:cs typeface="Times New Roman" panose="02020603050405020304" pitchFamily="18" charset="0"/>
            </a:rPr>
            <a:t>|</a:t>
          </a:r>
          <a:r>
            <a:rPr lang="ru-RU" sz="1600" kern="1200" dirty="0">
              <a:latin typeface="Times New Roman" panose="02020603050405020304" pitchFamily="18" charset="0"/>
              <a:cs typeface="Times New Roman" panose="02020603050405020304" pitchFamily="18" charset="0"/>
            </a:rPr>
            <a:t>Первые торги государственными ценными бумагами</a:t>
          </a:r>
        </a:p>
      </dsp:txBody>
      <dsp:txXfrm>
        <a:off x="644730" y="1981008"/>
        <a:ext cx="2488175" cy="1456650"/>
      </dsp:txXfrm>
    </dsp:sp>
    <dsp:sp modelId="{8F602282-0F04-4C31-B7C4-98A24582D171}">
      <dsp:nvSpPr>
        <dsp:cNvPr id="0" name=""/>
        <dsp:cNvSpPr/>
      </dsp:nvSpPr>
      <dsp:spPr>
        <a:xfrm>
          <a:off x="1123902" y="4132044"/>
          <a:ext cx="3421094" cy="232093"/>
        </a:xfrm>
        <a:prstGeom prst="rect">
          <a:avLst/>
        </a:prstGeom>
        <a:gradFill rotWithShape="0">
          <a:gsLst>
            <a:gs pos="0">
              <a:schemeClr val="accent5">
                <a:hueOff val="1717344"/>
                <a:satOff val="-7537"/>
                <a:lumOff val="2241"/>
                <a:alphaOff val="0"/>
                <a:lumMod val="110000"/>
                <a:satMod val="105000"/>
                <a:tint val="67000"/>
              </a:schemeClr>
            </a:gs>
            <a:gs pos="50000">
              <a:schemeClr val="accent5">
                <a:hueOff val="1717344"/>
                <a:satOff val="-7537"/>
                <a:lumOff val="2241"/>
                <a:alphaOff val="0"/>
                <a:lumMod val="105000"/>
                <a:satMod val="103000"/>
                <a:tint val="73000"/>
              </a:schemeClr>
            </a:gs>
            <a:gs pos="100000">
              <a:schemeClr val="accent5">
                <a:hueOff val="1717344"/>
                <a:satOff val="-7537"/>
                <a:lumOff val="2241"/>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0AF09BD7-F5A6-4434-93A9-44C625D9C229}">
      <dsp:nvSpPr>
        <dsp:cNvPr id="0" name=""/>
        <dsp:cNvSpPr/>
      </dsp:nvSpPr>
      <dsp:spPr>
        <a:xfrm>
          <a:off x="599411" y="3869799"/>
          <a:ext cx="2578813" cy="1547288"/>
        </a:xfrm>
        <a:prstGeom prst="roundRect">
          <a:avLst>
            <a:gd name="adj" fmla="val 10000"/>
          </a:avLst>
        </a:prstGeom>
        <a:gradFill rotWithShape="0">
          <a:gsLst>
            <a:gs pos="0">
              <a:schemeClr val="accent5">
                <a:hueOff val="1502676"/>
                <a:satOff val="-6595"/>
                <a:lumOff val="1961"/>
                <a:alphaOff val="0"/>
                <a:lumMod val="110000"/>
                <a:satMod val="105000"/>
                <a:tint val="67000"/>
              </a:schemeClr>
            </a:gs>
            <a:gs pos="50000">
              <a:schemeClr val="accent5">
                <a:hueOff val="1502676"/>
                <a:satOff val="-6595"/>
                <a:lumOff val="1961"/>
                <a:alphaOff val="0"/>
                <a:lumMod val="105000"/>
                <a:satMod val="103000"/>
                <a:tint val="73000"/>
              </a:schemeClr>
            </a:gs>
            <a:gs pos="100000">
              <a:schemeClr val="accent5">
                <a:hueOff val="1502676"/>
                <a:satOff val="-6595"/>
                <a:lumOff val="196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1997</a:t>
          </a:r>
          <a:r>
            <a:rPr lang="en-US" sz="1600" kern="1200" dirty="0">
              <a:latin typeface="Times New Roman" panose="02020603050405020304" pitchFamily="18" charset="0"/>
              <a:cs typeface="Times New Roman" panose="02020603050405020304" pitchFamily="18" charset="0"/>
            </a:rPr>
            <a:t>|</a:t>
          </a:r>
          <a:r>
            <a:rPr lang="ru-RU" sz="1600" kern="1200" dirty="0">
              <a:latin typeface="Times New Roman" panose="02020603050405020304" pitchFamily="18" charset="0"/>
              <a:cs typeface="Times New Roman" panose="02020603050405020304" pitchFamily="18" charset="0"/>
            </a:rPr>
            <a:t>Первые торги листинговыми акциями, государственными пакетами акций, </a:t>
          </a:r>
          <a:r>
            <a:rPr lang="ru-RU" sz="1600" kern="1200" dirty="0" err="1">
              <a:latin typeface="Times New Roman" panose="02020603050405020304" pitchFamily="18" charset="0"/>
              <a:cs typeface="Times New Roman" panose="02020603050405020304" pitchFamily="18" charset="0"/>
            </a:rPr>
            <a:t>нелистинговыми</a:t>
          </a:r>
          <a:r>
            <a:rPr lang="ru-RU" sz="1600" kern="1200" dirty="0">
              <a:latin typeface="Times New Roman" panose="02020603050405020304" pitchFamily="18" charset="0"/>
              <a:cs typeface="Times New Roman" panose="02020603050405020304" pitchFamily="18" charset="0"/>
            </a:rPr>
            <a:t> ценными бумагами</a:t>
          </a:r>
        </a:p>
      </dsp:txBody>
      <dsp:txXfrm>
        <a:off x="644730" y="3915118"/>
        <a:ext cx="2488175" cy="1456650"/>
      </dsp:txXfrm>
    </dsp:sp>
    <dsp:sp modelId="{3F2BFD35-A881-46D2-A09E-B27C86F76958}">
      <dsp:nvSpPr>
        <dsp:cNvPr id="0" name=""/>
        <dsp:cNvSpPr/>
      </dsp:nvSpPr>
      <dsp:spPr>
        <a:xfrm rot="16200000">
          <a:off x="3586669" y="3164989"/>
          <a:ext cx="1925382" cy="232093"/>
        </a:xfrm>
        <a:prstGeom prst="rect">
          <a:avLst/>
        </a:prstGeom>
        <a:gradFill rotWithShape="0">
          <a:gsLst>
            <a:gs pos="0">
              <a:schemeClr val="accent5">
                <a:hueOff val="2576015"/>
                <a:satOff val="-11306"/>
                <a:lumOff val="3361"/>
                <a:alphaOff val="0"/>
                <a:lumMod val="110000"/>
                <a:satMod val="105000"/>
                <a:tint val="67000"/>
              </a:schemeClr>
            </a:gs>
            <a:gs pos="50000">
              <a:schemeClr val="accent5">
                <a:hueOff val="2576015"/>
                <a:satOff val="-11306"/>
                <a:lumOff val="3361"/>
                <a:alphaOff val="0"/>
                <a:lumMod val="105000"/>
                <a:satMod val="103000"/>
                <a:tint val="73000"/>
              </a:schemeClr>
            </a:gs>
            <a:gs pos="100000">
              <a:schemeClr val="accent5">
                <a:hueOff val="2576015"/>
                <a:satOff val="-11306"/>
                <a:lumOff val="3361"/>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BA15EF23-19DA-404A-B938-E5811C54E1C1}">
      <dsp:nvSpPr>
        <dsp:cNvPr id="0" name=""/>
        <dsp:cNvSpPr/>
      </dsp:nvSpPr>
      <dsp:spPr>
        <a:xfrm>
          <a:off x="4029234" y="3869799"/>
          <a:ext cx="2578813" cy="1547288"/>
        </a:xfrm>
        <a:prstGeom prst="roundRect">
          <a:avLst>
            <a:gd name="adj" fmla="val 10000"/>
          </a:avLst>
        </a:prstGeom>
        <a:gradFill rotWithShape="0">
          <a:gsLst>
            <a:gs pos="0">
              <a:schemeClr val="accent5">
                <a:hueOff val="2254013"/>
                <a:satOff val="-9892"/>
                <a:lumOff val="2941"/>
                <a:alphaOff val="0"/>
                <a:lumMod val="110000"/>
                <a:satMod val="105000"/>
                <a:tint val="67000"/>
              </a:schemeClr>
            </a:gs>
            <a:gs pos="50000">
              <a:schemeClr val="accent5">
                <a:hueOff val="2254013"/>
                <a:satOff val="-9892"/>
                <a:lumOff val="2941"/>
                <a:alphaOff val="0"/>
                <a:lumMod val="105000"/>
                <a:satMod val="103000"/>
                <a:tint val="73000"/>
              </a:schemeClr>
            </a:gs>
            <a:gs pos="100000">
              <a:schemeClr val="accent5">
                <a:hueOff val="2254013"/>
                <a:satOff val="-9892"/>
                <a:lumOff val="294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2002</a:t>
          </a:r>
          <a:r>
            <a:rPr lang="en-US" sz="1600" kern="1200" dirty="0">
              <a:latin typeface="Times New Roman" panose="02020603050405020304" pitchFamily="18" charset="0"/>
              <a:cs typeface="Times New Roman" panose="02020603050405020304" pitchFamily="18" charset="0"/>
            </a:rPr>
            <a:t>|</a:t>
          </a:r>
          <a:r>
            <a:rPr lang="ru-RU" sz="1600" kern="1200" dirty="0">
              <a:latin typeface="Times New Roman" panose="02020603050405020304" pitchFamily="18" charset="0"/>
              <a:cs typeface="Times New Roman" panose="02020603050405020304" pitchFamily="18" charset="0"/>
            </a:rPr>
            <a:t>Первые торги векселями</a:t>
          </a:r>
          <a:r>
            <a:rPr lang="en-US" sz="1600" kern="1200" dirty="0">
              <a:latin typeface="Times New Roman" panose="02020603050405020304" pitchFamily="18" charset="0"/>
              <a:cs typeface="Times New Roman" panose="02020603050405020304" pitchFamily="18" charset="0"/>
            </a:rPr>
            <a:t>. </a:t>
          </a:r>
          <a:r>
            <a:rPr lang="ru-RU" sz="1600" kern="1200" dirty="0">
              <a:latin typeface="Times New Roman" panose="02020603050405020304" pitchFamily="18" charset="0"/>
              <a:cs typeface="Times New Roman" panose="02020603050405020304" pitchFamily="18" charset="0"/>
            </a:rPr>
            <a:t>Запуск рынка автоматического </a:t>
          </a:r>
          <a:r>
            <a:rPr lang="ru-RU" sz="1600" kern="1200" dirty="0" err="1">
              <a:latin typeface="Times New Roman" panose="02020603050405020304" pitchFamily="18" charset="0"/>
              <a:cs typeface="Times New Roman" panose="02020603050405020304" pitchFamily="18" charset="0"/>
            </a:rPr>
            <a:t>репо</a:t>
          </a:r>
          <a:r>
            <a:rPr lang="ru-RU" sz="1600" kern="1200" dirty="0">
              <a:latin typeface="Times New Roman" panose="02020603050405020304" pitchFamily="18" charset="0"/>
              <a:cs typeface="Times New Roman" panose="02020603050405020304" pitchFamily="18" charset="0"/>
            </a:rPr>
            <a:t> с НЦБ</a:t>
          </a:r>
        </a:p>
      </dsp:txBody>
      <dsp:txXfrm>
        <a:off x="4074553" y="3915118"/>
        <a:ext cx="2488175" cy="1456650"/>
      </dsp:txXfrm>
    </dsp:sp>
    <dsp:sp modelId="{86A20A6B-64EA-4671-89CA-A936A802D47D}">
      <dsp:nvSpPr>
        <dsp:cNvPr id="0" name=""/>
        <dsp:cNvSpPr/>
      </dsp:nvSpPr>
      <dsp:spPr>
        <a:xfrm rot="16200000">
          <a:off x="3586669" y="1230879"/>
          <a:ext cx="1925382" cy="232093"/>
        </a:xfrm>
        <a:prstGeom prst="rect">
          <a:avLst/>
        </a:prstGeom>
        <a:gradFill rotWithShape="0">
          <a:gsLst>
            <a:gs pos="0">
              <a:schemeClr val="accent5">
                <a:hueOff val="3434687"/>
                <a:satOff val="-15074"/>
                <a:lumOff val="4482"/>
                <a:alphaOff val="0"/>
                <a:lumMod val="110000"/>
                <a:satMod val="105000"/>
                <a:tint val="67000"/>
              </a:schemeClr>
            </a:gs>
            <a:gs pos="50000">
              <a:schemeClr val="accent5">
                <a:hueOff val="3434687"/>
                <a:satOff val="-15074"/>
                <a:lumOff val="4482"/>
                <a:alphaOff val="0"/>
                <a:lumMod val="105000"/>
                <a:satMod val="103000"/>
                <a:tint val="73000"/>
              </a:schemeClr>
            </a:gs>
            <a:gs pos="100000">
              <a:schemeClr val="accent5">
                <a:hueOff val="3434687"/>
                <a:satOff val="-15074"/>
                <a:lumOff val="4482"/>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2CBB7D85-038E-47BF-81AE-C0DA28148124}">
      <dsp:nvSpPr>
        <dsp:cNvPr id="0" name=""/>
        <dsp:cNvSpPr/>
      </dsp:nvSpPr>
      <dsp:spPr>
        <a:xfrm>
          <a:off x="4029234" y="1935689"/>
          <a:ext cx="2578813" cy="1547288"/>
        </a:xfrm>
        <a:prstGeom prst="roundRect">
          <a:avLst>
            <a:gd name="adj" fmla="val 10000"/>
          </a:avLst>
        </a:prstGeom>
        <a:gradFill rotWithShape="0">
          <a:gsLst>
            <a:gs pos="0">
              <a:schemeClr val="accent5">
                <a:hueOff val="3005351"/>
                <a:satOff val="-13190"/>
                <a:lumOff val="3921"/>
                <a:alphaOff val="0"/>
                <a:lumMod val="110000"/>
                <a:satMod val="105000"/>
                <a:tint val="67000"/>
              </a:schemeClr>
            </a:gs>
            <a:gs pos="50000">
              <a:schemeClr val="accent5">
                <a:hueOff val="3005351"/>
                <a:satOff val="-13190"/>
                <a:lumOff val="3921"/>
                <a:alphaOff val="0"/>
                <a:lumMod val="105000"/>
                <a:satMod val="103000"/>
                <a:tint val="73000"/>
              </a:schemeClr>
            </a:gs>
            <a:gs pos="100000">
              <a:schemeClr val="accent5">
                <a:hueOff val="3005351"/>
                <a:satOff val="-13190"/>
                <a:lumOff val="392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2004</a:t>
          </a:r>
          <a:r>
            <a:rPr lang="en-US" sz="1600" kern="1200" dirty="0">
              <a:latin typeface="Times New Roman" panose="02020603050405020304" pitchFamily="18" charset="0"/>
              <a:cs typeface="Times New Roman" panose="02020603050405020304" pitchFamily="18" charset="0"/>
            </a:rPr>
            <a:t>|</a:t>
          </a:r>
          <a:r>
            <a:rPr lang="ru-RU" sz="1600" kern="1200" dirty="0">
              <a:latin typeface="Times New Roman" panose="02020603050405020304" pitchFamily="18" charset="0"/>
              <a:cs typeface="Times New Roman" panose="02020603050405020304" pitchFamily="18" charset="0"/>
            </a:rPr>
            <a:t>Первые торги негосударственными ценными бумагами иностранных эмитентов</a:t>
          </a:r>
        </a:p>
      </dsp:txBody>
      <dsp:txXfrm>
        <a:off x="4074553" y="1981008"/>
        <a:ext cx="2488175" cy="1456650"/>
      </dsp:txXfrm>
    </dsp:sp>
    <dsp:sp modelId="{32A9004F-995F-430A-B859-3D24A298DCAB}">
      <dsp:nvSpPr>
        <dsp:cNvPr id="0" name=""/>
        <dsp:cNvSpPr/>
      </dsp:nvSpPr>
      <dsp:spPr>
        <a:xfrm>
          <a:off x="4553724" y="263824"/>
          <a:ext cx="3421094" cy="232093"/>
        </a:xfrm>
        <a:prstGeom prst="rect">
          <a:avLst/>
        </a:prstGeom>
        <a:gradFill rotWithShape="0">
          <a:gsLst>
            <a:gs pos="0">
              <a:schemeClr val="accent5">
                <a:hueOff val="4293359"/>
                <a:satOff val="-18843"/>
                <a:lumOff val="5602"/>
                <a:alphaOff val="0"/>
                <a:lumMod val="110000"/>
                <a:satMod val="105000"/>
                <a:tint val="67000"/>
              </a:schemeClr>
            </a:gs>
            <a:gs pos="50000">
              <a:schemeClr val="accent5">
                <a:hueOff val="4293359"/>
                <a:satOff val="-18843"/>
                <a:lumOff val="5602"/>
                <a:alphaOff val="0"/>
                <a:lumMod val="105000"/>
                <a:satMod val="103000"/>
                <a:tint val="73000"/>
              </a:schemeClr>
            </a:gs>
            <a:gs pos="100000">
              <a:schemeClr val="accent5">
                <a:hueOff val="4293359"/>
                <a:satOff val="-18843"/>
                <a:lumOff val="5602"/>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19A7BF2A-02BB-4427-AA5F-9EF1B22BC276}">
      <dsp:nvSpPr>
        <dsp:cNvPr id="0" name=""/>
        <dsp:cNvSpPr/>
      </dsp:nvSpPr>
      <dsp:spPr>
        <a:xfrm>
          <a:off x="4029234" y="1579"/>
          <a:ext cx="2578813" cy="1547288"/>
        </a:xfrm>
        <a:prstGeom prst="roundRect">
          <a:avLst>
            <a:gd name="adj" fmla="val 10000"/>
          </a:avLst>
        </a:prstGeom>
        <a:gradFill rotWithShape="0">
          <a:gsLst>
            <a:gs pos="0">
              <a:schemeClr val="accent5">
                <a:hueOff val="3756689"/>
                <a:satOff val="-16488"/>
                <a:lumOff val="4902"/>
                <a:alphaOff val="0"/>
                <a:lumMod val="110000"/>
                <a:satMod val="105000"/>
                <a:tint val="67000"/>
              </a:schemeClr>
            </a:gs>
            <a:gs pos="50000">
              <a:schemeClr val="accent5">
                <a:hueOff val="3756689"/>
                <a:satOff val="-16488"/>
                <a:lumOff val="4902"/>
                <a:alphaOff val="0"/>
                <a:lumMod val="105000"/>
                <a:satMod val="103000"/>
                <a:tint val="73000"/>
              </a:schemeClr>
            </a:gs>
            <a:gs pos="100000">
              <a:schemeClr val="accent5">
                <a:hueOff val="3756689"/>
                <a:satOff val="-16488"/>
                <a:lumOff val="4902"/>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2009</a:t>
          </a:r>
          <a:r>
            <a:rPr lang="en-US" sz="1600" kern="1200" dirty="0">
              <a:latin typeface="Times New Roman" panose="02020603050405020304" pitchFamily="18" charset="0"/>
              <a:cs typeface="Times New Roman" panose="02020603050405020304" pitchFamily="18" charset="0"/>
            </a:rPr>
            <a:t>|</a:t>
          </a:r>
          <a:r>
            <a:rPr lang="ru-RU" sz="1600" kern="1200" dirty="0">
              <a:latin typeface="Times New Roman" panose="02020603050405020304" pitchFamily="18" charset="0"/>
              <a:cs typeface="Times New Roman" panose="02020603050405020304" pitchFamily="18" charset="0"/>
            </a:rPr>
            <a:t>Объединение основной торговой площадки KASE и СТП РФЦА</a:t>
          </a:r>
        </a:p>
      </dsp:txBody>
      <dsp:txXfrm>
        <a:off x="4074553" y="46898"/>
        <a:ext cx="2488175" cy="1456650"/>
      </dsp:txXfrm>
    </dsp:sp>
    <dsp:sp modelId="{721E360E-9834-4C86-AC36-7F18493E36E3}">
      <dsp:nvSpPr>
        <dsp:cNvPr id="0" name=""/>
        <dsp:cNvSpPr/>
      </dsp:nvSpPr>
      <dsp:spPr>
        <a:xfrm rot="5400000">
          <a:off x="7016491" y="1230879"/>
          <a:ext cx="1925382" cy="232093"/>
        </a:xfrm>
        <a:prstGeom prst="rect">
          <a:avLst/>
        </a:prstGeom>
        <a:gradFill rotWithShape="0">
          <a:gsLst>
            <a:gs pos="0">
              <a:schemeClr val="accent5">
                <a:hueOff val="5152031"/>
                <a:satOff val="-22611"/>
                <a:lumOff val="6723"/>
                <a:alphaOff val="0"/>
                <a:lumMod val="110000"/>
                <a:satMod val="105000"/>
                <a:tint val="67000"/>
              </a:schemeClr>
            </a:gs>
            <a:gs pos="50000">
              <a:schemeClr val="accent5">
                <a:hueOff val="5152031"/>
                <a:satOff val="-22611"/>
                <a:lumOff val="6723"/>
                <a:alphaOff val="0"/>
                <a:lumMod val="105000"/>
                <a:satMod val="103000"/>
                <a:tint val="73000"/>
              </a:schemeClr>
            </a:gs>
            <a:gs pos="100000">
              <a:schemeClr val="accent5">
                <a:hueOff val="5152031"/>
                <a:satOff val="-22611"/>
                <a:lumOff val="6723"/>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8403F39A-B341-4D3F-95BA-B0CA757FA041}">
      <dsp:nvSpPr>
        <dsp:cNvPr id="0" name=""/>
        <dsp:cNvSpPr/>
      </dsp:nvSpPr>
      <dsp:spPr>
        <a:xfrm>
          <a:off x="7459056" y="1579"/>
          <a:ext cx="2578813" cy="1547288"/>
        </a:xfrm>
        <a:prstGeom prst="roundRect">
          <a:avLst>
            <a:gd name="adj" fmla="val 10000"/>
          </a:avLst>
        </a:prstGeom>
        <a:gradFill rotWithShape="0">
          <a:gsLst>
            <a:gs pos="0">
              <a:schemeClr val="accent5">
                <a:hueOff val="4508027"/>
                <a:satOff val="-19785"/>
                <a:lumOff val="5882"/>
                <a:alphaOff val="0"/>
                <a:lumMod val="110000"/>
                <a:satMod val="105000"/>
                <a:tint val="67000"/>
              </a:schemeClr>
            </a:gs>
            <a:gs pos="50000">
              <a:schemeClr val="accent5">
                <a:hueOff val="4508027"/>
                <a:satOff val="-19785"/>
                <a:lumOff val="5882"/>
                <a:alphaOff val="0"/>
                <a:lumMod val="105000"/>
                <a:satMod val="103000"/>
                <a:tint val="73000"/>
              </a:schemeClr>
            </a:gs>
            <a:gs pos="100000">
              <a:schemeClr val="accent5">
                <a:hueOff val="4508027"/>
                <a:satOff val="-19785"/>
                <a:lumOff val="5882"/>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2011</a:t>
          </a:r>
          <a:r>
            <a:rPr lang="en-US" sz="1600" kern="1200" dirty="0">
              <a:latin typeface="Times New Roman" panose="02020603050405020304" pitchFamily="18" charset="0"/>
              <a:cs typeface="Times New Roman" panose="02020603050405020304" pitchFamily="18" charset="0"/>
            </a:rPr>
            <a:t>|</a:t>
          </a:r>
          <a:r>
            <a:rPr lang="ru-RU" sz="1600" kern="1200" dirty="0">
              <a:latin typeface="Times New Roman" panose="02020603050405020304" pitchFamily="18" charset="0"/>
              <a:cs typeface="Times New Roman" panose="02020603050405020304" pitchFamily="18" charset="0"/>
            </a:rPr>
            <a:t>Включение KASE в список участников Индексов </a:t>
          </a:r>
          <a:r>
            <a:rPr lang="ru-RU" sz="1600" kern="1200" dirty="0" err="1">
              <a:latin typeface="Times New Roman" panose="02020603050405020304" pitchFamily="18" charset="0"/>
              <a:cs typeface="Times New Roman" panose="02020603050405020304" pitchFamily="18" charset="0"/>
            </a:rPr>
            <a:t>Dow</a:t>
          </a:r>
          <a:r>
            <a:rPr lang="ru-RU" sz="1600" kern="1200" dirty="0">
              <a:latin typeface="Times New Roman" panose="02020603050405020304" pitchFamily="18" charset="0"/>
              <a:cs typeface="Times New Roman" panose="02020603050405020304" pitchFamily="18" charset="0"/>
            </a:rPr>
            <a:t> </a:t>
          </a:r>
          <a:r>
            <a:rPr lang="ru-RU" sz="1600" kern="1200" dirty="0" err="1">
              <a:latin typeface="Times New Roman" panose="02020603050405020304" pitchFamily="18" charset="0"/>
              <a:cs typeface="Times New Roman" panose="02020603050405020304" pitchFamily="18" charset="0"/>
            </a:rPr>
            <a:t>Jones</a:t>
          </a:r>
          <a:r>
            <a:rPr lang="ru-RU" sz="1600" kern="1200" dirty="0">
              <a:latin typeface="Times New Roman" panose="02020603050405020304" pitchFamily="18" charset="0"/>
              <a:cs typeface="Times New Roman" panose="02020603050405020304" pitchFamily="18" charset="0"/>
            </a:rPr>
            <a:t> FEAS</a:t>
          </a:r>
        </a:p>
      </dsp:txBody>
      <dsp:txXfrm>
        <a:off x="7504375" y="46898"/>
        <a:ext cx="2488175" cy="1456650"/>
      </dsp:txXfrm>
    </dsp:sp>
    <dsp:sp modelId="{BAA7085D-1540-40F1-BD32-C5C6EF06FDB8}">
      <dsp:nvSpPr>
        <dsp:cNvPr id="0" name=""/>
        <dsp:cNvSpPr/>
      </dsp:nvSpPr>
      <dsp:spPr>
        <a:xfrm rot="5400000">
          <a:off x="7016491" y="3164989"/>
          <a:ext cx="1925382" cy="232093"/>
        </a:xfrm>
        <a:prstGeom prst="rect">
          <a:avLst/>
        </a:prstGeom>
        <a:gradFill rotWithShape="0">
          <a:gsLst>
            <a:gs pos="0">
              <a:schemeClr val="accent5">
                <a:hueOff val="6010703"/>
                <a:satOff val="-26380"/>
                <a:lumOff val="7843"/>
                <a:alphaOff val="0"/>
                <a:lumMod val="110000"/>
                <a:satMod val="105000"/>
                <a:tint val="67000"/>
              </a:schemeClr>
            </a:gs>
            <a:gs pos="50000">
              <a:schemeClr val="accent5">
                <a:hueOff val="6010703"/>
                <a:satOff val="-26380"/>
                <a:lumOff val="7843"/>
                <a:alphaOff val="0"/>
                <a:lumMod val="105000"/>
                <a:satMod val="103000"/>
                <a:tint val="73000"/>
              </a:schemeClr>
            </a:gs>
            <a:gs pos="100000">
              <a:schemeClr val="accent5">
                <a:hueOff val="6010703"/>
                <a:satOff val="-26380"/>
                <a:lumOff val="7843"/>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6A70A004-763E-4A6E-9255-E5F1D115D62D}">
      <dsp:nvSpPr>
        <dsp:cNvPr id="0" name=""/>
        <dsp:cNvSpPr/>
      </dsp:nvSpPr>
      <dsp:spPr>
        <a:xfrm>
          <a:off x="7459056" y="1935689"/>
          <a:ext cx="2578813" cy="1547288"/>
        </a:xfrm>
        <a:prstGeom prst="roundRect">
          <a:avLst>
            <a:gd name="adj" fmla="val 10000"/>
          </a:avLst>
        </a:prstGeom>
        <a:gradFill rotWithShape="0">
          <a:gsLst>
            <a:gs pos="0">
              <a:schemeClr val="accent5">
                <a:hueOff val="5259365"/>
                <a:satOff val="-23082"/>
                <a:lumOff val="6863"/>
                <a:alphaOff val="0"/>
                <a:lumMod val="110000"/>
                <a:satMod val="105000"/>
                <a:tint val="67000"/>
              </a:schemeClr>
            </a:gs>
            <a:gs pos="50000">
              <a:schemeClr val="accent5">
                <a:hueOff val="5259365"/>
                <a:satOff val="-23082"/>
                <a:lumOff val="6863"/>
                <a:alphaOff val="0"/>
                <a:lumMod val="105000"/>
                <a:satMod val="103000"/>
                <a:tint val="73000"/>
              </a:schemeClr>
            </a:gs>
            <a:gs pos="100000">
              <a:schemeClr val="accent5">
                <a:hueOff val="5259365"/>
                <a:satOff val="-23082"/>
                <a:lumOff val="686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Times New Roman" panose="02020603050405020304" pitchFamily="18" charset="0"/>
              <a:cs typeface="Times New Roman" panose="02020603050405020304" pitchFamily="18" charset="0"/>
            </a:rPr>
            <a:t>2015|KASE </a:t>
          </a:r>
          <a:r>
            <a:rPr lang="ru-RU" sz="1600" kern="1200" dirty="0">
              <a:latin typeface="Times New Roman" panose="02020603050405020304" pitchFamily="18" charset="0"/>
              <a:cs typeface="Times New Roman" panose="02020603050405020304" pitchFamily="18" charset="0"/>
            </a:rPr>
            <a:t>присоединилась к инициативе ООН "Устойчивые фондовые биржи" (</a:t>
          </a:r>
          <a:r>
            <a:rPr lang="en-US" sz="1600" kern="1200" dirty="0">
              <a:latin typeface="Times New Roman" panose="02020603050405020304" pitchFamily="18" charset="0"/>
              <a:cs typeface="Times New Roman" panose="02020603050405020304" pitchFamily="18" charset="0"/>
            </a:rPr>
            <a:t>Sustainable Stock Exchanges Initiative)</a:t>
          </a:r>
          <a:endParaRPr lang="ru-RU" sz="1600" kern="1200" dirty="0">
            <a:latin typeface="Times New Roman" panose="02020603050405020304" pitchFamily="18" charset="0"/>
            <a:cs typeface="Times New Roman" panose="02020603050405020304" pitchFamily="18" charset="0"/>
          </a:endParaRPr>
        </a:p>
      </dsp:txBody>
      <dsp:txXfrm>
        <a:off x="7504375" y="1981008"/>
        <a:ext cx="2488175" cy="1456650"/>
      </dsp:txXfrm>
    </dsp:sp>
    <dsp:sp modelId="{42CD849D-900F-439A-A1DC-DFBBECA1A827}">
      <dsp:nvSpPr>
        <dsp:cNvPr id="0" name=""/>
        <dsp:cNvSpPr/>
      </dsp:nvSpPr>
      <dsp:spPr>
        <a:xfrm>
          <a:off x="7459056" y="3869799"/>
          <a:ext cx="2578813" cy="1547288"/>
        </a:xfrm>
        <a:prstGeom prst="roundRect">
          <a:avLst>
            <a:gd name="adj" fmla="val 10000"/>
          </a:avLst>
        </a:prstGeom>
        <a:gradFill rotWithShape="0">
          <a:gsLst>
            <a:gs pos="0">
              <a:schemeClr val="accent5">
                <a:hueOff val="6010703"/>
                <a:satOff val="-26380"/>
                <a:lumOff val="7843"/>
                <a:alphaOff val="0"/>
                <a:lumMod val="110000"/>
                <a:satMod val="105000"/>
                <a:tint val="67000"/>
              </a:schemeClr>
            </a:gs>
            <a:gs pos="50000">
              <a:schemeClr val="accent5">
                <a:hueOff val="6010703"/>
                <a:satOff val="-26380"/>
                <a:lumOff val="7843"/>
                <a:alphaOff val="0"/>
                <a:lumMod val="105000"/>
                <a:satMod val="103000"/>
                <a:tint val="73000"/>
              </a:schemeClr>
            </a:gs>
            <a:gs pos="100000">
              <a:schemeClr val="accent5">
                <a:hueOff val="6010703"/>
                <a:satOff val="-26380"/>
                <a:lumOff val="784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kern="1200" dirty="0">
              <a:latin typeface="Times New Roman" panose="02020603050405020304" pitchFamily="18" charset="0"/>
              <a:cs typeface="Times New Roman" panose="02020603050405020304" pitchFamily="18" charset="0"/>
            </a:rPr>
            <a:t>2017</a:t>
          </a:r>
          <a:r>
            <a:rPr lang="en-US" sz="1600" kern="1200" dirty="0">
              <a:latin typeface="Times New Roman" panose="02020603050405020304" pitchFamily="18" charset="0"/>
              <a:cs typeface="Times New Roman" panose="02020603050405020304" pitchFamily="18" charset="0"/>
            </a:rPr>
            <a:t>|</a:t>
          </a:r>
          <a:r>
            <a:rPr lang="ru-RU" sz="1600" kern="1200" dirty="0">
              <a:latin typeface="Times New Roman" panose="02020603050405020304" pitchFamily="18" charset="0"/>
              <a:cs typeface="Times New Roman" panose="02020603050405020304" pitchFamily="18" charset="0"/>
            </a:rPr>
            <a:t>Введение системы единого лимита для </a:t>
          </a:r>
          <a:r>
            <a:rPr lang="ru-RU" sz="1600" kern="1200" dirty="0" err="1">
              <a:latin typeface="Times New Roman" panose="02020603050405020304" pitchFamily="18" charset="0"/>
              <a:cs typeface="Times New Roman" panose="02020603050405020304" pitchFamily="18" charset="0"/>
            </a:rPr>
            <a:t>маржирования</a:t>
          </a:r>
          <a:r>
            <a:rPr lang="ru-RU" sz="1600" kern="1200" dirty="0">
              <a:latin typeface="Times New Roman" panose="02020603050405020304" pitchFamily="18" charset="0"/>
              <a:cs typeface="Times New Roman" panose="02020603050405020304" pitchFamily="18" charset="0"/>
            </a:rPr>
            <a:t> по заявкам и сделкам на фондовом рынке</a:t>
          </a:r>
        </a:p>
      </dsp:txBody>
      <dsp:txXfrm>
        <a:off x="7504375" y="3915118"/>
        <a:ext cx="2488175" cy="14566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64ADD4-11D4-4E61-BC24-7E1B1936CB0B}">
      <dsp:nvSpPr>
        <dsp:cNvPr id="0" name=""/>
        <dsp:cNvSpPr/>
      </dsp:nvSpPr>
      <dsp:spPr>
        <a:xfrm>
          <a:off x="0" y="326417"/>
          <a:ext cx="11930742" cy="1365525"/>
        </a:xfrm>
        <a:prstGeom prst="roundRect">
          <a:avLst/>
        </a:prstGeom>
        <a:solidFill>
          <a:schemeClr val="accent5">
            <a:alpha val="90000"/>
            <a:tint val="4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25958" tIns="354076" rIns="925958" bIns="120904" numCol="1" spcCol="1270" anchor="t" anchorCtr="0">
          <a:noAutofit/>
        </a:bodyPr>
        <a:lstStyle/>
        <a:p>
          <a:pPr marL="171450" lvl="1" indent="-171450" algn="l" defTabSz="755650">
            <a:lnSpc>
              <a:spcPct val="90000"/>
            </a:lnSpc>
            <a:spcBef>
              <a:spcPct val="0"/>
            </a:spcBef>
            <a:spcAft>
              <a:spcPct val="15000"/>
            </a:spcAft>
            <a:buChar char="•"/>
          </a:pPr>
          <a:r>
            <a:rPr lang="ru-RU" sz="1700" kern="1200" dirty="0">
              <a:latin typeface="Times New Roman" panose="02020603050405020304" pitchFamily="18" charset="0"/>
              <a:cs typeface="Times New Roman" panose="02020603050405020304" pitchFamily="18" charset="0"/>
            </a:rPr>
            <a:t>высший орган — общее собрание акционеров Биржи;</a:t>
          </a:r>
        </a:p>
        <a:p>
          <a:pPr marL="171450" lvl="1" indent="-171450" algn="l" defTabSz="755650">
            <a:lnSpc>
              <a:spcPct val="90000"/>
            </a:lnSpc>
            <a:spcBef>
              <a:spcPct val="0"/>
            </a:spcBef>
            <a:spcAft>
              <a:spcPct val="15000"/>
            </a:spcAft>
            <a:buChar char="•"/>
          </a:pPr>
          <a:r>
            <a:rPr lang="ru-RU" sz="1700" kern="1200" dirty="0">
              <a:latin typeface="Times New Roman" panose="02020603050405020304" pitchFamily="18" charset="0"/>
              <a:cs typeface="Times New Roman" panose="02020603050405020304" pitchFamily="18" charset="0"/>
            </a:rPr>
            <a:t>орган управления — Совет директоров Биржи;</a:t>
          </a:r>
        </a:p>
        <a:p>
          <a:pPr marL="171450" lvl="1" indent="-171450" algn="l" defTabSz="755650">
            <a:lnSpc>
              <a:spcPct val="90000"/>
            </a:lnSpc>
            <a:spcBef>
              <a:spcPct val="0"/>
            </a:spcBef>
            <a:spcAft>
              <a:spcPct val="15000"/>
            </a:spcAft>
            <a:buChar char="•"/>
          </a:pPr>
          <a:r>
            <a:rPr lang="ru-RU" sz="1700" kern="1200" dirty="0">
              <a:latin typeface="Times New Roman" panose="02020603050405020304" pitchFamily="18" charset="0"/>
              <a:cs typeface="Times New Roman" panose="02020603050405020304" pitchFamily="18" charset="0"/>
            </a:rPr>
            <a:t>исполнительный орган — Правление.</a:t>
          </a:r>
        </a:p>
      </dsp:txBody>
      <dsp:txXfrm>
        <a:off x="66659" y="393076"/>
        <a:ext cx="11797424" cy="1232207"/>
      </dsp:txXfrm>
    </dsp:sp>
    <dsp:sp modelId="{8C070521-C954-4A68-BBB1-A614694846CE}">
      <dsp:nvSpPr>
        <dsp:cNvPr id="0" name=""/>
        <dsp:cNvSpPr/>
      </dsp:nvSpPr>
      <dsp:spPr>
        <a:xfrm>
          <a:off x="515038" y="0"/>
          <a:ext cx="8351519" cy="501840"/>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5668" tIns="0" rIns="315668" bIns="0" numCol="1" spcCol="1270" anchor="ctr" anchorCtr="0">
          <a:noAutofit/>
        </a:bodyPr>
        <a:lstStyle/>
        <a:p>
          <a:pPr marL="0" lvl="0" indent="0" algn="l" defTabSz="1422400">
            <a:lnSpc>
              <a:spcPct val="90000"/>
            </a:lnSpc>
            <a:spcBef>
              <a:spcPct val="0"/>
            </a:spcBef>
            <a:spcAft>
              <a:spcPct val="35000"/>
            </a:spcAft>
            <a:buNone/>
          </a:pPr>
          <a:r>
            <a:rPr lang="ru-RU" sz="3200" kern="1200" dirty="0">
              <a:latin typeface="Gabriola" panose="04040605051002020D02" pitchFamily="82" charset="0"/>
              <a:cs typeface="Times New Roman" panose="02020603050405020304" pitchFamily="18" charset="0"/>
            </a:rPr>
            <a:t>Статус</a:t>
          </a:r>
        </a:p>
      </dsp:txBody>
      <dsp:txXfrm>
        <a:off x="539536" y="24498"/>
        <a:ext cx="8302523" cy="452844"/>
      </dsp:txXfrm>
    </dsp:sp>
    <dsp:sp modelId="{37C332DB-4301-44FA-993D-C60711BD3C72}">
      <dsp:nvSpPr>
        <dsp:cNvPr id="0" name=""/>
        <dsp:cNvSpPr/>
      </dsp:nvSpPr>
      <dsp:spPr>
        <a:xfrm>
          <a:off x="0" y="2034662"/>
          <a:ext cx="11930742" cy="1981350"/>
        </a:xfrm>
        <a:prstGeom prst="roundRect">
          <a:avLst/>
        </a:prstGeom>
        <a:solidFill>
          <a:schemeClr val="accent5">
            <a:alpha val="90000"/>
            <a:tint val="4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25958" tIns="354076" rIns="925958" bIns="120904" numCol="1" spcCol="1270" anchor="t" anchorCtr="0">
          <a:noAutofit/>
        </a:bodyPr>
        <a:lstStyle/>
        <a:p>
          <a:pPr marL="171450" lvl="1" indent="-171450" algn="l" defTabSz="755650">
            <a:lnSpc>
              <a:spcPct val="90000"/>
            </a:lnSpc>
            <a:spcBef>
              <a:spcPct val="0"/>
            </a:spcBef>
            <a:spcAft>
              <a:spcPct val="15000"/>
            </a:spcAft>
            <a:buChar char="•"/>
          </a:pPr>
          <a:r>
            <a:rPr lang="ru-RU" sz="1700" kern="1200" dirty="0" err="1">
              <a:latin typeface="Times New Roman" panose="02020603050405020304" pitchFamily="18" charset="0"/>
              <a:cs typeface="Times New Roman" panose="02020603050405020304" pitchFamily="18" charset="0"/>
            </a:rPr>
            <a:t>Алдамберген</a:t>
          </a:r>
          <a:r>
            <a:rPr lang="ru-RU" sz="1700" kern="1200" dirty="0">
              <a:latin typeface="Times New Roman" panose="02020603050405020304" pitchFamily="18" charset="0"/>
              <a:cs typeface="Times New Roman" panose="02020603050405020304" pitchFamily="18" charset="0"/>
            </a:rPr>
            <a:t> Алина </a:t>
          </a:r>
          <a:r>
            <a:rPr lang="ru-RU" sz="1700" kern="1200" dirty="0" err="1">
              <a:latin typeface="Times New Roman" panose="02020603050405020304" pitchFamily="18" charset="0"/>
              <a:cs typeface="Times New Roman" panose="02020603050405020304" pitchFamily="18" charset="0"/>
            </a:rPr>
            <a:t>Утемисовна</a:t>
          </a:r>
          <a:r>
            <a:rPr lang="ru-RU" sz="1700" kern="1200" dirty="0">
              <a:latin typeface="Times New Roman" panose="02020603050405020304" pitchFamily="18" charset="0"/>
              <a:cs typeface="Times New Roman" panose="02020603050405020304" pitchFamily="18" charset="0"/>
            </a:rPr>
            <a:t>[5] — Председатель Правления</a:t>
          </a:r>
        </a:p>
        <a:p>
          <a:pPr marL="171450" lvl="1" indent="-171450" algn="l" defTabSz="755650">
            <a:lnSpc>
              <a:spcPct val="90000"/>
            </a:lnSpc>
            <a:spcBef>
              <a:spcPct val="0"/>
            </a:spcBef>
            <a:spcAft>
              <a:spcPct val="15000"/>
            </a:spcAft>
            <a:buChar char="•"/>
          </a:pPr>
          <a:r>
            <a:rPr lang="ru-RU" sz="1700" kern="1200" dirty="0">
              <a:latin typeface="Times New Roman" panose="02020603050405020304" pitchFamily="18" charset="0"/>
              <a:cs typeface="Times New Roman" panose="02020603050405020304" pitchFamily="18" charset="0"/>
            </a:rPr>
            <a:t>Хорошевская Наталья Юрьевна — заместитель Председателя Правления</a:t>
          </a:r>
        </a:p>
        <a:p>
          <a:pPr marL="171450" lvl="1" indent="-171450" algn="l" defTabSz="755650">
            <a:lnSpc>
              <a:spcPct val="90000"/>
            </a:lnSpc>
            <a:spcBef>
              <a:spcPct val="0"/>
            </a:spcBef>
            <a:spcAft>
              <a:spcPct val="15000"/>
            </a:spcAft>
            <a:buChar char="•"/>
          </a:pPr>
          <a:r>
            <a:rPr lang="ru-RU" sz="1700" kern="1200" dirty="0">
              <a:latin typeface="Times New Roman" panose="02020603050405020304" pitchFamily="18" charset="0"/>
              <a:cs typeface="Times New Roman" panose="02020603050405020304" pitchFamily="18" charset="0"/>
            </a:rPr>
            <a:t>Мухамеджанов Адиль Нурланович[6] — заместитель Председателя Правления</a:t>
          </a:r>
        </a:p>
        <a:p>
          <a:pPr marL="171450" lvl="1" indent="-171450" algn="l" defTabSz="755650">
            <a:lnSpc>
              <a:spcPct val="90000"/>
            </a:lnSpc>
            <a:spcBef>
              <a:spcPct val="0"/>
            </a:spcBef>
            <a:spcAft>
              <a:spcPct val="15000"/>
            </a:spcAft>
            <a:buChar char="•"/>
          </a:pPr>
          <a:r>
            <a:rPr lang="ru-RU" sz="1700" kern="1200" dirty="0">
              <a:latin typeface="Times New Roman" panose="02020603050405020304" pitchFamily="18" charset="0"/>
              <a:cs typeface="Times New Roman" panose="02020603050405020304" pitchFamily="18" charset="0"/>
            </a:rPr>
            <a:t>Цалюк Андрей Юрьевич[7] — заместитель Председателя Правления</a:t>
          </a:r>
        </a:p>
        <a:p>
          <a:pPr marL="171450" lvl="1" indent="-171450" algn="l" defTabSz="755650">
            <a:lnSpc>
              <a:spcPct val="90000"/>
            </a:lnSpc>
            <a:spcBef>
              <a:spcPct val="0"/>
            </a:spcBef>
            <a:spcAft>
              <a:spcPct val="15000"/>
            </a:spcAft>
            <a:buChar char="•"/>
          </a:pPr>
          <a:r>
            <a:rPr lang="ru-RU" sz="1700" kern="1200" dirty="0">
              <a:latin typeface="Times New Roman" panose="02020603050405020304" pitchFamily="18" charset="0"/>
              <a:cs typeface="Times New Roman" panose="02020603050405020304" pitchFamily="18" charset="0"/>
            </a:rPr>
            <a:t>Мажекенов Ермек Булатович[8] — заместитель Председателя Правления</a:t>
          </a:r>
        </a:p>
      </dsp:txBody>
      <dsp:txXfrm>
        <a:off x="96722" y="2131384"/>
        <a:ext cx="11737298" cy="1787906"/>
      </dsp:txXfrm>
    </dsp:sp>
    <dsp:sp modelId="{18BB21ED-9F55-4E12-9D05-31AD66445227}">
      <dsp:nvSpPr>
        <dsp:cNvPr id="0" name=""/>
        <dsp:cNvSpPr/>
      </dsp:nvSpPr>
      <dsp:spPr>
        <a:xfrm>
          <a:off x="596543" y="1783740"/>
          <a:ext cx="8351519" cy="501840"/>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5668" tIns="0" rIns="315668" bIns="0" numCol="1" spcCol="1270" anchor="ctr" anchorCtr="0">
          <a:noAutofit/>
        </a:bodyPr>
        <a:lstStyle/>
        <a:p>
          <a:pPr marL="0" lvl="0" indent="0" algn="l" defTabSz="1244600">
            <a:lnSpc>
              <a:spcPct val="90000"/>
            </a:lnSpc>
            <a:spcBef>
              <a:spcPct val="0"/>
            </a:spcBef>
            <a:spcAft>
              <a:spcPct val="35000"/>
            </a:spcAft>
            <a:buNone/>
          </a:pPr>
          <a:r>
            <a:rPr lang="ru-RU" sz="2800" kern="1200" dirty="0">
              <a:latin typeface="Gabriola" panose="04040605051002020D02" pitchFamily="82" charset="0"/>
              <a:cs typeface="Times New Roman" panose="02020603050405020304" pitchFamily="18" charset="0"/>
            </a:rPr>
            <a:t>Руководство Биржи</a:t>
          </a:r>
        </a:p>
      </dsp:txBody>
      <dsp:txXfrm>
        <a:off x="621041" y="1808238"/>
        <a:ext cx="8302523" cy="452844"/>
      </dsp:txXfrm>
    </dsp:sp>
    <dsp:sp modelId="{137B251F-9E7A-4CBC-9937-7B7D60325929}">
      <dsp:nvSpPr>
        <dsp:cNvPr id="0" name=""/>
        <dsp:cNvSpPr/>
      </dsp:nvSpPr>
      <dsp:spPr>
        <a:xfrm>
          <a:off x="0" y="4390456"/>
          <a:ext cx="11930742" cy="1660050"/>
        </a:xfrm>
        <a:prstGeom prst="roundRect">
          <a:avLst/>
        </a:prstGeom>
        <a:solidFill>
          <a:schemeClr val="accent5">
            <a:alpha val="90000"/>
            <a:tint val="4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25958" tIns="354076" rIns="925958" bIns="120904" numCol="1" spcCol="1270" anchor="t" anchorCtr="0">
          <a:noAutofit/>
        </a:bodyPr>
        <a:lstStyle/>
        <a:p>
          <a:pPr marL="171450" lvl="1" indent="-171450" algn="l" defTabSz="755650">
            <a:lnSpc>
              <a:spcPct val="90000"/>
            </a:lnSpc>
            <a:spcBef>
              <a:spcPct val="0"/>
            </a:spcBef>
            <a:spcAft>
              <a:spcPct val="15000"/>
            </a:spcAft>
            <a:buChar char="•"/>
          </a:pPr>
          <a:r>
            <a:rPr lang="ru-RU" sz="1700" kern="1200" dirty="0">
              <a:latin typeface="Times New Roman" panose="02020603050405020304" pitchFamily="18" charset="0"/>
              <a:cs typeface="Times New Roman" panose="02020603050405020304" pitchFamily="18" charset="0"/>
            </a:rPr>
            <a:t>Гражданским кодексом Республики Казахстан; </a:t>
          </a:r>
        </a:p>
        <a:p>
          <a:pPr marL="171450" lvl="1" indent="-171450" algn="l" defTabSz="755650">
            <a:lnSpc>
              <a:spcPct val="90000"/>
            </a:lnSpc>
            <a:spcBef>
              <a:spcPct val="0"/>
            </a:spcBef>
            <a:spcAft>
              <a:spcPct val="15000"/>
            </a:spcAft>
            <a:buChar char="•"/>
          </a:pPr>
          <a:r>
            <a:rPr lang="ru-RU" sz="1700" kern="1200" dirty="0">
              <a:latin typeface="Times New Roman" panose="02020603050405020304" pitchFamily="18" charset="0"/>
              <a:cs typeface="Times New Roman" panose="02020603050405020304" pitchFamily="18" charset="0"/>
            </a:rPr>
            <a:t>Законом Республики Казахстан «Об акционерных обществах»;</a:t>
          </a:r>
        </a:p>
        <a:p>
          <a:pPr marL="171450" lvl="1" indent="-171450" algn="l" defTabSz="755650">
            <a:lnSpc>
              <a:spcPct val="90000"/>
            </a:lnSpc>
            <a:spcBef>
              <a:spcPct val="0"/>
            </a:spcBef>
            <a:spcAft>
              <a:spcPct val="15000"/>
            </a:spcAft>
            <a:buChar char="•"/>
          </a:pPr>
          <a:r>
            <a:rPr lang="ru-RU" sz="1700" kern="1200">
              <a:latin typeface="Times New Roman" panose="02020603050405020304" pitchFamily="18" charset="0"/>
              <a:cs typeface="Times New Roman" panose="02020603050405020304" pitchFamily="18" charset="0"/>
            </a:rPr>
            <a:t>Законом </a:t>
          </a:r>
          <a:r>
            <a:rPr lang="ru-RU" sz="1700" kern="1200" dirty="0">
              <a:latin typeface="Times New Roman" panose="02020603050405020304" pitchFamily="18" charset="0"/>
              <a:cs typeface="Times New Roman" panose="02020603050405020304" pitchFamily="18" charset="0"/>
            </a:rPr>
            <a:t>Республики Казахстан «О рынке ценных бумаг»;</a:t>
          </a:r>
        </a:p>
        <a:p>
          <a:pPr marL="171450" lvl="1" indent="-171450" algn="l" defTabSz="755650">
            <a:lnSpc>
              <a:spcPct val="90000"/>
            </a:lnSpc>
            <a:spcBef>
              <a:spcPct val="0"/>
            </a:spcBef>
            <a:spcAft>
              <a:spcPct val="15000"/>
            </a:spcAft>
            <a:buChar char="•"/>
          </a:pPr>
          <a:r>
            <a:rPr lang="ru-RU" sz="1700" kern="1200" dirty="0">
              <a:latin typeface="Times New Roman" panose="02020603050405020304" pitchFamily="18" charset="0"/>
              <a:cs typeface="Times New Roman" panose="02020603050405020304" pitchFamily="18" charset="0"/>
            </a:rPr>
            <a:t>Законом Республики Казахстан «Об инвестиционных фондах»;</a:t>
          </a:r>
        </a:p>
      </dsp:txBody>
      <dsp:txXfrm>
        <a:off x="81037" y="4471493"/>
        <a:ext cx="11768668" cy="1497976"/>
      </dsp:txXfrm>
    </dsp:sp>
    <dsp:sp modelId="{5EB4704D-A1A5-43AC-BC8F-42B86655B175}">
      <dsp:nvSpPr>
        <dsp:cNvPr id="0" name=""/>
        <dsp:cNvSpPr/>
      </dsp:nvSpPr>
      <dsp:spPr>
        <a:xfrm>
          <a:off x="596543" y="4125229"/>
          <a:ext cx="8351519" cy="501840"/>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5668" tIns="0" rIns="315668" bIns="0" numCol="1" spcCol="1270" anchor="ctr" anchorCtr="0">
          <a:noAutofit/>
        </a:bodyPr>
        <a:lstStyle/>
        <a:p>
          <a:pPr marL="0" lvl="0" indent="0" algn="l" defTabSz="1066800">
            <a:lnSpc>
              <a:spcPct val="50000"/>
            </a:lnSpc>
            <a:spcBef>
              <a:spcPct val="0"/>
            </a:spcBef>
            <a:spcAft>
              <a:spcPct val="35000"/>
            </a:spcAft>
            <a:buNone/>
          </a:pPr>
          <a:r>
            <a:rPr lang="ru-RU" sz="2400" kern="1200" dirty="0">
              <a:latin typeface="Gabriola" panose="04040605051002020D02" pitchFamily="82" charset="0"/>
              <a:cs typeface="Times New Roman" panose="02020603050405020304" pitchFamily="18" charset="0"/>
            </a:rPr>
            <a:t>Деятельность Биржи в основном регулируется следующими нормативными правовыми актами</a:t>
          </a:r>
          <a:r>
            <a:rPr lang="ru-RU" sz="1700" kern="1200" dirty="0">
              <a:latin typeface="Gabriola" panose="04040605051002020D02" pitchFamily="82" charset="0"/>
              <a:cs typeface="Times New Roman" panose="02020603050405020304" pitchFamily="18" charset="0"/>
            </a:rPr>
            <a:t>:</a:t>
          </a:r>
        </a:p>
      </dsp:txBody>
      <dsp:txXfrm>
        <a:off x="621041" y="4149727"/>
        <a:ext cx="8302523" cy="452844"/>
      </dsp:txXfrm>
    </dsp:sp>
  </dsp:spTree>
</dsp:drawing>
</file>

<file path=ppt/diagrams/layout1.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43B662E4-5498-48AA-92A3-B287C64F1E0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a:extLst>
              <a:ext uri="{FF2B5EF4-FFF2-40B4-BE49-F238E27FC236}">
                <a16:creationId xmlns:a16="http://schemas.microsoft.com/office/drawing/2014/main" id="{15C10515-C0C2-4348-8E85-7931581B72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4206BF-D001-4067-8412-D1C328A73E85}" type="datetimeFigureOut">
              <a:rPr lang="ru-RU" smtClean="0"/>
              <a:t>27.03.2021</a:t>
            </a:fld>
            <a:endParaRPr lang="ru-RU" dirty="0"/>
          </a:p>
        </p:txBody>
      </p:sp>
      <p:sp>
        <p:nvSpPr>
          <p:cNvPr id="4" name="Нижний колонтитул 3">
            <a:extLst>
              <a:ext uri="{FF2B5EF4-FFF2-40B4-BE49-F238E27FC236}">
                <a16:creationId xmlns:a16="http://schemas.microsoft.com/office/drawing/2014/main" id="{A0D9A12A-D815-4F3F-9B90-FA08F7FA903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a:extLst>
              <a:ext uri="{FF2B5EF4-FFF2-40B4-BE49-F238E27FC236}">
                <a16:creationId xmlns:a16="http://schemas.microsoft.com/office/drawing/2014/main" id="{97BA85F3-DD10-4C5E-946C-A446D244C9D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824DE5C-133B-45C6-B36C-16FB7588C7D1}" type="slidenum">
              <a:rPr lang="ru-RU" smtClean="0"/>
              <a:t>‹#›</a:t>
            </a:fld>
            <a:endParaRPr lang="ru-RU" dirty="0"/>
          </a:p>
        </p:txBody>
      </p:sp>
    </p:spTree>
    <p:extLst>
      <p:ext uri="{BB962C8B-B14F-4D97-AF65-F5344CB8AC3E}">
        <p14:creationId xmlns:p14="http://schemas.microsoft.com/office/powerpoint/2010/main" val="6480364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B72EE6-953D-4B61-A007-E5C4E5DBDA8B}" type="datetimeFigureOut">
              <a:rPr lang="ru-RU" smtClean="0"/>
              <a:t>27.03.2021</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4BB9FE-0946-46B0-8E38-749BCB6E8722}" type="slidenum">
              <a:rPr lang="ru-RU" smtClean="0"/>
              <a:t>‹#›</a:t>
            </a:fld>
            <a:endParaRPr lang="ru-RU" dirty="0"/>
          </a:p>
        </p:txBody>
      </p:sp>
    </p:spTree>
    <p:extLst>
      <p:ext uri="{BB962C8B-B14F-4D97-AF65-F5344CB8AC3E}">
        <p14:creationId xmlns:p14="http://schemas.microsoft.com/office/powerpoint/2010/main" val="1694106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AA4BB9FE-0946-46B0-8E38-749BCB6E8722}" type="slidenum">
              <a:rPr lang="ru-RU" smtClean="0"/>
              <a:t>1</a:t>
            </a:fld>
            <a:endParaRPr lang="ru-RU" dirty="0"/>
          </a:p>
        </p:txBody>
      </p:sp>
    </p:spTree>
    <p:extLst>
      <p:ext uri="{BB962C8B-B14F-4D97-AF65-F5344CB8AC3E}">
        <p14:creationId xmlns:p14="http://schemas.microsoft.com/office/powerpoint/2010/main" val="961214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AA4BB9FE-0946-46B0-8E38-749BCB6E8722}" type="slidenum">
              <a:rPr lang="ru-RU" smtClean="0"/>
              <a:t>2</a:t>
            </a:fld>
            <a:endParaRPr lang="ru-RU" dirty="0"/>
          </a:p>
        </p:txBody>
      </p:sp>
    </p:spTree>
    <p:extLst>
      <p:ext uri="{BB962C8B-B14F-4D97-AF65-F5344CB8AC3E}">
        <p14:creationId xmlns:p14="http://schemas.microsoft.com/office/powerpoint/2010/main" val="38417945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bg>
      <p:bgPr>
        <a:solidFill>
          <a:schemeClr val="tx1"/>
        </a:solidFill>
        <a:effectLst/>
      </p:bgPr>
    </p:bg>
    <p:spTree>
      <p:nvGrpSpPr>
        <p:cNvPr id="1" name=""/>
        <p:cNvGrpSpPr/>
        <p:nvPr/>
      </p:nvGrpSpPr>
      <p:grpSpPr>
        <a:xfrm>
          <a:off x="0" y="0"/>
          <a:ext cx="0" cy="0"/>
          <a:chOff x="0" y="0"/>
          <a:chExt cx="0" cy="0"/>
        </a:xfrm>
      </p:grpSpPr>
      <p:pic>
        <p:nvPicPr>
          <p:cNvPr id="10" name="Рисунок 9">
            <a:extLst>
              <a:ext uri="{FF2B5EF4-FFF2-40B4-BE49-F238E27FC236}">
                <a16:creationId xmlns:a16="http://schemas.microsoft.com/office/drawing/2014/main" id="{5FED12A2-16A7-6843-9B63-1355399B1E28}"/>
              </a:ext>
            </a:extLst>
          </p:cNvPr>
          <p:cNvPicPr>
            <a:picLocks noChangeAspect="1"/>
          </p:cNvPicPr>
          <p:nvPr userDrawn="1"/>
        </p:nvPicPr>
        <p:blipFill>
          <a:blip r:embed="rId2"/>
          <a:stretch>
            <a:fillRect/>
          </a:stretch>
        </p:blipFill>
        <p:spPr>
          <a:xfrm>
            <a:off x="0" y="0"/>
            <a:ext cx="23861730" cy="6857999"/>
          </a:xfrm>
          <a:prstGeom prst="rect">
            <a:avLst/>
          </a:prstGeom>
        </p:spPr>
      </p:pic>
      <p:sp>
        <p:nvSpPr>
          <p:cNvPr id="11" name="Прямоугольник 10">
            <a:extLst>
              <a:ext uri="{FF2B5EF4-FFF2-40B4-BE49-F238E27FC236}">
                <a16:creationId xmlns:a16="http://schemas.microsoft.com/office/drawing/2014/main" id="{45F43BF2-A8EB-C342-BFB2-28AFB1781935}"/>
              </a:ext>
            </a:extLst>
          </p:cNvPr>
          <p:cNvSpPr/>
          <p:nvPr userDrawn="1"/>
        </p:nvSpPr>
        <p:spPr>
          <a:xfrm>
            <a:off x="0" y="787400"/>
            <a:ext cx="11455400" cy="5295900"/>
          </a:xfrm>
          <a:prstGeom prst="rect">
            <a:avLst/>
          </a:prstGeom>
          <a:solidFill>
            <a:schemeClr val="accent5">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cxnSp>
        <p:nvCxnSpPr>
          <p:cNvPr id="17" name="Прямая соединительная линия 16">
            <a:extLst>
              <a:ext uri="{FF2B5EF4-FFF2-40B4-BE49-F238E27FC236}">
                <a16:creationId xmlns:a16="http://schemas.microsoft.com/office/drawing/2014/main" id="{1418BB35-F84D-7E4D-9F02-5B4CB837E1CB}"/>
              </a:ext>
            </a:extLst>
          </p:cNvPr>
          <p:cNvCxnSpPr/>
          <p:nvPr userDrawn="1"/>
        </p:nvCxnSpPr>
        <p:spPr>
          <a:xfrm>
            <a:off x="1778000" y="3435350"/>
            <a:ext cx="8661400" cy="0"/>
          </a:xfrm>
          <a:prstGeom prst="line">
            <a:avLst/>
          </a:prstGeom>
          <a:ln w="38100" cap="rnd">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4" name="Овал 13">
            <a:extLst>
              <a:ext uri="{FF2B5EF4-FFF2-40B4-BE49-F238E27FC236}">
                <a16:creationId xmlns:a16="http://schemas.microsoft.com/office/drawing/2014/main" id="{72FE6DCC-3681-AF43-B6B6-4A40A92581A5}"/>
              </a:ext>
            </a:extLst>
          </p:cNvPr>
          <p:cNvSpPr/>
          <p:nvPr userDrawn="1"/>
        </p:nvSpPr>
        <p:spPr>
          <a:xfrm>
            <a:off x="2260600" y="1647825"/>
            <a:ext cx="3562350" cy="3562350"/>
          </a:xfrm>
          <a:prstGeom prst="ellipse">
            <a:avLst/>
          </a:prstGeom>
          <a:solidFill>
            <a:schemeClr val="accent4">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18" name="Овал 17">
            <a:extLst>
              <a:ext uri="{FF2B5EF4-FFF2-40B4-BE49-F238E27FC236}">
                <a16:creationId xmlns:a16="http://schemas.microsoft.com/office/drawing/2014/main" id="{5A8E30CA-E181-3D4D-BB1E-9167FF0BE5D9}"/>
              </a:ext>
            </a:extLst>
          </p:cNvPr>
          <p:cNvSpPr/>
          <p:nvPr userDrawn="1"/>
        </p:nvSpPr>
        <p:spPr>
          <a:xfrm>
            <a:off x="2285627" y="1647121"/>
            <a:ext cx="3562350" cy="3562350"/>
          </a:xfrm>
          <a:prstGeom prst="ellipse">
            <a:avLst/>
          </a:prstGeom>
          <a:solidFill>
            <a:schemeClr val="accent4">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12" name="Треугольник 11">
            <a:extLst>
              <a:ext uri="{FF2B5EF4-FFF2-40B4-BE49-F238E27FC236}">
                <a16:creationId xmlns:a16="http://schemas.microsoft.com/office/drawing/2014/main" id="{9061463E-CF25-634A-89E2-4E3280BB9CEB}"/>
              </a:ext>
            </a:extLst>
          </p:cNvPr>
          <p:cNvSpPr/>
          <p:nvPr userDrawn="1"/>
        </p:nvSpPr>
        <p:spPr>
          <a:xfrm>
            <a:off x="0" y="0"/>
            <a:ext cx="2628900" cy="6858000"/>
          </a:xfrm>
          <a:prstGeom prst="triangle">
            <a:avLst>
              <a:gd name="adj" fmla="val 0"/>
            </a:avLst>
          </a:prstGeom>
          <a:gradFill>
            <a:gsLst>
              <a:gs pos="47000">
                <a:schemeClr val="accent4">
                  <a:lumMod val="50000"/>
                </a:schemeClr>
              </a:gs>
              <a:gs pos="98000">
                <a:schemeClr val="accent4">
                  <a:lumMod val="20000"/>
                  <a:lumOff val="80000"/>
                  <a:alpha val="10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13" name="Треугольник 12">
            <a:extLst>
              <a:ext uri="{FF2B5EF4-FFF2-40B4-BE49-F238E27FC236}">
                <a16:creationId xmlns:a16="http://schemas.microsoft.com/office/drawing/2014/main" id="{81214215-C784-4548-BD1F-4BB3F0A84645}"/>
              </a:ext>
            </a:extLst>
          </p:cNvPr>
          <p:cNvSpPr/>
          <p:nvPr userDrawn="1"/>
        </p:nvSpPr>
        <p:spPr>
          <a:xfrm flipV="1">
            <a:off x="0" y="0"/>
            <a:ext cx="2628900" cy="6858000"/>
          </a:xfrm>
          <a:prstGeom prst="triangle">
            <a:avLst>
              <a:gd name="adj" fmla="val 0"/>
            </a:avLst>
          </a:prstGeom>
          <a:solidFill>
            <a:srgbClr val="5EB2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15" name="Овал 14">
            <a:extLst>
              <a:ext uri="{FF2B5EF4-FFF2-40B4-BE49-F238E27FC236}">
                <a16:creationId xmlns:a16="http://schemas.microsoft.com/office/drawing/2014/main" id="{A48B1337-BF6D-C04A-9C74-574FA33512D5}"/>
              </a:ext>
            </a:extLst>
          </p:cNvPr>
          <p:cNvSpPr/>
          <p:nvPr userDrawn="1"/>
        </p:nvSpPr>
        <p:spPr>
          <a:xfrm>
            <a:off x="2356553" y="1727201"/>
            <a:ext cx="3416300" cy="3416300"/>
          </a:xfrm>
          <a:prstGeom prst="ellipse">
            <a:avLst/>
          </a:prstGeom>
          <a:solidFill>
            <a:srgbClr val="005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21" name="Текст 20">
            <a:extLst>
              <a:ext uri="{FF2B5EF4-FFF2-40B4-BE49-F238E27FC236}">
                <a16:creationId xmlns:a16="http://schemas.microsoft.com/office/drawing/2014/main" id="{4C5EC980-0029-164A-926D-9ED33032D7F4}"/>
              </a:ext>
            </a:extLst>
          </p:cNvPr>
          <p:cNvSpPr>
            <a:spLocks noGrp="1"/>
          </p:cNvSpPr>
          <p:nvPr>
            <p:ph type="body" sz="quarter" idx="10"/>
          </p:nvPr>
        </p:nvSpPr>
        <p:spPr>
          <a:xfrm>
            <a:off x="2671763" y="3657600"/>
            <a:ext cx="2781300" cy="896368"/>
          </a:xfrm>
          <a:prstGeom prst="rect">
            <a:avLst/>
          </a:prstGeom>
        </p:spPr>
        <p:txBody>
          <a:bodyPr rtlCol="0" anchor="ctr"/>
          <a:lstStyle>
            <a:lvl1pPr marL="0" indent="0" algn="ctr">
              <a:buNone/>
              <a:defRPr sz="1800">
                <a:solidFill>
                  <a:schemeClr val="accent5"/>
                </a:solidFill>
              </a:defRPr>
            </a:lvl1pPr>
          </a:lstStyle>
          <a:p>
            <a:pPr lvl="0" rtl="0"/>
            <a:r>
              <a:rPr lang="ru-RU"/>
              <a:t>Образец текста</a:t>
            </a:r>
          </a:p>
        </p:txBody>
      </p:sp>
      <p:sp>
        <p:nvSpPr>
          <p:cNvPr id="19" name="Заголовок 18">
            <a:extLst>
              <a:ext uri="{FF2B5EF4-FFF2-40B4-BE49-F238E27FC236}">
                <a16:creationId xmlns:a16="http://schemas.microsoft.com/office/drawing/2014/main" id="{169DAC15-E0D1-2041-A923-17653DCA3339}"/>
              </a:ext>
            </a:extLst>
          </p:cNvPr>
          <p:cNvSpPr>
            <a:spLocks noGrp="1"/>
          </p:cNvSpPr>
          <p:nvPr>
            <p:ph type="title"/>
          </p:nvPr>
        </p:nvSpPr>
        <p:spPr>
          <a:xfrm>
            <a:off x="2671251" y="2452719"/>
            <a:ext cx="2773204" cy="1118618"/>
          </a:xfrm>
          <a:prstGeom prst="rect">
            <a:avLst/>
          </a:prstGeom>
        </p:spPr>
        <p:txBody>
          <a:bodyPr rtlCol="0" anchor="ctr"/>
          <a:lstStyle>
            <a:lvl1pPr algn="ctr">
              <a:defRPr sz="3600">
                <a:solidFill>
                  <a:schemeClr val="accent6"/>
                </a:solidFill>
              </a:defRPr>
            </a:lvl1pPr>
          </a:lstStyle>
          <a:p>
            <a:pPr rtl="0"/>
            <a:r>
              <a:rPr lang="ru-RU"/>
              <a:t>Образец заголовка</a:t>
            </a:r>
            <a:endParaRPr lang="ru-RU" dirty="0"/>
          </a:p>
        </p:txBody>
      </p:sp>
    </p:spTree>
    <p:extLst>
      <p:ext uri="{BB962C8B-B14F-4D97-AF65-F5344CB8AC3E}">
        <p14:creationId xmlns:p14="http://schemas.microsoft.com/office/powerpoint/2010/main" val="904288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4.375E-6 0 L -0.9056 0 " pathEditMode="relative" rAng="0" ptsTypes="AA">
                                      <p:cBhvr>
                                        <p:cTn id="6" dur="9500" fill="hold"/>
                                        <p:tgtEl>
                                          <p:spTgt spid="10"/>
                                        </p:tgtEl>
                                        <p:attrNameLst>
                                          <p:attrName>ppt_x</p:attrName>
                                          <p:attrName>ppt_y</p:attrName>
                                        </p:attrNameLst>
                                      </p:cBhvr>
                                      <p:rCtr x="-45286" y="0"/>
                                    </p:animMotion>
                                  </p:childTnLst>
                                </p:cTn>
                              </p:par>
                              <p:par>
                                <p:cTn id="7" presetID="10" presetClass="exit" presetSubtype="0" fill="hold" nodeType="withEffect">
                                  <p:stCondLst>
                                    <p:cond delay="9200"/>
                                  </p:stCondLst>
                                  <p:childTnLst>
                                    <p:animEffect transition="out" filter="fade">
                                      <p:cBhvr>
                                        <p:cTn id="8" dur="500"/>
                                        <p:tgtEl>
                                          <p:spTgt spid="10"/>
                                        </p:tgtEl>
                                      </p:cBhvr>
                                    </p:animEffect>
                                    <p:set>
                                      <p:cBhvr>
                                        <p:cTn id="9" dur="1" fill="hold">
                                          <p:stCondLst>
                                            <p:cond delay="499"/>
                                          </p:stCondLst>
                                        </p:cTn>
                                        <p:tgtEl>
                                          <p:spTgt spid="10"/>
                                        </p:tgtEl>
                                        <p:attrNameLst>
                                          <p:attrName>style.visibility</p:attrName>
                                        </p:attrNameLst>
                                      </p:cBhvr>
                                      <p:to>
                                        <p:strVal val="hidden"/>
                                      </p:to>
                                    </p:set>
                                  </p:childTnLst>
                                </p:cTn>
                              </p:par>
                              <p:par>
                                <p:cTn id="10" presetID="2" presetClass="entr" presetSubtype="8" fill="hold" grpId="0" nodeType="withEffect">
                                  <p:stCondLst>
                                    <p:cond delay="10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0-#ppt_w/2"/>
                                          </p:val>
                                        </p:tav>
                                        <p:tav tm="100000">
                                          <p:val>
                                            <p:strVal val="#ppt_x"/>
                                          </p:val>
                                        </p:tav>
                                      </p:tavLst>
                                    </p:anim>
                                    <p:anim calcmode="lin" valueType="num">
                                      <p:cBhvr additive="base">
                                        <p:cTn id="13" dur="10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10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000" fill="hold"/>
                                        <p:tgtEl>
                                          <p:spTgt spid="12"/>
                                        </p:tgtEl>
                                        <p:attrNameLst>
                                          <p:attrName>ppt_x</p:attrName>
                                        </p:attrNameLst>
                                      </p:cBhvr>
                                      <p:tavLst>
                                        <p:tav tm="0">
                                          <p:val>
                                            <p:strVal val="0-#ppt_w/2"/>
                                          </p:val>
                                        </p:tav>
                                        <p:tav tm="100000">
                                          <p:val>
                                            <p:strVal val="#ppt_x"/>
                                          </p:val>
                                        </p:tav>
                                      </p:tavLst>
                                    </p:anim>
                                    <p:anim calcmode="lin" valueType="num">
                                      <p:cBhvr additive="base">
                                        <p:cTn id="17" dur="1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100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1000" fill="hold"/>
                                        <p:tgtEl>
                                          <p:spTgt spid="13"/>
                                        </p:tgtEl>
                                        <p:attrNameLst>
                                          <p:attrName>ppt_x</p:attrName>
                                        </p:attrNameLst>
                                      </p:cBhvr>
                                      <p:tavLst>
                                        <p:tav tm="0">
                                          <p:val>
                                            <p:strVal val="0-#ppt_w/2"/>
                                          </p:val>
                                        </p:tav>
                                        <p:tav tm="100000">
                                          <p:val>
                                            <p:strVal val="#ppt_x"/>
                                          </p:val>
                                        </p:tav>
                                      </p:tavLst>
                                    </p:anim>
                                    <p:anim calcmode="lin" valueType="num">
                                      <p:cBhvr additive="base">
                                        <p:cTn id="21" dur="1000" fill="hold"/>
                                        <p:tgtEl>
                                          <p:spTgt spid="13"/>
                                        </p:tgtEl>
                                        <p:attrNameLst>
                                          <p:attrName>ppt_y</p:attrName>
                                        </p:attrNameLst>
                                      </p:cBhvr>
                                      <p:tavLst>
                                        <p:tav tm="0">
                                          <p:val>
                                            <p:strVal val="#ppt_y"/>
                                          </p:val>
                                        </p:tav>
                                        <p:tav tm="100000">
                                          <p:val>
                                            <p:strVal val="#ppt_y"/>
                                          </p:val>
                                        </p:tav>
                                      </p:tavLst>
                                    </p:anim>
                                  </p:childTnLst>
                                </p:cTn>
                              </p:par>
                              <p:par>
                                <p:cTn id="22" presetID="10" presetClass="entr" presetSubtype="0" fill="hold" grpId="0" nodeType="withEffect">
                                  <p:stCondLst>
                                    <p:cond delay="15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par>
                                <p:cTn id="25" presetID="10" presetClass="entr" presetSubtype="0" fill="hold" grpId="0" nodeType="withEffect">
                                  <p:stCondLst>
                                    <p:cond delay="15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par>
                                <p:cTn id="34" presetID="22" presetClass="entr" presetSubtype="8" fill="hold" grpId="0" nodeType="withEffect">
                                  <p:stCondLst>
                                    <p:cond delay="2500"/>
                                  </p:stCondLst>
                                  <p:childTnLst>
                                    <p:set>
                                      <p:cBhvr>
                                        <p:cTn id="35" dur="1" fill="hold">
                                          <p:stCondLst>
                                            <p:cond delay="0"/>
                                          </p:stCondLst>
                                        </p:cTn>
                                        <p:tgtEl>
                                          <p:spTgt spid="21">
                                            <p:txEl>
                                              <p:pRg st="0" end="0"/>
                                            </p:txEl>
                                          </p:spTgt>
                                        </p:tgtEl>
                                        <p:attrNameLst>
                                          <p:attrName>style.visibility</p:attrName>
                                        </p:attrNameLst>
                                      </p:cBhvr>
                                      <p:to>
                                        <p:strVal val="visible"/>
                                      </p:to>
                                    </p:set>
                                    <p:animEffect transition="in" filter="wipe(left)">
                                      <p:cBhvr>
                                        <p:cTn id="36" dur="500"/>
                                        <p:tgtEl>
                                          <p:spTgt spid="21">
                                            <p:txEl>
                                              <p:pRg st="0" end="0"/>
                                            </p:txEl>
                                          </p:spTgt>
                                        </p:tgtEl>
                                      </p:cBhvr>
                                    </p:animEffect>
                                  </p:childTnLst>
                                </p:cTn>
                              </p:par>
                              <p:par>
                                <p:cTn id="37" presetID="22" presetClass="entr" presetSubtype="4" fill="hold" nodeType="withEffect">
                                  <p:stCondLst>
                                    <p:cond delay="250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par>
                                <p:cTn id="40" presetID="2" presetClass="exit" presetSubtype="8" fill="hold" grpId="1" nodeType="withEffect">
                                  <p:stCondLst>
                                    <p:cond delay="7500"/>
                                  </p:stCondLst>
                                  <p:childTnLst>
                                    <p:anim calcmode="lin" valueType="num">
                                      <p:cBhvr additive="base">
                                        <p:cTn id="41" dur="1000"/>
                                        <p:tgtEl>
                                          <p:spTgt spid="13"/>
                                        </p:tgtEl>
                                        <p:attrNameLst>
                                          <p:attrName>ppt_x</p:attrName>
                                        </p:attrNameLst>
                                      </p:cBhvr>
                                      <p:tavLst>
                                        <p:tav tm="0">
                                          <p:val>
                                            <p:strVal val="ppt_x"/>
                                          </p:val>
                                        </p:tav>
                                        <p:tav tm="100000">
                                          <p:val>
                                            <p:strVal val="0-ppt_w/2"/>
                                          </p:val>
                                        </p:tav>
                                      </p:tavLst>
                                    </p:anim>
                                    <p:anim calcmode="lin" valueType="num">
                                      <p:cBhvr additive="base">
                                        <p:cTn id="42" dur="1000"/>
                                        <p:tgtEl>
                                          <p:spTgt spid="13"/>
                                        </p:tgtEl>
                                        <p:attrNameLst>
                                          <p:attrName>ppt_y</p:attrName>
                                        </p:attrNameLst>
                                      </p:cBhvr>
                                      <p:tavLst>
                                        <p:tav tm="0">
                                          <p:val>
                                            <p:strVal val="ppt_y"/>
                                          </p:val>
                                        </p:tav>
                                        <p:tav tm="100000">
                                          <p:val>
                                            <p:strVal val="ppt_y"/>
                                          </p:val>
                                        </p:tav>
                                      </p:tavLst>
                                    </p:anim>
                                    <p:set>
                                      <p:cBhvr>
                                        <p:cTn id="43" dur="1" fill="hold">
                                          <p:stCondLst>
                                            <p:cond delay="999"/>
                                          </p:stCondLst>
                                        </p:cTn>
                                        <p:tgtEl>
                                          <p:spTgt spid="13"/>
                                        </p:tgtEl>
                                        <p:attrNameLst>
                                          <p:attrName>style.visibility</p:attrName>
                                        </p:attrNameLst>
                                      </p:cBhvr>
                                      <p:to>
                                        <p:strVal val="hidden"/>
                                      </p:to>
                                    </p:set>
                                  </p:childTnLst>
                                </p:cTn>
                              </p:par>
                              <p:par>
                                <p:cTn id="44" presetID="2" presetClass="exit" presetSubtype="8" fill="hold" grpId="1" nodeType="withEffect">
                                  <p:stCondLst>
                                    <p:cond delay="7500"/>
                                  </p:stCondLst>
                                  <p:childTnLst>
                                    <p:anim calcmode="lin" valueType="num">
                                      <p:cBhvr additive="base">
                                        <p:cTn id="45" dur="1000"/>
                                        <p:tgtEl>
                                          <p:spTgt spid="12"/>
                                        </p:tgtEl>
                                        <p:attrNameLst>
                                          <p:attrName>ppt_x</p:attrName>
                                        </p:attrNameLst>
                                      </p:cBhvr>
                                      <p:tavLst>
                                        <p:tav tm="0">
                                          <p:val>
                                            <p:strVal val="ppt_x"/>
                                          </p:val>
                                        </p:tav>
                                        <p:tav tm="100000">
                                          <p:val>
                                            <p:strVal val="0-ppt_w/2"/>
                                          </p:val>
                                        </p:tav>
                                      </p:tavLst>
                                    </p:anim>
                                    <p:anim calcmode="lin" valueType="num">
                                      <p:cBhvr additive="base">
                                        <p:cTn id="46" dur="1000"/>
                                        <p:tgtEl>
                                          <p:spTgt spid="12"/>
                                        </p:tgtEl>
                                        <p:attrNameLst>
                                          <p:attrName>ppt_y</p:attrName>
                                        </p:attrNameLst>
                                      </p:cBhvr>
                                      <p:tavLst>
                                        <p:tav tm="0">
                                          <p:val>
                                            <p:strVal val="ppt_y"/>
                                          </p:val>
                                        </p:tav>
                                        <p:tav tm="100000">
                                          <p:val>
                                            <p:strVal val="ppt_y"/>
                                          </p:val>
                                        </p:tav>
                                      </p:tavLst>
                                    </p:anim>
                                    <p:set>
                                      <p:cBhvr>
                                        <p:cTn id="47" dur="1" fill="hold">
                                          <p:stCondLst>
                                            <p:cond delay="999"/>
                                          </p:stCondLst>
                                        </p:cTn>
                                        <p:tgtEl>
                                          <p:spTgt spid="12"/>
                                        </p:tgtEl>
                                        <p:attrNameLst>
                                          <p:attrName>style.visibility</p:attrName>
                                        </p:attrNameLst>
                                      </p:cBhvr>
                                      <p:to>
                                        <p:strVal val="hidden"/>
                                      </p:to>
                                    </p:set>
                                  </p:childTnLst>
                                </p:cTn>
                              </p:par>
                              <p:par>
                                <p:cTn id="48" presetID="2" presetClass="exit" presetSubtype="8" fill="hold" grpId="1" nodeType="withEffect">
                                  <p:stCondLst>
                                    <p:cond delay="7500"/>
                                  </p:stCondLst>
                                  <p:childTnLst>
                                    <p:anim calcmode="lin" valueType="num">
                                      <p:cBhvr additive="base">
                                        <p:cTn id="49" dur="1000"/>
                                        <p:tgtEl>
                                          <p:spTgt spid="11"/>
                                        </p:tgtEl>
                                        <p:attrNameLst>
                                          <p:attrName>ppt_x</p:attrName>
                                        </p:attrNameLst>
                                      </p:cBhvr>
                                      <p:tavLst>
                                        <p:tav tm="0">
                                          <p:val>
                                            <p:strVal val="ppt_x"/>
                                          </p:val>
                                        </p:tav>
                                        <p:tav tm="100000">
                                          <p:val>
                                            <p:strVal val="0-ppt_w/2"/>
                                          </p:val>
                                        </p:tav>
                                      </p:tavLst>
                                    </p:anim>
                                    <p:anim calcmode="lin" valueType="num">
                                      <p:cBhvr additive="base">
                                        <p:cTn id="50" dur="1000"/>
                                        <p:tgtEl>
                                          <p:spTgt spid="11"/>
                                        </p:tgtEl>
                                        <p:attrNameLst>
                                          <p:attrName>ppt_y</p:attrName>
                                        </p:attrNameLst>
                                      </p:cBhvr>
                                      <p:tavLst>
                                        <p:tav tm="0">
                                          <p:val>
                                            <p:strVal val="ppt_y"/>
                                          </p:val>
                                        </p:tav>
                                        <p:tav tm="100000">
                                          <p:val>
                                            <p:strVal val="ppt_y"/>
                                          </p:val>
                                        </p:tav>
                                      </p:tavLst>
                                    </p:anim>
                                    <p:set>
                                      <p:cBhvr>
                                        <p:cTn id="51" dur="1" fill="hold">
                                          <p:stCondLst>
                                            <p:cond delay="999"/>
                                          </p:stCondLst>
                                        </p:cTn>
                                        <p:tgtEl>
                                          <p:spTgt spid="11"/>
                                        </p:tgtEl>
                                        <p:attrNameLst>
                                          <p:attrName>style.visibility</p:attrName>
                                        </p:attrNameLst>
                                      </p:cBhvr>
                                      <p:to>
                                        <p:strVal val="hidden"/>
                                      </p:to>
                                    </p:set>
                                  </p:childTnLst>
                                </p:cTn>
                              </p:par>
                              <p:par>
                                <p:cTn id="52" presetID="22" presetClass="exit" presetSubtype="8" fill="hold" grpId="1" nodeType="withEffect">
                                  <p:stCondLst>
                                    <p:cond delay="7500"/>
                                  </p:stCondLst>
                                  <p:childTnLst>
                                    <p:animEffect transition="out" filter="wipe(left)">
                                      <p:cBhvr>
                                        <p:cTn id="53" dur="1000"/>
                                        <p:tgtEl>
                                          <p:spTgt spid="19"/>
                                        </p:tgtEl>
                                      </p:cBhvr>
                                    </p:animEffect>
                                    <p:set>
                                      <p:cBhvr>
                                        <p:cTn id="54" dur="1" fill="hold">
                                          <p:stCondLst>
                                            <p:cond delay="999"/>
                                          </p:stCondLst>
                                        </p:cTn>
                                        <p:tgtEl>
                                          <p:spTgt spid="19"/>
                                        </p:tgtEl>
                                        <p:attrNameLst>
                                          <p:attrName>style.visibility</p:attrName>
                                        </p:attrNameLst>
                                      </p:cBhvr>
                                      <p:to>
                                        <p:strVal val="hidden"/>
                                      </p:to>
                                    </p:set>
                                  </p:childTnLst>
                                </p:cTn>
                              </p:par>
                              <p:par>
                                <p:cTn id="55" presetID="22" presetClass="exit" presetSubtype="8" fill="hold" grpId="1" nodeType="withEffect">
                                  <p:stCondLst>
                                    <p:cond delay="7500"/>
                                  </p:stCondLst>
                                  <p:childTnLst>
                                    <p:animEffect transition="out" filter="wipe(left)">
                                      <p:cBhvr>
                                        <p:cTn id="56" dur="750"/>
                                        <p:tgtEl>
                                          <p:spTgt spid="21">
                                            <p:txEl>
                                              <p:pRg st="0" end="0"/>
                                            </p:txEl>
                                          </p:spTgt>
                                        </p:tgtEl>
                                      </p:cBhvr>
                                    </p:animEffect>
                                    <p:set>
                                      <p:cBhvr>
                                        <p:cTn id="57" dur="1" fill="hold">
                                          <p:stCondLst>
                                            <p:cond delay="749"/>
                                          </p:stCondLst>
                                        </p:cTn>
                                        <p:tgtEl>
                                          <p:spTgt spid="21">
                                            <p:txEl>
                                              <p:pRg st="0" end="0"/>
                                            </p:txEl>
                                          </p:spTgt>
                                        </p:tgtEl>
                                        <p:attrNameLst>
                                          <p:attrName>style.visibility</p:attrName>
                                        </p:attrNameLst>
                                      </p:cBhvr>
                                      <p:to>
                                        <p:strVal val="hidden"/>
                                      </p:to>
                                    </p:set>
                                  </p:childTnLst>
                                </p:cTn>
                              </p:par>
                              <p:par>
                                <p:cTn id="58" presetID="22" presetClass="exit" presetSubtype="8" fill="hold" nodeType="withEffect">
                                  <p:stCondLst>
                                    <p:cond delay="7500"/>
                                  </p:stCondLst>
                                  <p:childTnLst>
                                    <p:animEffect transition="out" filter="wipe(left)">
                                      <p:cBhvr>
                                        <p:cTn id="59" dur="750"/>
                                        <p:tgtEl>
                                          <p:spTgt spid="17"/>
                                        </p:tgtEl>
                                      </p:cBhvr>
                                    </p:animEffect>
                                    <p:set>
                                      <p:cBhvr>
                                        <p:cTn id="60" dur="1" fill="hold">
                                          <p:stCondLst>
                                            <p:cond delay="749"/>
                                          </p:stCondLst>
                                        </p:cTn>
                                        <p:tgtEl>
                                          <p:spTgt spid="17"/>
                                        </p:tgtEl>
                                        <p:attrNameLst>
                                          <p:attrName>style.visibility</p:attrName>
                                        </p:attrNameLst>
                                      </p:cBhvr>
                                      <p:to>
                                        <p:strVal val="hidden"/>
                                      </p:to>
                                    </p:set>
                                  </p:childTnLst>
                                </p:cTn>
                              </p:par>
                              <p:par>
                                <p:cTn id="61" presetID="10" presetClass="exit" presetSubtype="0" fill="hold" grpId="1" nodeType="withEffect">
                                  <p:stCondLst>
                                    <p:cond delay="7500"/>
                                  </p:stCondLst>
                                  <p:childTnLst>
                                    <p:animEffect transition="out" filter="fade">
                                      <p:cBhvr>
                                        <p:cTn id="62" dur="1000"/>
                                        <p:tgtEl>
                                          <p:spTgt spid="14"/>
                                        </p:tgtEl>
                                      </p:cBhvr>
                                    </p:animEffect>
                                    <p:set>
                                      <p:cBhvr>
                                        <p:cTn id="63" dur="1" fill="hold">
                                          <p:stCondLst>
                                            <p:cond delay="999"/>
                                          </p:stCondLst>
                                        </p:cTn>
                                        <p:tgtEl>
                                          <p:spTgt spid="14"/>
                                        </p:tgtEl>
                                        <p:attrNameLst>
                                          <p:attrName>style.visibility</p:attrName>
                                        </p:attrNameLst>
                                      </p:cBhvr>
                                      <p:to>
                                        <p:strVal val="hidden"/>
                                      </p:to>
                                    </p:set>
                                  </p:childTnLst>
                                </p:cTn>
                              </p:par>
                              <p:par>
                                <p:cTn id="64" presetID="10" presetClass="exit" presetSubtype="0" fill="hold" grpId="1" nodeType="withEffect">
                                  <p:stCondLst>
                                    <p:cond delay="7500"/>
                                  </p:stCondLst>
                                  <p:childTnLst>
                                    <p:animEffect transition="out" filter="fade">
                                      <p:cBhvr>
                                        <p:cTn id="65" dur="1000"/>
                                        <p:tgtEl>
                                          <p:spTgt spid="18"/>
                                        </p:tgtEl>
                                      </p:cBhvr>
                                    </p:animEffect>
                                    <p:set>
                                      <p:cBhvr>
                                        <p:cTn id="66" dur="1" fill="hold">
                                          <p:stCondLst>
                                            <p:cond delay="999"/>
                                          </p:stCondLst>
                                        </p:cTn>
                                        <p:tgtEl>
                                          <p:spTgt spid="18"/>
                                        </p:tgtEl>
                                        <p:attrNameLst>
                                          <p:attrName>style.visibility</p:attrName>
                                        </p:attrNameLst>
                                      </p:cBhvr>
                                      <p:to>
                                        <p:strVal val="hidden"/>
                                      </p:to>
                                    </p:set>
                                  </p:childTnLst>
                                </p:cTn>
                              </p:par>
                              <p:par>
                                <p:cTn id="67" presetID="10" presetClass="exit" presetSubtype="0" fill="hold" grpId="1" nodeType="withEffect">
                                  <p:stCondLst>
                                    <p:cond delay="7500"/>
                                  </p:stCondLst>
                                  <p:childTnLst>
                                    <p:animEffect transition="out" filter="fade">
                                      <p:cBhvr>
                                        <p:cTn id="68" dur="1000"/>
                                        <p:tgtEl>
                                          <p:spTgt spid="15"/>
                                        </p:tgtEl>
                                      </p:cBhvr>
                                    </p:animEffect>
                                    <p:set>
                                      <p:cBhvr>
                                        <p:cTn id="69" dur="1" fill="hold">
                                          <p:stCondLst>
                                            <p:cond delay="9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4" grpId="0" animBg="1"/>
      <p:bldP spid="14" grpId="1" animBg="1"/>
      <p:bldP spid="18" grpId="0" animBg="1"/>
      <p:bldP spid="18" grpId="1" animBg="1"/>
      <p:bldP spid="12" grpId="0" animBg="1"/>
      <p:bldP spid="12" grpId="1" animBg="1"/>
      <p:bldP spid="13" grpId="0" animBg="1"/>
      <p:bldP spid="13" grpId="1" animBg="1"/>
      <p:bldP spid="15" grpId="0" animBg="1"/>
      <p:bldP spid="15" grpId="1" animBg="1"/>
      <p:bldP spid="21" grpId="0" build="p">
        <p:tmplLst>
          <p:tmpl lvl="1">
            <p:tnLst>
              <p:par>
                <p:cTn presetID="22" presetClass="entr" presetSubtype="8" fill="hold" nodeType="withEffect">
                  <p:stCondLst>
                    <p:cond delay="2500"/>
                  </p:stCondLst>
                  <p:childTnLst>
                    <p:set>
                      <p:cBhvr>
                        <p:cTn dur="1" fill="hold">
                          <p:stCondLst>
                            <p:cond delay="0"/>
                          </p:stCondLst>
                        </p:cTn>
                        <p:tgtEl>
                          <p:spTgt spid="21"/>
                        </p:tgtEl>
                        <p:attrNameLst>
                          <p:attrName>style.visibility</p:attrName>
                        </p:attrNameLst>
                      </p:cBhvr>
                      <p:to>
                        <p:strVal val="visible"/>
                      </p:to>
                    </p:set>
                    <p:animEffect transition="in" filter="wipe(left)">
                      <p:cBhvr>
                        <p:cTn dur="500"/>
                        <p:tgtEl>
                          <p:spTgt spid="21"/>
                        </p:tgtEl>
                      </p:cBhvr>
                    </p:animEffect>
                  </p:childTnLst>
                </p:cTn>
              </p:par>
            </p:tnLst>
          </p:tmpl>
        </p:tmplLst>
      </p:bldP>
      <p:bldP spid="21" grpId="1" build="p">
        <p:tmplLst>
          <p:tmpl lvl="1">
            <p:tnLst>
              <p:par>
                <p:cTn presetID="22" presetClass="exit" presetSubtype="8" fill="hold" nodeType="withEffect">
                  <p:stCondLst>
                    <p:cond delay="7500"/>
                  </p:stCondLst>
                  <p:childTnLst>
                    <p:animEffect transition="out" filter="wipe(left)">
                      <p:cBhvr>
                        <p:cTn dur="750"/>
                        <p:tgtEl>
                          <p:spTgt spid="21"/>
                        </p:tgtEl>
                      </p:cBhvr>
                    </p:animEffect>
                    <p:set>
                      <p:cBhvr>
                        <p:cTn dur="1" fill="hold">
                          <p:stCondLst>
                            <p:cond delay="749"/>
                          </p:stCondLst>
                        </p:cTn>
                        <p:tgtEl>
                          <p:spTgt spid="21"/>
                        </p:tgtEl>
                        <p:attrNameLst>
                          <p:attrName>style.visibility</p:attrName>
                        </p:attrNameLst>
                      </p:cBhvr>
                      <p:to>
                        <p:strVal val="hidden"/>
                      </p:to>
                    </p:set>
                  </p:childTnLst>
                </p:cTn>
              </p:par>
            </p:tnLst>
          </p:tmpl>
        </p:tmplLst>
      </p:bldP>
      <p:bldP spid="19" grpId="0"/>
      <p:bldP spid="19"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F18DBD5F-C6EC-485E-8ECE-A5152736C43A}"/>
              </a:ext>
            </a:extLst>
          </p:cNvPr>
          <p:cNvSpPr>
            <a:spLocks noGrp="1"/>
          </p:cNvSpPr>
          <p:nvPr>
            <p:ph type="dt" sz="half" idx="10"/>
          </p:nvPr>
        </p:nvSpPr>
        <p:spPr/>
        <p:txBody>
          <a:bodyPr rtlCol="0"/>
          <a:lstStyle/>
          <a:p>
            <a:pPr rtl="0"/>
            <a:fld id="{3F19786C-F54D-4A88-8593-CC0027842009}" type="datetime1">
              <a:rPr lang="ru-RU" noProof="0" smtClean="0"/>
              <a:t>27.03.2021</a:t>
            </a:fld>
            <a:endParaRPr lang="ru-RU" noProof="0"/>
          </a:p>
        </p:txBody>
      </p:sp>
      <p:sp>
        <p:nvSpPr>
          <p:cNvPr id="3" name="Нижний колонтитул 2">
            <a:extLst>
              <a:ext uri="{FF2B5EF4-FFF2-40B4-BE49-F238E27FC236}">
                <a16:creationId xmlns:a16="http://schemas.microsoft.com/office/drawing/2014/main" id="{FB6C0BE6-E24A-4679-B786-AAB41ADCCD5D}"/>
              </a:ext>
            </a:extLst>
          </p:cNvPr>
          <p:cNvSpPr>
            <a:spLocks noGrp="1"/>
          </p:cNvSpPr>
          <p:nvPr>
            <p:ph type="ftr" sz="quarter" idx="11"/>
          </p:nvPr>
        </p:nvSpPr>
        <p:spPr/>
        <p:txBody>
          <a:bodyPr rtlCol="0"/>
          <a:lstStyle/>
          <a:p>
            <a:pPr rtl="0"/>
            <a:endParaRPr lang="ru-RU" noProof="0"/>
          </a:p>
        </p:txBody>
      </p:sp>
      <p:sp>
        <p:nvSpPr>
          <p:cNvPr id="4" name="Номер слайда 3">
            <a:extLst>
              <a:ext uri="{FF2B5EF4-FFF2-40B4-BE49-F238E27FC236}">
                <a16:creationId xmlns:a16="http://schemas.microsoft.com/office/drawing/2014/main" id="{73FB9417-93D4-4C41-8E0E-1553E0B5D0CE}"/>
              </a:ext>
            </a:extLst>
          </p:cNvPr>
          <p:cNvSpPr>
            <a:spLocks noGrp="1"/>
          </p:cNvSpPr>
          <p:nvPr>
            <p:ph type="sldNum" sz="quarter" idx="12"/>
          </p:nvPr>
        </p:nvSpPr>
        <p:spPr/>
        <p:txBody>
          <a:bodyPr rtlCol="0"/>
          <a:lstStyle/>
          <a:p>
            <a:pPr rtl="0"/>
            <a:fld id="{DA64F31B-23FA-4075-AF7D-6228CFD12F03}" type="slidenum">
              <a:rPr lang="ru-RU" noProof="0" smtClean="0"/>
              <a:t>‹#›</a:t>
            </a:fld>
            <a:endParaRPr lang="ru-RU" noProof="0"/>
          </a:p>
        </p:txBody>
      </p:sp>
    </p:spTree>
    <p:extLst>
      <p:ext uri="{BB962C8B-B14F-4D97-AF65-F5344CB8AC3E}">
        <p14:creationId xmlns:p14="http://schemas.microsoft.com/office/powerpoint/2010/main" val="71068430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2040401"/>
      </p:ext>
    </p:extLst>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C42100B-A111-4379-AEED-6341AC7967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u-RU" noProof="0"/>
              <a:t>Образец заголовка</a:t>
            </a:r>
          </a:p>
        </p:txBody>
      </p:sp>
      <p:sp>
        <p:nvSpPr>
          <p:cNvPr id="3" name="Текст 2">
            <a:extLst>
              <a:ext uri="{FF2B5EF4-FFF2-40B4-BE49-F238E27FC236}">
                <a16:creationId xmlns:a16="http://schemas.microsoft.com/office/drawing/2014/main" id="{489142F8-7540-4733-B343-07D1C35773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a:extLst>
              <a:ext uri="{FF2B5EF4-FFF2-40B4-BE49-F238E27FC236}">
                <a16:creationId xmlns:a16="http://schemas.microsoft.com/office/drawing/2014/main" id="{C85DAD19-89EC-4830-AED6-293680316A4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4D973DD6-EA33-43ED-AC60-11D11DCC2195}" type="datetime1">
              <a:rPr lang="ru-RU" noProof="0" smtClean="0"/>
              <a:t>27.03.2021</a:t>
            </a:fld>
            <a:endParaRPr lang="ru-RU" noProof="0"/>
          </a:p>
        </p:txBody>
      </p:sp>
      <p:sp>
        <p:nvSpPr>
          <p:cNvPr id="5" name="Нижний колонтитул 4">
            <a:extLst>
              <a:ext uri="{FF2B5EF4-FFF2-40B4-BE49-F238E27FC236}">
                <a16:creationId xmlns:a16="http://schemas.microsoft.com/office/drawing/2014/main" id="{15DC5E59-6466-4E0A-8317-7FF66CBF36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noProof="0"/>
          </a:p>
        </p:txBody>
      </p:sp>
      <p:sp>
        <p:nvSpPr>
          <p:cNvPr id="6" name="Номер слайда 5">
            <a:extLst>
              <a:ext uri="{FF2B5EF4-FFF2-40B4-BE49-F238E27FC236}">
                <a16:creationId xmlns:a16="http://schemas.microsoft.com/office/drawing/2014/main" id="{B88CDD0A-74FF-4205-80A3-283831D0C0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DA64F31B-23FA-4075-AF7D-6228CFD12F03}" type="slidenum">
              <a:rPr lang="ru-RU" noProof="0" smtClean="0"/>
              <a:t>‹#›</a:t>
            </a:fld>
            <a:endParaRPr lang="ru-RU" noProof="0"/>
          </a:p>
        </p:txBody>
      </p:sp>
    </p:spTree>
    <p:extLst>
      <p:ext uri="{BB962C8B-B14F-4D97-AF65-F5344CB8AC3E}">
        <p14:creationId xmlns:p14="http://schemas.microsoft.com/office/powerpoint/2010/main" val="1329132325"/>
      </p:ext>
    </p:extLst>
  </p:cSld>
  <p:clrMap bg1="lt1" tx1="dk1" bg2="lt2" tx2="dk2" accent1="accent1" accent2="accent2" accent3="accent3" accent4="accent4" accent5="accent5" accent6="accent6" hlink="hlink" folHlink="folHlink"/>
  <p:sldLayoutIdLst>
    <p:sldLayoutId id="2147483675" r:id="rId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92AA5F59-F641-4E43-8627-D6342C639DCE}"/>
              </a:ext>
            </a:extLst>
          </p:cNvPr>
          <p:cNvSpPr>
            <a:spLocks noGrp="1"/>
          </p:cNvSpPr>
          <p:nvPr>
            <p:ph type="title"/>
          </p:nvPr>
        </p:nvSpPr>
        <p:spPr>
          <a:xfrm>
            <a:off x="2223368" y="2958353"/>
            <a:ext cx="3576956" cy="1188160"/>
          </a:xfrm>
        </p:spPr>
        <p:txBody>
          <a:bodyPr rtlCol="0"/>
          <a:lstStyle/>
          <a:p>
            <a:r>
              <a:rPr lang="ru-RU" dirty="0"/>
              <a:t>«Казахстанская фондовая биржа» </a:t>
            </a:r>
          </a:p>
        </p:txBody>
      </p:sp>
      <p:sp>
        <p:nvSpPr>
          <p:cNvPr id="6" name="Текст 5">
            <a:extLst>
              <a:ext uri="{FF2B5EF4-FFF2-40B4-BE49-F238E27FC236}">
                <a16:creationId xmlns:a16="http://schemas.microsoft.com/office/drawing/2014/main" id="{D7953ABF-92FC-AC4A-9335-844C6029902C}"/>
              </a:ext>
            </a:extLst>
          </p:cNvPr>
          <p:cNvSpPr>
            <a:spLocks noGrp="1"/>
          </p:cNvSpPr>
          <p:nvPr>
            <p:ph type="body" sz="quarter" idx="10"/>
          </p:nvPr>
        </p:nvSpPr>
        <p:spPr>
          <a:xfrm>
            <a:off x="2671763" y="4329952"/>
            <a:ext cx="2680166" cy="352031"/>
          </a:xfrm>
        </p:spPr>
        <p:txBody>
          <a:bodyPr rtlCol="0"/>
          <a:lstStyle/>
          <a:p>
            <a:pPr rtl="0"/>
            <a:r>
              <a:rPr lang="ru-RU" dirty="0" err="1"/>
              <a:t>Вайгель</a:t>
            </a:r>
            <a:r>
              <a:rPr lang="ru-RU" dirty="0"/>
              <a:t> Виктория</a:t>
            </a:r>
          </a:p>
        </p:txBody>
      </p:sp>
    </p:spTree>
    <p:extLst>
      <p:ext uri="{BB962C8B-B14F-4D97-AF65-F5344CB8AC3E}">
        <p14:creationId xmlns:p14="http://schemas.microsoft.com/office/powerpoint/2010/main" val="247526110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5360"/>
        </a:solidFill>
        <a:effectLst/>
      </p:bgPr>
    </p:bg>
    <p:spTree>
      <p:nvGrpSpPr>
        <p:cNvPr id="1" name=""/>
        <p:cNvGrpSpPr/>
        <p:nvPr/>
      </p:nvGrpSpPr>
      <p:grpSpPr>
        <a:xfrm>
          <a:off x="0" y="0"/>
          <a:ext cx="0" cy="0"/>
          <a:chOff x="0" y="0"/>
          <a:chExt cx="0" cy="0"/>
        </a:xfrm>
      </p:grpSpPr>
      <p:sp>
        <p:nvSpPr>
          <p:cNvPr id="2" name="Прямоугольник 1"/>
          <p:cNvSpPr/>
          <p:nvPr/>
        </p:nvSpPr>
        <p:spPr>
          <a:xfrm>
            <a:off x="2316480" y="4979854"/>
            <a:ext cx="7489372" cy="1569660"/>
          </a:xfrm>
          <a:prstGeom prst="rect">
            <a:avLst/>
          </a:prstGeom>
        </p:spPr>
        <p:txBody>
          <a:bodyPr wrap="square">
            <a:spAutoFit/>
          </a:bodyPr>
          <a:lstStyle/>
          <a:p>
            <a:r>
              <a:rPr lang="ru-RU" sz="2400" dirty="0">
                <a:solidFill>
                  <a:schemeClr val="bg1">
                    <a:lumMod val="95000"/>
                  </a:schemeClr>
                </a:solidFill>
                <a:latin typeface="Gabriola" panose="04040605051002020D02" pitchFamily="82" charset="0"/>
              </a:rPr>
              <a:t>Казахстанская фондовая биржа (</a:t>
            </a:r>
            <a:r>
              <a:rPr lang="ru-RU" sz="2400" dirty="0" err="1">
                <a:solidFill>
                  <a:schemeClr val="bg1">
                    <a:lumMod val="95000"/>
                  </a:schemeClr>
                </a:solidFill>
                <a:latin typeface="Gabriola" panose="04040605051002020D02" pitchFamily="82" charset="0"/>
              </a:rPr>
              <a:t>Kazakhstan</a:t>
            </a:r>
            <a:r>
              <a:rPr lang="ru-RU" sz="2400" dirty="0">
                <a:solidFill>
                  <a:schemeClr val="bg1">
                    <a:lumMod val="95000"/>
                  </a:schemeClr>
                </a:solidFill>
                <a:latin typeface="Gabriola" panose="04040605051002020D02" pitchFamily="82" charset="0"/>
              </a:rPr>
              <a:t> </a:t>
            </a:r>
            <a:r>
              <a:rPr lang="ru-RU" sz="2400" dirty="0" err="1">
                <a:solidFill>
                  <a:schemeClr val="bg1">
                    <a:lumMod val="95000"/>
                  </a:schemeClr>
                </a:solidFill>
                <a:latin typeface="Gabriola" panose="04040605051002020D02" pitchFamily="82" charset="0"/>
              </a:rPr>
              <a:t>Stock</a:t>
            </a:r>
            <a:r>
              <a:rPr lang="ru-RU" sz="2400" dirty="0">
                <a:solidFill>
                  <a:schemeClr val="bg1">
                    <a:lumMod val="95000"/>
                  </a:schemeClr>
                </a:solidFill>
                <a:latin typeface="Gabriola" panose="04040605051002020D02" pitchFamily="82" charset="0"/>
              </a:rPr>
              <a:t> </a:t>
            </a:r>
            <a:r>
              <a:rPr lang="ru-RU" sz="2400" dirty="0" err="1">
                <a:solidFill>
                  <a:schemeClr val="bg1">
                    <a:lumMod val="95000"/>
                  </a:schemeClr>
                </a:solidFill>
                <a:latin typeface="Gabriola" panose="04040605051002020D02" pitchFamily="82" charset="0"/>
              </a:rPr>
              <a:t>Exchange</a:t>
            </a:r>
            <a:r>
              <a:rPr lang="ru-RU" sz="2400" dirty="0">
                <a:solidFill>
                  <a:schemeClr val="bg1">
                    <a:lumMod val="95000"/>
                  </a:schemeClr>
                </a:solidFill>
                <a:latin typeface="Gabriola" panose="04040605051002020D02" pitchFamily="82" charset="0"/>
              </a:rPr>
              <a:t> — KASE) — фондовая биржа со штаб-квартирой в городе Алматы, Казахстан, занимает второе место среди бирж СНГ по капитализации рынка акций. Была основана в 1993 году.</a:t>
            </a:r>
          </a:p>
        </p:txBody>
      </p:sp>
      <p:graphicFrame>
        <p:nvGraphicFramePr>
          <p:cNvPr id="7" name="Схема 6"/>
          <p:cNvGraphicFramePr/>
          <p:nvPr>
            <p:extLst>
              <p:ext uri="{D42A27DB-BD31-4B8C-83A1-F6EECF244321}">
                <p14:modId xmlns:p14="http://schemas.microsoft.com/office/powerpoint/2010/main" val="2409023592"/>
              </p:ext>
            </p:extLst>
          </p:nvPr>
        </p:nvGraphicFramePr>
        <p:xfrm>
          <a:off x="130628" y="26125"/>
          <a:ext cx="11329851"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17409932"/>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4745551" y="0"/>
            <a:ext cx="2946063" cy="52322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r>
              <a:rPr lang="ru-RU" sz="2800" dirty="0"/>
              <a:t>История создания</a:t>
            </a:r>
          </a:p>
        </p:txBody>
      </p:sp>
      <p:graphicFrame>
        <p:nvGraphicFramePr>
          <p:cNvPr id="3" name="Схема 2"/>
          <p:cNvGraphicFramePr/>
          <p:nvPr>
            <p:extLst>
              <p:ext uri="{D42A27DB-BD31-4B8C-83A1-F6EECF244321}">
                <p14:modId xmlns:p14="http://schemas.microsoft.com/office/powerpoint/2010/main" val="1189944278"/>
              </p:ext>
            </p:extLst>
          </p:nvPr>
        </p:nvGraphicFramePr>
        <p:xfrm>
          <a:off x="245166" y="646043"/>
          <a:ext cx="11592338" cy="61125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660228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1953571" y="-18272"/>
            <a:ext cx="8289449" cy="707886"/>
          </a:xfrm>
          <a:prstGeom prst="rect">
            <a:avLst/>
          </a:prstGeom>
        </p:spPr>
        <p:txBody>
          <a:bodyPr wrap="none">
            <a:spAutoFit/>
          </a:bodyPr>
          <a:lstStyle/>
          <a:p>
            <a:r>
              <a:rPr lang="ru-RU" sz="4000" dirty="0">
                <a:solidFill>
                  <a:srgbClr val="E8E6E3"/>
                </a:solidFill>
                <a:latin typeface="Gabriola" panose="04040605051002020D02" pitchFamily="82" charset="0"/>
              </a:rPr>
              <a:t>Основные этапы становления и развития KASE</a:t>
            </a:r>
            <a:endParaRPr lang="ru-RU" sz="4000" b="0" i="0" dirty="0">
              <a:solidFill>
                <a:srgbClr val="E8E6E3"/>
              </a:solidFill>
              <a:effectLst/>
              <a:latin typeface="Gabriola" panose="04040605051002020D02" pitchFamily="82" charset="0"/>
            </a:endParaRPr>
          </a:p>
        </p:txBody>
      </p:sp>
      <p:graphicFrame>
        <p:nvGraphicFramePr>
          <p:cNvPr id="5" name="Схема 4"/>
          <p:cNvGraphicFramePr/>
          <p:nvPr>
            <p:extLst>
              <p:ext uri="{D42A27DB-BD31-4B8C-83A1-F6EECF244321}">
                <p14:modId xmlns:p14="http://schemas.microsoft.com/office/powerpoint/2010/main" val="3588712112"/>
              </p:ext>
            </p:extLst>
          </p:nvPr>
        </p:nvGraphicFramePr>
        <p:xfrm>
          <a:off x="779655" y="852658"/>
          <a:ext cx="10637282"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4808707"/>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5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4760464" y="26935"/>
            <a:ext cx="1762256" cy="52322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lang="en-US" sz="2800" dirty="0">
                <a:latin typeface="Gabriola" panose="04040605051002020D02" pitchFamily="82" charset="0"/>
                <a:cs typeface="Times New Roman" panose="02020603050405020304" pitchFamily="18" charset="0"/>
              </a:rPr>
              <a:t>KASE </a:t>
            </a:r>
            <a:r>
              <a:rPr lang="ru-RU" sz="2800" dirty="0">
                <a:latin typeface="Gabriola" panose="04040605051002020D02" pitchFamily="82" charset="0"/>
                <a:cs typeface="Times New Roman" panose="02020603050405020304" pitchFamily="18" charset="0"/>
              </a:rPr>
              <a:t>сегодня</a:t>
            </a:r>
          </a:p>
        </p:txBody>
      </p:sp>
      <p:graphicFrame>
        <p:nvGraphicFramePr>
          <p:cNvPr id="4" name="Схема 3"/>
          <p:cNvGraphicFramePr/>
          <p:nvPr>
            <p:extLst>
              <p:ext uri="{D42A27DB-BD31-4B8C-83A1-F6EECF244321}">
                <p14:modId xmlns:p14="http://schemas.microsoft.com/office/powerpoint/2010/main" val="221447413"/>
              </p:ext>
            </p:extLst>
          </p:nvPr>
        </p:nvGraphicFramePr>
        <p:xfrm>
          <a:off x="130629" y="542475"/>
          <a:ext cx="11930742" cy="61021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74279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4628201" y="29194"/>
            <a:ext cx="3624710" cy="707886"/>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r>
              <a:rPr lang="ru-RU" sz="4000" dirty="0">
                <a:latin typeface="Gabriola" panose="04040605051002020D02" pitchFamily="82" charset="0"/>
              </a:rPr>
              <a:t>Рынок ценных бумаг</a:t>
            </a:r>
          </a:p>
        </p:txBody>
      </p:sp>
      <p:sp>
        <p:nvSpPr>
          <p:cNvPr id="3" name="Прямоугольник 2"/>
          <p:cNvSpPr/>
          <p:nvPr/>
        </p:nvSpPr>
        <p:spPr>
          <a:xfrm>
            <a:off x="449796" y="552414"/>
            <a:ext cx="3420616" cy="369332"/>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r>
              <a:rPr lang="ru-RU" dirty="0">
                <a:latin typeface="Times New Roman" panose="02020603050405020304" pitchFamily="18" charset="0"/>
                <a:cs typeface="Times New Roman" panose="02020603050405020304" pitchFamily="18" charset="0"/>
              </a:rPr>
              <a:t>Государственные ценные бумаги</a:t>
            </a:r>
          </a:p>
        </p:txBody>
      </p:sp>
      <p:sp>
        <p:nvSpPr>
          <p:cNvPr id="4" name="Прямоугольник 3"/>
          <p:cNvSpPr/>
          <p:nvPr/>
        </p:nvSpPr>
        <p:spPr>
          <a:xfrm>
            <a:off x="235226" y="1061616"/>
            <a:ext cx="6096000" cy="2031325"/>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a:spAutoFit/>
          </a:bodyPr>
          <a:lstStyle/>
          <a:p>
            <a:r>
              <a:rPr lang="ru-RU" dirty="0">
                <a:latin typeface="Times New Roman" panose="02020603050405020304" pitchFamily="18" charset="0"/>
                <a:cs typeface="Times New Roman" panose="02020603050405020304" pitchFamily="18" charset="0"/>
              </a:rPr>
              <a:t>В данном секторе обращаются облигации, выпущенные Министерством финансов и Национальным Банком Республики Казахстан, а также местными исполнительными органами власти. Все муниципальные облигации и облигации Министерства финансов размещаются в торговой системе KASE. Национальный Банк размещает свои ноты самостоятельно.</a:t>
            </a:r>
          </a:p>
        </p:txBody>
      </p:sp>
      <p:sp>
        <p:nvSpPr>
          <p:cNvPr id="5" name="Прямоугольник 4"/>
          <p:cNvSpPr/>
          <p:nvPr/>
        </p:nvSpPr>
        <p:spPr>
          <a:xfrm>
            <a:off x="736264" y="3865388"/>
            <a:ext cx="833883" cy="369332"/>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r>
              <a:rPr lang="ru-RU" dirty="0">
                <a:latin typeface="Times New Roman" panose="02020603050405020304" pitchFamily="18" charset="0"/>
                <a:cs typeface="Times New Roman" panose="02020603050405020304" pitchFamily="18" charset="0"/>
              </a:rPr>
              <a:t>Акции</a:t>
            </a:r>
          </a:p>
        </p:txBody>
      </p:sp>
      <p:sp>
        <p:nvSpPr>
          <p:cNvPr id="6" name="Прямоугольник 5"/>
          <p:cNvSpPr/>
          <p:nvPr/>
        </p:nvSpPr>
        <p:spPr>
          <a:xfrm>
            <a:off x="344556" y="4485577"/>
            <a:ext cx="6096000" cy="2031325"/>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a:spAutoFit/>
          </a:bodyPr>
          <a:lstStyle/>
          <a:p>
            <a:r>
              <a:rPr lang="ru-RU" dirty="0">
                <a:latin typeface="Times New Roman" panose="02020603050405020304" pitchFamily="18" charset="0"/>
                <a:cs typeface="Times New Roman" panose="02020603050405020304" pitchFamily="18" charset="0"/>
              </a:rPr>
              <a:t>Сегодня в данном секторе торгуются финансовые инструменты более 100 эмитентов. Общая капитализация рынка акций составляет около 50,7 млрд долларов США. Основную долю в отраслевой структуре рынка акций занимают компании энергетического и финансового секторов.</a:t>
            </a:r>
          </a:p>
          <a:p>
            <a:endParaRPr lang="ru-RU"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7934524" y="1892612"/>
            <a:ext cx="2843022" cy="369332"/>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r>
              <a:rPr lang="ru-RU" dirty="0">
                <a:latin typeface="Times New Roman" panose="02020603050405020304" pitchFamily="18" charset="0"/>
                <a:cs typeface="Times New Roman" panose="02020603050405020304" pitchFamily="18" charset="0"/>
              </a:rPr>
              <a:t>Корпоративные облигации</a:t>
            </a:r>
          </a:p>
        </p:txBody>
      </p:sp>
      <p:sp>
        <p:nvSpPr>
          <p:cNvPr id="8" name="Прямоугольник 7"/>
          <p:cNvSpPr/>
          <p:nvPr/>
        </p:nvSpPr>
        <p:spPr>
          <a:xfrm>
            <a:off x="6675675" y="2638917"/>
            <a:ext cx="5360719" cy="2862322"/>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spAutoFit/>
          </a:bodyPr>
          <a:lstStyle/>
          <a:p>
            <a:r>
              <a:rPr lang="ru-RU" dirty="0">
                <a:latin typeface="Times New Roman" panose="02020603050405020304" pitchFamily="18" charset="0"/>
                <a:cs typeface="Times New Roman" panose="02020603050405020304" pitchFamily="18" charset="0"/>
              </a:rPr>
              <a:t>В списки KASE включены корпоративные облигации около 244 наименований, выпущенные 64 отечественными и иностранными компаниями в соответствии с казахстанским и иностранным законодательством. Общая стоимость долга, доступного к торговле на KASE, оценивается приблизительно в 22,8 млрд долларов США. В официальном списке преобладают облигации банков. Доли компаний других секторов незначительны.</a:t>
            </a:r>
          </a:p>
        </p:txBody>
      </p:sp>
    </p:spTree>
    <p:extLst>
      <p:ext uri="{BB962C8B-B14F-4D97-AF65-F5344CB8AC3E}">
        <p14:creationId xmlns:p14="http://schemas.microsoft.com/office/powerpoint/2010/main" val="3669078869"/>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5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4487114" y="0"/>
            <a:ext cx="3062057" cy="707886"/>
          </a:xfrm>
          <a:prstGeom prst="rect">
            <a:avLst/>
          </a:prstGeom>
          <a:noFill/>
          <a:ln>
            <a:noFill/>
          </a:ln>
        </p:spPr>
        <p:style>
          <a:lnRef idx="0">
            <a:scrgbClr r="0" g="0" b="0"/>
          </a:lnRef>
          <a:fillRef idx="0">
            <a:scrgbClr r="0" g="0" b="0"/>
          </a:fillRef>
          <a:effectRef idx="0">
            <a:scrgbClr r="0" g="0" b="0"/>
          </a:effectRef>
          <a:fontRef idx="minor">
            <a:schemeClr val="accent5"/>
          </a:fontRef>
        </p:style>
        <p:txBody>
          <a:bodyPr wrap="none">
            <a:spAutoFit/>
          </a:bodyPr>
          <a:lstStyle/>
          <a:p>
            <a:r>
              <a:rPr lang="ru-RU" sz="4000" dirty="0">
                <a:latin typeface="Gabriola" panose="04040605051002020D02" pitchFamily="82" charset="0"/>
              </a:rPr>
              <a:t>Акционеры </a:t>
            </a:r>
            <a:r>
              <a:rPr lang="en-US" sz="4000" dirty="0">
                <a:latin typeface="Gabriola" panose="04040605051002020D02" pitchFamily="82" charset="0"/>
              </a:rPr>
              <a:t>KASE</a:t>
            </a:r>
            <a:endParaRPr lang="ru-RU" sz="4000" dirty="0">
              <a:latin typeface="Gabriola" panose="04040605051002020D02" pitchFamily="82" charset="0"/>
            </a:endParaRPr>
          </a:p>
        </p:txBody>
      </p:sp>
      <p:sp>
        <p:nvSpPr>
          <p:cNvPr id="3" name="Прямоугольник 2"/>
          <p:cNvSpPr/>
          <p:nvPr/>
        </p:nvSpPr>
        <p:spPr>
          <a:xfrm>
            <a:off x="626165" y="1172817"/>
            <a:ext cx="10783957" cy="4093428"/>
          </a:xfrm>
          <a:prstGeom prst="rect">
            <a:avLst/>
          </a:prstGeom>
          <a:gradFill flip="none" rotWithShape="1">
            <a:gsLst>
              <a:gs pos="0">
                <a:srgbClr val="4A8D98"/>
              </a:gs>
              <a:gs pos="48000">
                <a:schemeClr val="accent5">
                  <a:lumMod val="60000"/>
                  <a:lumOff val="40000"/>
                </a:schemeClr>
              </a:gs>
              <a:gs pos="100000">
                <a:schemeClr val="accent5">
                  <a:lumMod val="40000"/>
                  <a:lumOff val="60000"/>
                </a:schemeClr>
              </a:gs>
            </a:gsLst>
            <a:lin ang="16200000" scaled="1"/>
            <a:tileRect/>
          </a:gradFill>
          <a:ln>
            <a:solidFill>
              <a:schemeClr val="tx1"/>
            </a:solidFill>
          </a:ln>
          <a:effectLst>
            <a:outerShdw blurRad="152400" dist="317500" dir="5400000" sx="90000" sy="-19000" rotWithShape="0">
              <a:prstClr val="black">
                <a:alpha val="15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000" dirty="0">
                <a:latin typeface="Times New Roman" panose="02020603050405020304" pitchFamily="18" charset="0"/>
                <a:cs typeface="Times New Roman" panose="02020603050405020304" pitchFamily="18" charset="0"/>
              </a:rPr>
              <a:t>По состоянию на 28 января 2019 года у KASE было 52 акционера, в числе которых банки, </a:t>
            </a:r>
            <a:r>
              <a:rPr lang="ru-RU" sz="2000" dirty="0" err="1">
                <a:latin typeface="Times New Roman" panose="02020603050405020304" pitchFamily="18" charset="0"/>
                <a:cs typeface="Times New Roman" panose="02020603050405020304" pitchFamily="18" charset="0"/>
              </a:rPr>
              <a:t>брокерско</a:t>
            </a:r>
            <a:r>
              <a:rPr lang="ru-RU" sz="2000" dirty="0">
                <a:latin typeface="Times New Roman" panose="02020603050405020304" pitchFamily="18" charset="0"/>
                <a:cs typeface="Times New Roman" panose="02020603050405020304" pitchFamily="18" charset="0"/>
              </a:rPr>
              <a:t>-дилерские организации, компании по управлению активами, АО «Единый накопительный пенсионный фонд» и другие организации. Общее количество объявленных акций АО «Казахстанская фондовая биржа» составляет 5 000 000 штук, 974 373 акций размещено. Долей 49,1 % от общего количества размещенных акций владеет ГУ «Национальный Банк Республики Казахстан», в соответствии с Постановлением Правительства Республики Казахстан "О некоторых вопросах акционерного общества «Региональный финансовый центр города Алматы» от 19 января 2012 года № 134.</a:t>
            </a:r>
          </a:p>
          <a:p>
            <a:endParaRPr lang="ru-RU" sz="2000" dirty="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Уставом KASE предусмотрена «золотая акция», владельцем которой является Национальный Банк Республики Казахстан. Она дает право наложения вето на решения органов KASE по вопросам валютного регулирования и регулирования рынка государственных ценных бумаг Республики Казахстан.</a:t>
            </a:r>
          </a:p>
        </p:txBody>
      </p:sp>
    </p:spTree>
    <p:extLst>
      <p:ext uri="{BB962C8B-B14F-4D97-AF65-F5344CB8AC3E}">
        <p14:creationId xmlns:p14="http://schemas.microsoft.com/office/powerpoint/2010/main" val="2507399311"/>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2642176" y="2877883"/>
            <a:ext cx="6907660" cy="923330"/>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none" lIns="91440" tIns="45720" rIns="91440" bIns="45720">
            <a:spAutoFit/>
          </a:bodyPr>
          <a:lstStyle/>
          <a:p>
            <a:pPr algn="ctr"/>
            <a:r>
              <a:rPr lang="ru-RU"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Спасибо за внимание!</a:t>
            </a:r>
            <a:endParaRPr lang="ru-RU"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235241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Тема Office">
  <a:themeElements>
    <a:clrScheme name="Custom 10">
      <a:dk1>
        <a:srgbClr val="000000"/>
      </a:dk1>
      <a:lt1>
        <a:srgbClr val="FFFFFF"/>
      </a:lt1>
      <a:dk2>
        <a:srgbClr val="5F7174"/>
      </a:dk2>
      <a:lt2>
        <a:srgbClr val="CFF6CF"/>
      </a:lt2>
      <a:accent1>
        <a:srgbClr val="69888C"/>
      </a:accent1>
      <a:accent2>
        <a:srgbClr val="5F7174"/>
      </a:accent2>
      <a:accent3>
        <a:srgbClr val="A5E659"/>
      </a:accent3>
      <a:accent4>
        <a:srgbClr val="00A6C0"/>
      </a:accent4>
      <a:accent5>
        <a:srgbClr val="32D9CB"/>
      </a:accent5>
      <a:accent6>
        <a:srgbClr val="99ECE5"/>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22379321" id="{D1D2B796-C8D1-4239-8DC5-C0C78446C3A4}" vid="{9AAE9BFA-DA84-4D01-9D1A-14B52186DC76}"/>
    </a:ext>
  </a:extLst>
</a:theme>
</file>

<file path=ppt/theme/theme2.xml><?xml version="1.0" encoding="utf-8"?>
<a:theme xmlns:a="http://schemas.openxmlformats.org/drawingml/2006/main" name="Тема 1_Office">
  <a:themeElements>
    <a:clrScheme name="Теплый синий">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22379321" id="{D1D2B796-C8D1-4239-8DC5-C0C78446C3A4}" vid="{18C59C60-C79B-41E7-B860-DC9656BCF14C}"/>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Анимированный заголовок на фоне бликов</Template>
  <TotalTime>0</TotalTime>
  <Words>805</Words>
  <Application>Microsoft Office PowerPoint</Application>
  <PresentationFormat>Широкоэкранный</PresentationFormat>
  <Paragraphs>51</Paragraphs>
  <Slides>8</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2</vt:i4>
      </vt:variant>
      <vt:variant>
        <vt:lpstr>Заголовки слайдов</vt:lpstr>
      </vt:variant>
      <vt:variant>
        <vt:i4>8</vt:i4>
      </vt:variant>
    </vt:vector>
  </HeadingPairs>
  <TitlesOfParts>
    <vt:vector size="15" baseType="lpstr">
      <vt:lpstr>Arial</vt:lpstr>
      <vt:lpstr>Calibri</vt:lpstr>
      <vt:lpstr>Calibri Light</vt:lpstr>
      <vt:lpstr>Gabriola</vt:lpstr>
      <vt:lpstr>Times New Roman</vt:lpstr>
      <vt:lpstr>Тема Office</vt:lpstr>
      <vt:lpstr>Тема 1_Office</vt:lpstr>
      <vt:lpstr>«Казахстанская фондовая биржа»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2021-03-26T15:59:40Z</dcterms:created>
  <dcterms:modified xsi:type="dcterms:W3CDTF">2021-03-27T03:01:16Z</dcterms:modified>
  <cp:category/>
</cp:coreProperties>
</file>