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4DF82-4814-4641-BE6F-75C7361FE19F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B9910-B9DD-460A-B30C-38B69173FD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029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0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437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234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8771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127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7249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85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517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8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1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501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01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239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3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7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16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C8F3B6-8871-4180-9967-BABAE4E961D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E3C2581-4FC9-4E06-A3E8-84485C704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4355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se.kz/files/mix/post_134.pdf" TargetMode="External"/><Relationship Id="rId2" Type="http://schemas.openxmlformats.org/officeDocument/2006/relationships/hyperlink" Target="https://ru.wikipedia.org/wiki/%D0%9D%D0%B0%D1%86%D0%B8%D0%BE%D0%BD%D0%B0%D0%BB%D1%8C%D0%BD%D1%8B%D0%B9_%D0%B1%D0%B0%D0%BD%D0%BA_%D0%A0%D0%B5%D1%81%D0%BF%D1%83%D0%B1%D0%BB%D0%B8%D0%BA%D0%B8_%D0%9A%D0%B0%D0%B7%D0%B0%D1%85%D1%81%D1%82%D0%B0%D0%B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041EB2-13BF-4FB1-9C8B-69D067D9805A}"/>
              </a:ext>
            </a:extLst>
          </p:cNvPr>
          <p:cNvSpPr/>
          <p:nvPr/>
        </p:nvSpPr>
        <p:spPr>
          <a:xfrm>
            <a:off x="689712" y="1496344"/>
            <a:ext cx="10812575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Казахстанская фондовая биржа 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2C7979D-1896-4B79-9BA6-A26E125033A9}"/>
              </a:ext>
            </a:extLst>
          </p:cNvPr>
          <p:cNvSpPr/>
          <p:nvPr/>
        </p:nvSpPr>
        <p:spPr>
          <a:xfrm>
            <a:off x="1720443" y="2782669"/>
            <a:ext cx="87511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600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Kazakhstan Stock Exchange — KASE)</a:t>
            </a:r>
            <a:endParaRPr lang="ru-RU" sz="36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6011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B7D80D-E021-45FF-815F-E9C349EA6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593" y="1545535"/>
            <a:ext cx="4197137" cy="376693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C40B8F-9131-4349-8831-7A261E03F5BA}"/>
              </a:ext>
            </a:extLst>
          </p:cNvPr>
          <p:cNvSpPr/>
          <p:nvPr/>
        </p:nvSpPr>
        <p:spPr>
          <a:xfrm>
            <a:off x="392812" y="651519"/>
            <a:ext cx="80270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0" cap="none" spc="0" dirty="0">
                <a:ln w="95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Linux Libertine"/>
              </a:rPr>
              <a:t>Дочерние организации KASE</a:t>
            </a:r>
            <a:endParaRPr lang="ru-RU" sz="4400" b="1" cap="none" spc="0" dirty="0">
              <a:ln w="95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81D602-7F2D-4F85-B40E-E3632DB8ABB6}"/>
              </a:ext>
            </a:extLst>
          </p:cNvPr>
          <p:cNvSpPr/>
          <p:nvPr/>
        </p:nvSpPr>
        <p:spPr>
          <a:xfrm>
            <a:off x="392812" y="2274838"/>
            <a:ext cx="579215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0" i="0" cap="none" spc="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Дочерние организации KASE</a:t>
            </a:r>
            <a:br>
              <a:rPr lang="ru-RU" sz="2400" b="0" i="0" cap="none" spc="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cap="none" spc="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ТОО «eTrade.kz» — разработка, поддержка и модификация программного обеспечения для KASE; предоставление KASE и другим лицам иных услуг в сфере информационных технологий.</a:t>
            </a:r>
            <a:endParaRPr lang="ru-RU" sz="2400" b="0" cap="none" spc="0" dirty="0">
              <a:ln w="0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544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7233EE-B479-4DFB-A630-ED225A65D56D}"/>
              </a:ext>
            </a:extLst>
          </p:cNvPr>
          <p:cNvSpPr/>
          <p:nvPr/>
        </p:nvSpPr>
        <p:spPr>
          <a:xfrm>
            <a:off x="1938451" y="2505670"/>
            <a:ext cx="8315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bg2">
                    <a:lumMod val="75000"/>
                  </a:schemeClr>
                </a:solidFill>
                <a:effectLst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050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851636-653D-41E0-90AF-59B04886123B}"/>
              </a:ext>
            </a:extLst>
          </p:cNvPr>
          <p:cNvSpPr txBox="1"/>
          <p:nvPr/>
        </p:nvSpPr>
        <p:spPr>
          <a:xfrm>
            <a:off x="494673" y="1261467"/>
            <a:ext cx="51935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Биржа является коммерческой организацией, функционирующей в организационно-правовой форме акционерного общества. Органами Биржи являются: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высший орган — общее собрание акционеров Биржи;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орган управления — Совет директоров Биржи;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исполнительный орган — Правление.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737DA9-A282-426B-BB2C-95DD9E5329FC}"/>
              </a:ext>
            </a:extLst>
          </p:cNvPr>
          <p:cNvSpPr/>
          <p:nvPr/>
        </p:nvSpPr>
        <p:spPr>
          <a:xfrm>
            <a:off x="494673" y="338137"/>
            <a:ext cx="2518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Статус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71A561-B5FE-4E07-973C-0840C05D6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311" y="1261467"/>
            <a:ext cx="6407426" cy="427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836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78EE943-E3EA-4979-B1C8-C8F084FF321A}"/>
              </a:ext>
            </a:extLst>
          </p:cNvPr>
          <p:cNvSpPr/>
          <p:nvPr/>
        </p:nvSpPr>
        <p:spPr>
          <a:xfrm>
            <a:off x="-274501" y="99761"/>
            <a:ext cx="49757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0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Акционеры KASE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5737328-9C84-4B36-B99B-30C1B4486C2D}"/>
              </a:ext>
            </a:extLst>
          </p:cNvPr>
          <p:cNvSpPr/>
          <p:nvPr/>
        </p:nvSpPr>
        <p:spPr>
          <a:xfrm>
            <a:off x="72655" y="684536"/>
            <a:ext cx="552615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По состоянию на 28 января 2019 года у KASE было </a:t>
            </a:r>
            <a:r>
              <a:rPr lang="ru-RU" i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52</a:t>
            </a:r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акционера, в числе которых банки, брокерско-дилерские организации, компании по управлению активами, АО «Единый накопительный пенсионный фонд» и другие организации. Общее количество объявленных акций АО «Казахстанская фондовая биржа» составляет 5 000 000 штук, 974 373 акций размещено. Долей 49,1 % от общего количества размещенных акций владеет </a:t>
            </a:r>
            <a:r>
              <a:rPr lang="ru-RU" i="0" u="none" strike="noStrike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hlinkClick r:id="rId2" tooltip="Национальный банк Республики Казахста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ГУ «Национальный Банк Республики Казахстан»</a:t>
            </a:r>
            <a:r>
              <a:rPr lang="ru-RU" i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, </a:t>
            </a:r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в соответствии с Постановлением Правительства Республики Казахстан </a:t>
            </a:r>
            <a:r>
              <a:rPr lang="ru-RU" i="0" u="none" strike="noStrike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"О некоторых вопросах акционерного общества «Региональный финансовый центр города Алматы»</a:t>
            </a:r>
            <a:r>
              <a:rPr lang="ru-RU" i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 </a:t>
            </a:r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от 19 января 2012 года № 134.</a:t>
            </a:r>
          </a:p>
          <a:p>
            <a:pPr algn="ctr"/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Уставом KASE предусмотрена «золотая акция», владельцем которой является Национальный Банк Республики Казахстан. Она дает право наложения вето на решения органов KASE по вопросам валютного регулирования и регулирования рынка государственных ценных бумаг Республики Казахстан.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60C01E-9B5C-41E7-91CD-6AC56B55FC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202" y="1196605"/>
            <a:ext cx="6493797" cy="433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68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5E60E9-C0BE-4524-9AB4-E60CEB8B69B3}"/>
              </a:ext>
            </a:extLst>
          </p:cNvPr>
          <p:cNvSpPr txBox="1"/>
          <p:nvPr/>
        </p:nvSpPr>
        <p:spPr>
          <a:xfrm>
            <a:off x="784721" y="1160826"/>
            <a:ext cx="103968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На KASE три категории членства. В зависимости от вида финансовых инструментов, торговля которыми интересует организацию, она может стать членом следующих категорий KASE: «валютная», «фондовая» или «деривативы». Возможно одновременное членство в двух или трех из указанных категорий.</a:t>
            </a:r>
          </a:p>
          <a:p>
            <a:pPr algn="l"/>
            <a:r>
              <a:rPr lang="ru-RU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По состоянию на 01 октября 2018 года статус члена KASE имеет 53 профессиональных участников рынка.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D5228D-2E95-4F9E-A58F-DE929FDDE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964" y="3000887"/>
            <a:ext cx="8230313" cy="370668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E49EDF4-A255-4025-B671-EEEB9261A4A5}"/>
              </a:ext>
            </a:extLst>
          </p:cNvPr>
          <p:cNvSpPr/>
          <p:nvPr/>
        </p:nvSpPr>
        <p:spPr>
          <a:xfrm>
            <a:off x="619609" y="237496"/>
            <a:ext cx="2496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</a:rPr>
              <a:t>Члены</a:t>
            </a:r>
            <a:endParaRPr lang="ru-RU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4930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EC23773-F2D9-4A84-8ACC-67CF0C3DD2CF}"/>
              </a:ext>
            </a:extLst>
          </p:cNvPr>
          <p:cNvSpPr/>
          <p:nvPr/>
        </p:nvSpPr>
        <p:spPr>
          <a:xfrm>
            <a:off x="1384239" y="1166842"/>
            <a:ext cx="94235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KASE обслуживает рынки:</a:t>
            </a:r>
          </a:p>
          <a:p>
            <a:pPr algn="ctr"/>
            <a:endParaRPr lang="ru-RU" sz="3200" b="1" i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3200" b="1" i="0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Arial" panose="020B0604020202020204" pitchFamily="34" charset="0"/>
              </a:rPr>
              <a:t>ценных бумаг (включая акции, паи, корпоративные облигации, государственные ценные бумаги);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3200" b="1" i="0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Arial" panose="020B0604020202020204" pitchFamily="34" charset="0"/>
              </a:rPr>
              <a:t>иностранных валют;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3200" b="1" i="0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Arial" panose="020B0604020202020204" pitchFamily="34" charset="0"/>
              </a:rPr>
              <a:t>денег (включая операции </a:t>
            </a:r>
            <a:r>
              <a:rPr lang="ru-RU" sz="3200" b="1" i="0" cap="none" spc="0" dirty="0" err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Arial" panose="020B0604020202020204" pitchFamily="34" charset="0"/>
              </a:rPr>
              <a:t>репо</a:t>
            </a:r>
            <a:r>
              <a:rPr lang="ru-RU" sz="3200" b="1" i="0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Arial" panose="020B0604020202020204" pitchFamily="34" charset="0"/>
              </a:rPr>
              <a:t> и валютного свопа);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3200" b="1" i="0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Arial" panose="020B0604020202020204" pitchFamily="34" charset="0"/>
              </a:rPr>
              <a:t>деривативов.</a:t>
            </a:r>
            <a:endParaRPr lang="ru-RU" sz="32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68672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9BC9EB3-F328-4386-A277-D05AA27A52E1}"/>
              </a:ext>
            </a:extLst>
          </p:cNvPr>
          <p:cNvSpPr/>
          <p:nvPr/>
        </p:nvSpPr>
        <p:spPr>
          <a:xfrm>
            <a:off x="-161177" y="108425"/>
            <a:ext cx="125370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i="0" cap="none" spc="0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Рынок ценных бумаг</a:t>
            </a:r>
            <a:br>
              <a:rPr lang="ru-RU" sz="3600" b="1" i="0" cap="none" spc="0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ru-RU" sz="3600" b="1" i="0" cap="none" spc="0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Государственные ценные бумаги</a:t>
            </a:r>
            <a:endParaRPr lang="ru-RU" sz="3600" b="1" cap="none" spc="0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9BC9F6-7A0F-4F65-A757-952BC07956E0}"/>
              </a:ext>
            </a:extLst>
          </p:cNvPr>
          <p:cNvSpPr/>
          <p:nvPr/>
        </p:nvSpPr>
        <p:spPr>
          <a:xfrm>
            <a:off x="675466" y="1402360"/>
            <a:ext cx="10841067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0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 Black" panose="020B0A04020102020204" pitchFamily="34" charset="0"/>
              </a:rPr>
              <a:t>В данном секторе обращаются облигации, выпущенные Министерством финансов и Национальным Банком Республики Казахстан, а также местными исполнительными органами власти. Все муниципальные облигации и облигации Министерства финансов размещаются в торговой системе KASE. Национальный Банк размещает свои ноты самостоятельно.</a:t>
            </a:r>
          </a:p>
          <a:p>
            <a:pPr algn="ctr"/>
            <a:r>
              <a:rPr lang="ru-RU" sz="2800" b="1" i="0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 Black" panose="020B0A04020102020204" pitchFamily="34" charset="0"/>
              </a:rPr>
              <a:t>В последние годы на KASE в обращении постоянно находится около 240 наименований государственных ценных бумаг общей стоимостью около 30,0 млрд долларов США.</a:t>
            </a:r>
            <a:endParaRPr lang="ru-RU" sz="28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414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DA01A5-F7C0-4FC1-A902-195C55964434}"/>
              </a:ext>
            </a:extLst>
          </p:cNvPr>
          <p:cNvSpPr txBox="1"/>
          <p:nvPr/>
        </p:nvSpPr>
        <p:spPr>
          <a:xfrm>
            <a:off x="250703" y="158213"/>
            <a:ext cx="6107372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Акции</a:t>
            </a:r>
            <a:br>
              <a:rPr lang="ru-RU" dirty="0">
                <a:solidFill>
                  <a:srgbClr val="54595D"/>
                </a:solidFill>
                <a:latin typeface="Arial" panose="020B0604020202020204" pitchFamily="34" charset="0"/>
              </a:rPr>
            </a:br>
            <a:r>
              <a:rPr lang="ru-RU" sz="2200" b="0" i="0" dirty="0"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Сегодня в данном секторе торгуются финансовые инструменты более 100 эмитентов. Общая капитализация рынка акций составляет около 50,7 млрд долларов США. Основную долю в отраслевой структуре рынка акций занимают компании энергетического и финансового секторов.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AEC30D-8D7F-44FD-ABC4-B6CA7C4449B5}"/>
              </a:ext>
            </a:extLst>
          </p:cNvPr>
          <p:cNvSpPr txBox="1"/>
          <p:nvPr/>
        </p:nvSpPr>
        <p:spPr>
          <a:xfrm>
            <a:off x="4946029" y="2949238"/>
            <a:ext cx="6995268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Корпоративные облигации</a:t>
            </a:r>
            <a:b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2200" b="0" i="0" dirty="0"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В списки KASE включены корпоративные облигации около 244 наименований, выпущенные 64 отечественными и иностранными компаниями в соответствии с казахстанским и иностранным законодательством. Общая стоимость долга, доступного к торговле на KASE, оценивается приблизительно в 22,8 млрд долларов США. В официальном списке преобладают облигации банков. Доли компаний других секторов незначительны.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BB3244-F49D-4B0F-810E-14BF73271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299" y="3329202"/>
            <a:ext cx="4690729" cy="31212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C48392-6658-4687-9EA4-E612E7310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800" y="130144"/>
            <a:ext cx="5580497" cy="294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29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CC0418-1C9A-446F-85F6-9BF0F8CBE9BF}"/>
              </a:ext>
            </a:extLst>
          </p:cNvPr>
          <p:cNvSpPr/>
          <p:nvPr/>
        </p:nvSpPr>
        <p:spPr>
          <a:xfrm>
            <a:off x="351656" y="200758"/>
            <a:ext cx="84274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0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</a:rPr>
              <a:t>Торговая система KASE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FE630D-1FF5-4323-823D-7A14B8746DDA}"/>
              </a:ext>
            </a:extLst>
          </p:cNvPr>
          <p:cNvSpPr/>
          <p:nvPr/>
        </p:nvSpPr>
        <p:spPr>
          <a:xfrm>
            <a:off x="176066" y="1174750"/>
            <a:ext cx="1184034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В 1997 году была разработана и запущена в эксплуатацию собственная Торговая система KASE, не уступающая по своим свойствам системам подобного класса, созданным специализированными фирмами. С целью улучшения характеристик Торговой системы её доработка и обновление осуществляются постоянно (в среднем обновленная версия выпускается 3-4 раза в год).</a:t>
            </a:r>
          </a:p>
          <a:p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Торги проводятся ежедневно (за исключением выходных и праздничных дней).</a:t>
            </a:r>
          </a:p>
          <a:p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Торговая система KASE позволяет осуществлять торги следующими методами: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непрерывный встречный аукцион (основной метод торгов);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заключение прямых (договорных) сделок;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специализированные торги (аукционы);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франкфуртский аукцион;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фиксинг;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подписка (при продажах акций).</a:t>
            </a:r>
          </a:p>
          <a:p>
            <a:r>
              <a:rPr lang="ru-RU" b="0" i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Удаленный доступ в Торговую систему KASE осуществляется через выделенные каналы ведущих казахстанских провайдеров и через сеть Интернет.</a:t>
            </a:r>
            <a:endParaRPr lang="ru-RU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85AE1E-6897-4D4B-8CFE-A1CE8751FD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5"/>
          <a:stretch/>
        </p:blipFill>
        <p:spPr>
          <a:xfrm>
            <a:off x="5953539" y="4775520"/>
            <a:ext cx="6062870" cy="196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14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2B7718-7471-46E3-AFBF-DEBE910328B2}"/>
              </a:ext>
            </a:extLst>
          </p:cNvPr>
          <p:cNvSpPr txBox="1"/>
          <p:nvPr/>
        </p:nvSpPr>
        <p:spPr>
          <a:xfrm>
            <a:off x="460513" y="720566"/>
            <a:ext cx="11270974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>
                  <a:glow rad="228600">
                    <a:srgbClr val="052F61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Корпоративное управление на KASE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4595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KASE непрерывно совершенствует и развивает систему корпоративного управления в целях защиты интересов акционеров, эмитентов, членов Биржи и инвесторов.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настоящее время в состав органа управления Биржи — Совета директоров (Биржевого совета) входят 8 членов, из них 3 независимых директора. При данном органе функционируют 5 комитетов: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бюджету и стратегическому планированию;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кадрам, вознаграждениям и социальным вопросам;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аудиту;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экспертный комитет;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финансовой отчетности и аудиту эмитентов.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целях принятия коллегиальных решений и исключения конфликтов интересов на Бирже функционируют дополнительные рабочие комитеты и комиссии, в состав которых, кроме работников биржи, входят представители уполномоченного органа и участников рынка.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Согласно требованиям уполномоченного органа на KASE постоянно осуществляется комплаенс-контроль инсайдерских сделок, сделок по манипулированию. Выстроены системы управления рисками и внутреннего контроля в соответствии с международными стандартами.</a:t>
            </a:r>
          </a:p>
        </p:txBody>
      </p:sp>
    </p:spTree>
    <p:extLst>
      <p:ext uri="{BB962C8B-B14F-4D97-AF65-F5344CB8AC3E}">
        <p14:creationId xmlns:p14="http://schemas.microsoft.com/office/powerpoint/2010/main" val="287799919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58</TotalTime>
  <Words>763</Words>
  <Application>Microsoft Office PowerPoint</Application>
  <PresentationFormat>Широкоэкранный</PresentationFormat>
  <Paragraphs>48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Calibri</vt:lpstr>
      <vt:lpstr>Century Gothic</vt:lpstr>
      <vt:lpstr>Linux Libertine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Asem Kabirova</dc:creator>
  <cp:lastModifiedBy>user1</cp:lastModifiedBy>
  <cp:revision>6</cp:revision>
  <dcterms:created xsi:type="dcterms:W3CDTF">2021-03-27T13:45:34Z</dcterms:created>
  <dcterms:modified xsi:type="dcterms:W3CDTF">2021-03-28T06:33:08Z</dcterms:modified>
</cp:coreProperties>
</file>