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0-tub-kz.yandex.net/i?id=0eba4b9e4925d57a494e5849f754788b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94"/>
            <a:ext cx="4897693" cy="686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492896"/>
            <a:ext cx="8527976" cy="1800199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FFFF00"/>
                </a:solidFill>
                <a:latin typeface="Book Antiqua" panose="02040602050305030304" pitchFamily="18" charset="0"/>
              </a:rPr>
              <a:t>«Казахстанская фондовая биржа» </a:t>
            </a:r>
          </a:p>
        </p:txBody>
      </p:sp>
    </p:spTree>
    <p:extLst>
      <p:ext uri="{BB962C8B-B14F-4D97-AF65-F5344CB8AC3E}">
        <p14:creationId xmlns:p14="http://schemas.microsoft.com/office/powerpoint/2010/main" val="1775860933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365104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E0000"/>
                </a:solidFill>
              </a:rPr>
              <a:t>Услуги Биржи:</a:t>
            </a:r>
          </a:p>
          <a:p>
            <a:r>
              <a:rPr lang="ru-RU" sz="2400" dirty="0">
                <a:solidFill>
                  <a:srgbClr val="FE0000"/>
                </a:solidFill>
              </a:rPr>
              <a:t>Листинг на KASE</a:t>
            </a:r>
          </a:p>
          <a:p>
            <a:r>
              <a:rPr lang="ru-RU" sz="2400" dirty="0">
                <a:solidFill>
                  <a:srgbClr val="FE0000"/>
                </a:solidFill>
              </a:rPr>
              <a:t>Листинговые требования KASE устанавливаются нормативным правовым актом уполномоченного органа.</a:t>
            </a:r>
          </a:p>
          <a:p>
            <a:endParaRPr lang="ru-RU" sz="2400" dirty="0">
              <a:solidFill>
                <a:srgbClr val="FE0000"/>
              </a:solidFill>
            </a:endParaRPr>
          </a:p>
          <a:p>
            <a:r>
              <a:rPr lang="ru-RU" sz="2400" dirty="0">
                <a:solidFill>
                  <a:srgbClr val="FE0000"/>
                </a:solidFill>
              </a:rPr>
              <a:t>Внутренними документами Биржи устанавливаются порядок и сроки рассмотрения заявления о включении ценных бумаг в официальный список, процедуры исключения ценных бумаг из официального списка, их перевода из одной категории списка в другую, требования по раскрытию информации, порядок уплаты листинговых сборов, а также иные листинговые требования и процедуры.</a:t>
            </a:r>
          </a:p>
        </p:txBody>
      </p:sp>
    </p:spTree>
    <p:extLst>
      <p:ext uri="{BB962C8B-B14F-4D97-AF65-F5344CB8AC3E}">
        <p14:creationId xmlns:p14="http://schemas.microsoft.com/office/powerpoint/2010/main" val="336703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799" y="2348880"/>
            <a:ext cx="7772400" cy="1500187"/>
          </a:xfrm>
        </p:spPr>
        <p:txBody>
          <a:bodyPr>
            <a:normAutofit fontScale="92500"/>
          </a:bodyPr>
          <a:lstStyle/>
          <a:p>
            <a:pPr algn="ctr"/>
            <a:r>
              <a:rPr lang="ru-RU" sz="6000" dirty="0">
                <a:solidFill>
                  <a:srgbClr val="FF0000"/>
                </a:solidFill>
                <a:latin typeface="Book Antiqua" panose="02040602050305030304" pitchFamily="18" charset="0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96789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-99392"/>
            <a:ext cx="7772400" cy="460851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Казахстанская фондовая биржа (</a:t>
            </a: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Kazakhstan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 </a:t>
            </a: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Stock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 </a:t>
            </a: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Exchange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 — KASE) — фондовая биржа со штаб-квартирой в городе Алматы, Казахстан, занимает второе место среди бирж СНГ по капитализации рынка акций. Была основана в 1993 году.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621" y="4293096"/>
            <a:ext cx="4481378" cy="24946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3834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Статус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Биржа является коммерческой организацией, функционирующей в организационно-правовой форме акционерного общества. Органами Биржи являются:</a:t>
            </a:r>
          </a:p>
          <a:p>
            <a:endParaRPr lang="ru-RU" sz="24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высший орган — общее собрание акционеров Биржи;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орган управления — Совет директоров Биржи;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исполнительный орган — Правление.</a:t>
            </a:r>
          </a:p>
        </p:txBody>
      </p:sp>
    </p:spTree>
    <p:extLst>
      <p:ext uri="{BB962C8B-B14F-4D97-AF65-F5344CB8AC3E}">
        <p14:creationId xmlns:p14="http://schemas.microsoft.com/office/powerpoint/2010/main" val="157202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685799" y="2420888"/>
            <a:ext cx="7772400" cy="263408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Руководство Биржи: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Алдамберген Алина Утемисовна — Председатель Правления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Хорошевская Наталья Юрьевна — заместитель Председателя Правления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Мухамеджанов Адиль Урбанович— заместитель Председателя Правления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Цалюк Андрей Юрьевич — заместитель Председателя Правления</a:t>
            </a:r>
          </a:p>
          <a:p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Мажекенов Ермек Булатович — заместитель Председателя 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0734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492896"/>
            <a:ext cx="8640960" cy="4176464"/>
          </a:xfrm>
        </p:spPr>
        <p:txBody>
          <a:bodyPr>
            <a:noAutofit/>
          </a:bodyPr>
          <a:lstStyle/>
          <a:p>
            <a:pPr algn="ctr"/>
            <a:endParaRPr lang="ru-RU" sz="18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pPr algn="ctr"/>
            <a:endParaRPr lang="ru-RU" sz="18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pPr algn="ctr"/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На Казахстанской фондовой бирже могут обращаться</a:t>
            </a:r>
          </a:p>
          <a:p>
            <a:pPr algn="ctr"/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такие финансовые инструменты 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иностранных валют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облигации местного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исполнительного органа</a:t>
            </a:r>
            <a:r>
              <a:rPr lang="en-US" dirty="0"/>
              <a:t> </a:t>
            </a:r>
            <a:endParaRPr lang="ru-RU" sz="18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срочные контракты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государственные пакеты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акций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эмитированные Министерством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финансов Республики Казахстан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государственные ценные бумаги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депозитные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сертификаты банков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второго уровня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эмитированные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Национальным банком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Республики Казахстан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ценные бумаги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негосударственные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1800" dirty="0">
                <a:solidFill>
                  <a:srgbClr val="FE0000"/>
                </a:solidFill>
                <a:latin typeface="Book Antiqua" panose="02040602050305030304" pitchFamily="18" charset="0"/>
              </a:rPr>
              <a:t>ценные бумаги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3" y="836712"/>
            <a:ext cx="4716015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341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3645024"/>
            <a:ext cx="7772400" cy="2898551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KASE обслуживает рынки: </a:t>
            </a:r>
          </a:p>
          <a:p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прямого и автоматического </a:t>
            </a: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репо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 с государственными и корпоративными ценными бумагами иностранных валют (доллар США, евро, рубль России) государственных ценных бумаг, выпущенных Национальным Банком, Министерством финансов и местными исполнительными органами Республики Казахстан акций корпоративных облигаций срочных контрактов KASE – универсальный рынок</a:t>
            </a:r>
          </a:p>
        </p:txBody>
      </p:sp>
    </p:spTree>
    <p:extLst>
      <p:ext uri="{BB962C8B-B14F-4D97-AF65-F5344CB8AC3E}">
        <p14:creationId xmlns:p14="http://schemas.microsoft.com/office/powerpoint/2010/main" val="410518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799" y="4149080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Рынки KASE</a:t>
            </a:r>
          </a:p>
          <a:p>
            <a:pPr algn="ctr"/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KASE обслуживает рынки:</a:t>
            </a:r>
          </a:p>
          <a:p>
            <a:endParaRPr lang="ru-RU" sz="32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ценных бумаг (включая акции, паи, корпоративные облигации, государственные ценные бумаги);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иностранных валют;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денег (включая операции </a:t>
            </a: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репо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 и валютного свопа);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>
                <a:solidFill>
                  <a:srgbClr val="FE0000"/>
                </a:solidFill>
                <a:latin typeface="Book Antiqua" panose="02040602050305030304" pitchFamily="18" charset="0"/>
              </a:rPr>
              <a:t>деривативов</a:t>
            </a:r>
            <a:r>
              <a:rPr lang="ru-RU" sz="3200" dirty="0">
                <a:solidFill>
                  <a:srgbClr val="FE0000"/>
                </a:solidFill>
                <a:latin typeface="Book Antiqua" panose="0204060205030503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74" y="-4551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881902"/>
            <a:ext cx="5649887" cy="256207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E0000"/>
                </a:solidFill>
                <a:latin typeface="Book Antiqua" panose="02040602050305030304" pitchFamily="18" charset="0"/>
              </a:rPr>
              <a:t>Акции</a:t>
            </a:r>
          </a:p>
          <a:p>
            <a:r>
              <a:rPr lang="ru-RU" sz="2800" dirty="0">
                <a:solidFill>
                  <a:srgbClr val="FE0000"/>
                </a:solidFill>
                <a:latin typeface="Book Antiqua" panose="02040602050305030304" pitchFamily="18" charset="0"/>
              </a:rPr>
              <a:t>Сегодня в данном секторе торгуются финансовые инструменты более 100 эмитентов. Общая капитализация рынка акций составляет около 50,7 млрд долларов США. Основную долю в отраслевой структуре рынка акций занимают компании энергетического и финансового секторов.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99" y="-45517"/>
            <a:ext cx="33146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8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uponthisrock.com/powerpointbacks/coollin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221088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Банками — корреспондентами </a:t>
            </a: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KASE </a:t>
            </a:r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при расчетах на рынке иностранных валют выступают:</a:t>
            </a:r>
          </a:p>
          <a:p>
            <a:endParaRPr lang="ru-RU" sz="2400" dirty="0">
              <a:solidFill>
                <a:srgbClr val="FE0000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Национальный Банк Республики Казахстан (</a:t>
            </a: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KZT);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The Bank of New York Mellon (USD);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Citibank N.A. (USD, EUR);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JPMorgan Chase Bank, N.A (USD / EUR);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ОАО «Сбербанк России» (</a:t>
            </a: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RUB);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Bank of China (CNY);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Торгово-промышленный Банк Китая в г. Алматы" (</a:t>
            </a:r>
            <a:r>
              <a:rPr lang="en-US" sz="2400" dirty="0">
                <a:solidFill>
                  <a:srgbClr val="FE0000"/>
                </a:solidFill>
                <a:latin typeface="Book Antiqua" panose="02040602050305030304" pitchFamily="18" charset="0"/>
              </a:rPr>
              <a:t>CNY).</a:t>
            </a:r>
            <a:endParaRPr lang="ru-RU" sz="2400" dirty="0">
              <a:solidFill>
                <a:srgbClr val="FE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22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430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user1</cp:lastModifiedBy>
  <cp:revision>9</cp:revision>
  <dcterms:created xsi:type="dcterms:W3CDTF">2021-03-26T05:58:29Z</dcterms:created>
  <dcterms:modified xsi:type="dcterms:W3CDTF">2021-03-27T03:31:21Z</dcterms:modified>
</cp:coreProperties>
</file>