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79" r:id="rId17"/>
    <p:sldId id="270" r:id="rId18"/>
    <p:sldId id="269" r:id="rId19"/>
    <p:sldId id="268" r:id="rId20"/>
    <p:sldId id="294" r:id="rId21"/>
    <p:sldId id="292" r:id="rId22"/>
    <p:sldId id="267" r:id="rId23"/>
    <p:sldId id="295" r:id="rId24"/>
    <p:sldId id="296" r:id="rId25"/>
    <p:sldId id="306" r:id="rId26"/>
    <p:sldId id="299" r:id="rId27"/>
    <p:sldId id="300" r:id="rId28"/>
    <p:sldId id="297" r:id="rId29"/>
    <p:sldId id="301" r:id="rId30"/>
    <p:sldId id="302" r:id="rId31"/>
    <p:sldId id="303" r:id="rId32"/>
    <p:sldId id="304" r:id="rId33"/>
    <p:sldId id="307" r:id="rId34"/>
    <p:sldId id="308" r:id="rId35"/>
    <p:sldId id="309" r:id="rId36"/>
    <p:sldId id="305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D522B59-8DC3-450C-A9FE-4E674AD61EFD}" type="datetimeFigureOut">
              <a:rPr lang="ru-RU" smtClean="0"/>
              <a:pPr/>
              <a:t>05.02.2021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FB22703-BE3E-4D97-9E4C-AFE7158A94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714356"/>
            <a:ext cx="7406640" cy="2214578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Ценные бумаги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5500702"/>
            <a:ext cx="3870192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Картинка 2 из 366102">
            <a:extLst>
              <a:ext uri="{FF2B5EF4-FFF2-40B4-BE49-F238E27FC236}">
                <a16:creationId xmlns:a16="http://schemas.microsoft.com/office/drawing/2014/main" id="{3A29578D-9420-413F-8B73-2486854900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068960"/>
            <a:ext cx="4696668" cy="2778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номиналу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постоянный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переменный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 В мировой практике разрешается выпуск, например, акций без денежного номинала или с нулевым номиналом. В этом случае указывается, какую долю в уставном капитале составляет одна акция, а потому ее номинал, исчисленный путем деления уставного капитала на число акций, меняется каждый раз с изменением размеров этого капитала, а не остается неизменным как в случае, когда номинал ценной бумаги задан при ее выпуске.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Если ценная бумага выпускается с указанием денежного номинала, то такая ценная  бумага считается ценной бумагой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постоянным номиналом.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Если ценная бумага выпускается без денежного номинала (с нулевым номиналом), то такая ценная бумага считается  ценной бумагой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переменным номиналом.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494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привлечения капитала (или функциям)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(возврат суммы долга к назначенному сроку с выплатой процента);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Долговые ценные бумаги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отражают отношение займа между ее владельцем и эмитентом, который обязуется выкупить ее в установленный срок и выплатить определенный процент (облигации, ипотечные свидетельства, казначейские обязательства)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долевые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(определение доли инвестора в капитале);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Долевые ценные бумаги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закрепляют права владельца на часть имущества предприятия при его ликвидации, подтверждает участие владельца в формировании уставного капитала, дает право на получение части прибыли и на участие в управлении предприятием. К долевым ценным бумагам относятся все виды акций, инвестиционные паи.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(ценные бумаги, служащие официальным платежным средством);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товарораспорядительные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(предназначены для обслуживание оборота товаров);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(бездокументарная форма, которая возникает в связи с изменением цен);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залоговые.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581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По объему предоставленных прав: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правами собственности;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правами управления;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правами кредитования.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477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 делятся на 2 класса: 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основные ценные бумаги 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производные ценные бумаги (деривативы).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Основные ценные бумаги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бумаги, в основе которых лежат имущественные права на какой-либо актив, обычно на товар, деньги, капитал, имущество, различного рода ресурсы и др. К таким бумагам относятся: акция, облигация, вексель, сертификаты, коносамент, чек и другие.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Производные ценные бумаги (дериватив)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 ценные бумаги, в основе которых лежит определенный ценовой актив. Производные ценные бумаги удостоверяют право или обязанность инвестора продать или купить определенное количество базисного  актива в определенное время или по определенной цене (опцион, варрант, фьючерсы, форвардные контракты)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521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Все ценные бумаги, хранящиеся в организации, должны быть описаны в книге учета ценных бумаг.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Книга учета ценных бумаг должна иметь следующие обязательные реквизиты: наименование эмитента; номинальную цену ценной бумаги; покупную стоимость; номер, серию и др.; общее количество; дату покупки; дату продажи. Книга учета ценных бумаг должна быть сброшюрована, скреплена печатью организации и подписями руководителя и главного бухгалтера, страницы пронумерованы. Исправления в книгу учета ценных бумаг могут вноситься лишь с разрешения руководителя и главного бухгалтера с указанием даты внесения исправлений.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8758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3094DC-A986-4259-BD7F-7C068B599796}"/>
              </a:ext>
            </a:extLst>
          </p:cNvPr>
          <p:cNvSpPr/>
          <p:nvPr/>
        </p:nvSpPr>
        <p:spPr>
          <a:xfrm>
            <a:off x="1835696" y="980728"/>
            <a:ext cx="712879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330" algn="just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Акцией 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ценная бумага, удостоверяющая право ее держателя (акционера) на получение части прибыли акционерного общества в виде дивидендов, на участие в управлении делами акционерного общества и на часть имущества, оставшегося после его ликвидации.</a:t>
            </a:r>
          </a:p>
          <a:p>
            <a:pPr indent="35433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433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0FEED1-0C7A-4994-A3F4-304EAADF864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852936"/>
            <a:ext cx="3096344" cy="3312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0CC980E-C324-4FB3-A8D3-96BB039C2AD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22" y="2852936"/>
            <a:ext cx="3428234" cy="31683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9956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а 3 из 55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14290"/>
            <a:ext cx="6357982" cy="6167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7143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Акции номинативные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именные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акции, выданные на имя вполне определённого лица.</a:t>
            </a:r>
          </a:p>
        </p:txBody>
      </p:sp>
      <p:pic>
        <p:nvPicPr>
          <p:cNvPr id="24578" name="Picture 2" descr="Картинка 2 из 1507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857364"/>
            <a:ext cx="6019808" cy="4290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7786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Обыкновенные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(ординарные, акции с нефиксированным дивидендом)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акции, по которым дивиденды выплачиваются из части прибыли, оставшейся после уплаты твёрдого процента обладателям привилегированных акций, то есть в виде процента, зависящего от величины прибыли.</a:t>
            </a:r>
          </a:p>
        </p:txBody>
      </p:sp>
      <p:pic>
        <p:nvPicPr>
          <p:cNvPr id="8194" name="Picture 2" descr="Картинка 98 из 3242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571745"/>
            <a:ext cx="2637192" cy="3768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500042"/>
            <a:ext cx="75009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Привилегированные акции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 акции, которые дают их владельцам право на первоочередное получение дивидендов по фиксированной ставке вне зависимости от уровня прибыли, полученной акционерным обществом в данном периоде.</a:t>
            </a:r>
          </a:p>
        </p:txBody>
      </p:sp>
      <p:pic>
        <p:nvPicPr>
          <p:cNvPr id="9220" name="Picture 4" descr="Картинка 16 из 3163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571744"/>
            <a:ext cx="5715000" cy="3933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928670"/>
            <a:ext cx="77153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Ценная бумага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совокупность определенных записей и других обозначений, удостоверяющих имущественные права.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товар, обращающийся на РЦБ, то есть особая форма существования капитала. Суть ее состоит в том, что у владельца сам капитал отсутствует, но имеются все права на него, которые зафиксированы в форме ЦБ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Согласно законодательству в Республике Казахстан допускаются к обращению следующие виды ценных бумаг: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государственные ценные бумаги,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акции,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облигации,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коносаменты,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ипотечные свидетельства,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производные ценные бумаги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простое складское свидетельство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двойное складское свидетельство ( складское + залоговое свидетельство)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ценные бумаги иностранных эмитентов, допущенные к обращению в РК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другие документы, которые отнесены законодательными актами в установленном порядке к числу ценных бумаг.</a:t>
            </a:r>
          </a:p>
          <a:p>
            <a:pPr algn="just"/>
            <a:endParaRPr lang="ru-RU" sz="2400" b="1" i="1" u="sng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3094DC-A986-4259-BD7F-7C068B599796}"/>
              </a:ext>
            </a:extLst>
          </p:cNvPr>
          <p:cNvSpPr/>
          <p:nvPr/>
        </p:nvSpPr>
        <p:spPr>
          <a:xfrm>
            <a:off x="1331640" y="980728"/>
            <a:ext cx="763284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свою очередь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привилегированные акции можно классифицировать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на: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кумулятивные акции – если дивиденды вовремя не выплачены, то они могут накапливаться и быть выплачены позднее в полном объеме;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отзывные – в отличие от других акций, эти акции вопреки свойству бессрочности могут погашаться эмитентом;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конвертируемые – могут обмениваться на определенное количество простых акций этого же эмитента;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Акции с минимальным определенным размером дивидендов, с правом голоса;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Акции с минимальным определенным размером дивидендов, без права голоса; при этом они имеют преимущественные права в отношении дивидендов и получении части имущества общества, оставшегося после его ликвидации.</a:t>
            </a:r>
          </a:p>
          <a:p>
            <a:pPr indent="35433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6983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3094DC-A986-4259-BD7F-7C068B599796}"/>
              </a:ext>
            </a:extLst>
          </p:cNvPr>
          <p:cNvSpPr/>
          <p:nvPr/>
        </p:nvSpPr>
        <p:spPr>
          <a:xfrm>
            <a:off x="1835696" y="980728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33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433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B7A0281-D56B-4329-8525-785033676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608473"/>
              </p:ext>
            </p:extLst>
          </p:nvPr>
        </p:nvGraphicFramePr>
        <p:xfrm>
          <a:off x="1403648" y="980728"/>
          <a:ext cx="7488832" cy="55216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97287">
                  <a:extLst>
                    <a:ext uri="{9D8B030D-6E8A-4147-A177-3AD203B41FA5}">
                      <a16:colId xmlns:a16="http://schemas.microsoft.com/office/drawing/2014/main" val="1318758411"/>
                    </a:ext>
                  </a:extLst>
                </a:gridCol>
                <a:gridCol w="3691545">
                  <a:extLst>
                    <a:ext uri="{9D8B030D-6E8A-4147-A177-3AD203B41FA5}">
                      <a16:colId xmlns:a16="http://schemas.microsoft.com/office/drawing/2014/main" val="375288672"/>
                    </a:ext>
                  </a:extLst>
                </a:gridCol>
              </a:tblGrid>
              <a:tr h="49302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Обыкновенные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Привилегированные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3128565578"/>
                  </a:ext>
                </a:extLst>
              </a:tr>
              <a:tr h="151780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Владельцы — полноправные акционеры, имеют право голоса на акционерном собрании. При наличии 50% акций — появляется право контроля за деятельностью АО.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дают права голоса на акционерном собрании и права участия в управлении АО.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45675976"/>
                  </a:ext>
                </a:extLst>
              </a:tr>
              <a:tr h="7492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Нефиксированный процент( зависит от доходов АО)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Фиксированный процент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2458877036"/>
                  </a:ext>
                </a:extLst>
              </a:tr>
              <a:tr h="1005416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имеют преимуществ по получению денег при банкротстве фирмы.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банкротстве АО имеют преимущество по получению своих вложений.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3907421076"/>
                  </a:ext>
                </a:extLst>
              </a:tr>
              <a:tr h="1005416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негарантированные, можно их вообще не получить, если нет у АО доходов. Большой риск.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гарантированные.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85138365"/>
                  </a:ext>
                </a:extLst>
              </a:tr>
              <a:tr h="7492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выгодны для недолгосрочного вложения.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выгодны для долгосрочного вложения.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441302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0271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71438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права даёт акция?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1) на получение части прибыли акционерного общества в виде дивидендов;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2) на продажу акции на рынке ценных бумаг;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3) на участие в управлении акционерным обществом (обыкновенные);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4) на получении части имущества или стоимости этой части имущества при ликвидации общества.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приобретения акций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3094DC-A986-4259-BD7F-7C068B599796}"/>
              </a:ext>
            </a:extLst>
          </p:cNvPr>
          <p:cNvSpPr/>
          <p:nvPr/>
        </p:nvSpPr>
        <p:spPr>
          <a:xfrm>
            <a:off x="1331640" y="980728"/>
            <a:ext cx="7632848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Физическое лицо обращается в финансовое учреждение с целью приобретения акции.</a:t>
            </a:r>
          </a:p>
          <a:p>
            <a:pPr lvl="0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Сотрудник финансового учреждения представляет перечень ценных бумаг, которые находятся на продаже.</a:t>
            </a:r>
          </a:p>
          <a:p>
            <a:pPr lvl="0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Покупатель выбирает наиболее подходящий вариант и подписывает договор купли-продажи.</a:t>
            </a:r>
          </a:p>
          <a:p>
            <a:pPr lvl="0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На основании подписанного соглашения осуществляется  оплата и передача акций в частную собственность.</a:t>
            </a: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159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Облигация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547664" y="1081045"/>
            <a:ext cx="731802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Облигация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ценная бумага (долговая), выпускаемая компанией/государством и отражающая сумму долга компании/государства перед ее держателем.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Облигация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(от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obligatio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обязательство)  – это ценная бумага, удостоверяющая, что её владелец одолжил некоторую сумму фирме, или государству, выпустившим облигацию, и имеет право получить спустя определённое время свои деньги назад вместе с премией, величина которой также фиксируется при продаже облигаций.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Облигация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это документ, подтверждающий долговые обязательства эмитента, он выставляется против его активов.</a:t>
            </a: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5F4292-5C74-46BF-ADD0-EB1CF699EEB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882485"/>
            <a:ext cx="2664295" cy="2549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ttp://forexlady.ru/wp-content/uploads/2011/09/raznica-mejdu-akciei-i-obligaciei-2.jpg">
            <a:extLst>
              <a:ext uri="{FF2B5EF4-FFF2-40B4-BE49-F238E27FC236}">
                <a16:creationId xmlns:a16="http://schemas.microsoft.com/office/drawing/2014/main" id="{67ABAD9B-CC79-4A26-928D-6B1F5D271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7261" y="3700794"/>
            <a:ext cx="3837091" cy="2800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888990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172948" y="1931787"/>
            <a:ext cx="98502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6E07059-2F49-4CD7-B4DD-6267D19C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7166"/>
            <a:ext cx="6912768" cy="611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4600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облигаций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043608" y="1081045"/>
            <a:ext cx="7318026" cy="7755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8150" marR="95250" indent="-342900" algn="just">
              <a:spcBef>
                <a:spcPts val="750"/>
              </a:spcBef>
              <a:spcAft>
                <a:spcPts val="750"/>
              </a:spcAft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Краткосрочные (дисконтные ноты, до 1 года), купонные среднесрочные (1-12 лет) и долгосрочные (12-49 лет), вечные (свыше 49 лет)</a:t>
            </a:r>
          </a:p>
          <a:p>
            <a:pPr marL="438150" marR="95250" indent="-342900" algn="just">
              <a:spcBef>
                <a:spcPts val="750"/>
              </a:spcBef>
              <a:spcAft>
                <a:spcPts val="750"/>
              </a:spcAft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Государственные (суверенные, безрисковые) облигации:</a:t>
            </a:r>
          </a:p>
          <a:p>
            <a:pPr marL="381000" marR="95250" indent="-285750" algn="just">
              <a:spcBef>
                <a:spcPts val="750"/>
              </a:spcBef>
              <a:spcAft>
                <a:spcPts val="75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Министерством финансов, областными акиматами для финансирования дефицита бюджета (суверенный долг)</a:t>
            </a:r>
          </a:p>
          <a:p>
            <a:pPr marL="381000" marR="95250" indent="-285750" algn="just">
              <a:spcBef>
                <a:spcPts val="750"/>
              </a:spcBef>
              <a:spcAft>
                <a:spcPts val="75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Ноты Национального Банка для изъятия (стерилизации) ликвидности с рынка (уменьшение свободной денежной массы и снижение давления на рост цен 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инфляцию, срок до 1 года, дисконтные)</a:t>
            </a:r>
          </a:p>
          <a:p>
            <a:pPr marL="381000" marR="95250" indent="-285750" algn="just">
              <a:spcBef>
                <a:spcPts val="750"/>
              </a:spcBef>
              <a:spcAft>
                <a:spcPts val="75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облигации развитых стран имеют большую надежность, высокий кредитный рейтинг и низкую стоимость заимствования (купон и доходность)</a:t>
            </a:r>
          </a:p>
          <a:p>
            <a:pPr marL="381000" marR="95250" indent="-285750" algn="just">
              <a:spcBef>
                <a:spcPts val="750"/>
              </a:spcBef>
              <a:spcAft>
                <a:spcPts val="75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Облигации развивающихся стран, с низким суверенным кредитным рейтингом могут допустить дефолт и, соответственно, имеют высокую стоимость заимствования (купон и доходность)</a:t>
            </a:r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7123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облигаций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547664" y="1081045"/>
            <a:ext cx="7318026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br>
              <a:rPr lang="ru-RU" dirty="0"/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Корпоративные облигации выпускаются компаниями для финансирования крупных инвестиционных проектов</a:t>
            </a:r>
          </a:p>
          <a:p>
            <a:pPr marL="438150" marR="95250" indent="-342900" algn="just">
              <a:spcBef>
                <a:spcPts val="750"/>
              </a:spcBef>
              <a:spcAft>
                <a:spcPts val="750"/>
              </a:spcAft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высокий риск, чем государственный и с большей доходностью (+Х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438150" marR="95250" indent="-342900" algn="just">
              <a:spcBef>
                <a:spcPts val="750"/>
              </a:spcBef>
              <a:spcAft>
                <a:spcPts val="750"/>
              </a:spcAft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конвертируемые в другие ценные бумаги, например, в акции</a:t>
            </a:r>
          </a:p>
          <a:p>
            <a:pPr marL="438150" marR="95250" indent="-342900" algn="just">
              <a:spcBef>
                <a:spcPts val="750"/>
              </a:spcBef>
              <a:spcAft>
                <a:spcPts val="750"/>
              </a:spcAft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обеспеченные залогом имущества компании</a:t>
            </a:r>
          </a:p>
          <a:p>
            <a:pPr marL="438150" marR="95250" indent="-342900" algn="just">
              <a:spcBef>
                <a:spcPts val="750"/>
              </a:spcBef>
              <a:spcAft>
                <a:spcPts val="750"/>
              </a:spcAft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отзывные: в определенную дату компания вправе досрочно погасить облигации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call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и/или инвестор вправе досрочно предъявить к выкупу компании её облигации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6768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облигации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547664" y="1081045"/>
            <a:ext cx="731802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Менее рисковая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Приносит меньшую прибыль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Подходит для долгосрочных вложений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Удобна для диверсификации, то есть распределения денег в разные объекты для вложения ( «Не клади яйца в одну корзину»)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Не даёт права собственности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Не требуется залогового обеспечения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Основной долг выплачивается в конце срока в полном объеме.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Периодически, раз в полгода, выплачивается купонное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(для купонных облигаций)</a:t>
            </a: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C8BFE4-1DE4-4BD5-B929-F2E425D83FB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261844"/>
            <a:ext cx="3141474" cy="21914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36079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облигаций от акций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547664" y="1081045"/>
            <a:ext cx="7318026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br>
              <a:rPr lang="ru-RU" dirty="0"/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Владелец облигации является кредитором, в то время как акционер является одним из собственников корпорации.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Владелец облигации получает по ней процент независимо от дохода эмитента.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Владелец облигации не имеет права голоса, он не участвует в собрании акционеров, не принимает участия в управлении корпорацией.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Процентные платежи, выплачиваемые по облигациям, относятся к издержкам корпорации.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Облигации, как правило, выпускаются на определенный срок, в то время как акция является бессрочной ценной бумагой.</a:t>
            </a: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07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592935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Признаки ценной бумаги: </a:t>
            </a:r>
          </a:p>
          <a:p>
            <a:pPr marL="342900" indent="-342900" algn="just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составлена по определённой форме;</a:t>
            </a:r>
          </a:p>
          <a:p>
            <a:pPr marL="342900" indent="-34290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2) содержит информацию о том, кто имеет право на имущество и кто обязан это имущество данному лицу предоставить;</a:t>
            </a:r>
          </a:p>
          <a:p>
            <a:pPr marL="342900" indent="-34290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3) форма и название предусмотрены государством в соответствующих актах; </a:t>
            </a:r>
          </a:p>
          <a:p>
            <a:pPr marL="342900" indent="-34290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действует только в случае её предъявления</a:t>
            </a:r>
            <a:r>
              <a:rPr lang="ru-RU" sz="2000" dirty="0"/>
              <a:t>.</a:t>
            </a:r>
          </a:p>
        </p:txBody>
      </p:sp>
      <p:pic>
        <p:nvPicPr>
          <p:cNvPr id="16386" name="Picture 2" descr="Картинка 19 из 3661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4405" y="2357430"/>
            <a:ext cx="2789595" cy="3577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http://www.gornitsa.ru/images/products/oser/al_oldakci_2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143248"/>
            <a:ext cx="2719434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Картинка 158 из 3661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882320"/>
            <a:ext cx="2857520" cy="3975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облигаций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547664" y="1081045"/>
            <a:ext cx="7318026" cy="7643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Основной целью выпуска облигаций является привлечение денежных средств.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Эмитентами могут быть как частные компании, так и государственные органы власти. Для компании – эмитента выпуск облигаций более предпочтителен, чем выпуск акций, так как держатели облигаций не могут вмешиваться в управление компанией. Однако облигационные займы компаний следует рассматривать не как основной, а как дополнительный источник заемных средств. Даже в странах с развитым фондовым рынком посредством выпус­ка облигаций компании покрывают далеко не всю потребность в заемных средствах, поэтому основным источником являются банковские кре­диты.</a:t>
            </a:r>
          </a:p>
          <a:p>
            <a:pPr algn="just"/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0769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облигаций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547664" y="1081045"/>
            <a:ext cx="7318026" cy="6781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эмитент при эмиссии облигаций рассчитывает на возможность их продажи. Это можно сделать или через биржу через процедуру листинга, то есть получение возможности внести свои облигации в список торгуемых инструментов на бирже или продать их на внебиржевом рынке.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Величина дохода по облигациям, как правило, меньше ставок по кредитам и больше ставок по банковским вкладам.</a:t>
            </a:r>
          </a:p>
          <a:p>
            <a:pPr algn="just"/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1681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облигаций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475656" y="880386"/>
            <a:ext cx="7390034" cy="8582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Не стоит забывать о том, что несмотря на относительную безопасность, вложения в облигации могут принести убыток. Абсолютной гарантии по облигациям нет.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Если инвестора интересует прирост капитала, следует инвестировать в облигации с долгосрочным обращением, поскольку, когда снижаются процентные ставки, долгосрочные облигации вырастут больше в цене, чем краткосрочные. Вы выиграете на большем приросте цены, вне зависимости от величины процента. Однако не стоит забывать, что в случае роста на финансовом рынке процентов, можно понести потери. Если планируете получать текущий стабильный доход, то следует инвестировать в краткосрочные облигации, или иметь их в своем портфеле.</a:t>
            </a:r>
          </a:p>
          <a:p>
            <a:pPr algn="just"/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4958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475656" y="880386"/>
            <a:ext cx="7390034" cy="8843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 вам пришел товарищ и просит занять ему 90 000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.— не хватает на покупку стиральной машины. Вернуть деньги он сможет только через год и в качестве благодарности готов отдать не 90 000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 100 000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Вы соглашаетесь, и чтобы зафиксировать договоренность составляете расписку. В этой расписке прописано, что в определенную дату ваш друг вернет вам 100 000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Друг получает деньги, у вас на руках остается расписка. Эта расписка — по сути и есть облигация. А сделка, которую вы заключили, является размещением облигации</a:t>
            </a:r>
            <a:r>
              <a:rPr lang="ru-RU" dirty="0"/>
              <a:t>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приведенном примере 100 000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— это номинал облигации. Та сумма, которую друг (заемщик) вернет вам (инвестору). Дата, в которую долг будет возвращен, называется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датой погашения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Сумма 90 000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которую вы заплатили за расписку, это цена размещения облигации. Доходом по данной бумаге будет разница между ценой погашения и ценой размещения: 100 000 — 90 000= 10 000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Облигации, по которым доход формируется таким образом, называются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дисконтными или бескупонными</a:t>
            </a:r>
            <a:r>
              <a:rPr lang="ru-RU" dirty="0"/>
              <a:t>.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6311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475656" y="880386"/>
            <a:ext cx="7390034" cy="9089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Купон по облигации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процент от номинала, который эмитент облигации выплачивает инвестору за пользование средствами.    Купон может выплачиваться на полугодовой основе, ежегодно, ежеквартально или ежемесячно</a:t>
            </a:r>
            <a:r>
              <a:rPr lang="ru-RU" dirty="0"/>
              <a:t>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приведенном выше примере составим расписку немного по-другому. Через год ваш друг возвращает вам не 100 000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 90 000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и занимал, но раз в три месяца он будет выплачивать вам 2 500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 качестве вознаграждения за пользование средствами. То есть через 3, 6 и 9 месяцев вы получите по 2 500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а через год друг вернет вам ваши 90 000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 последний платеж 2 500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Этот самый ежеквартальный платеж и будет называться купоном или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купонным доходом.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Купон для простоты сравнения облигаций измеряется в процентах годовых. В данном примере вы получите в качестве дохода 2 500 * 4 = 10 000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вложенную сумму это составит 10 000/ 90 000 = 11,11% в год. В таком случае принято говорить, что купон по данной облигации составляет 11,11% годовых</a:t>
            </a:r>
            <a:r>
              <a:rPr lang="ru-RU" dirty="0"/>
              <a:t>.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4216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доход по облигации называют купоном?</a:t>
            </a:r>
            <a:br>
              <a:rPr lang="ru-RU" sz="2800" dirty="0"/>
            </a:br>
            <a:br>
              <a:rPr lang="ru-RU" sz="2800" dirty="0"/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403648" y="908720"/>
            <a:ext cx="7128792" cy="695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облигации находились на руках у инвесторов в бумажном виде. Когда держатель получал выплату от эмитента, от облигации отрывался бумажный купон. Сейчас облигации в большинстве своем существуют в электронном виде, но термин купон прочно закрепился в лексиконе участников рынка. Подавляющее большинство облигаций на  рынке — купонные. Дисконтные бумаги встречаются достаточно редко.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Дисконтная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облигация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облигация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доход по которой выплачивается в виде дисконта, то есть разницы между рыночной ценой покупки и номиналом – той суммой, которую инвестор получит в конце срока обращения ценной бумаги.</a:t>
            </a:r>
          </a:p>
          <a:p>
            <a:pPr algn="just"/>
            <a:br>
              <a:rPr lang="ru-RU" dirty="0"/>
            </a:br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3530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5B8B2-3600-4259-9F25-9907FFB10404}"/>
              </a:ext>
            </a:extLst>
          </p:cNvPr>
          <p:cNvSpPr/>
          <p:nvPr/>
        </p:nvSpPr>
        <p:spPr>
          <a:xfrm>
            <a:off x="1547664" y="1412776"/>
            <a:ext cx="7318026" cy="7181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1.Инвестиции в облигации – форма выдача инвестором долга (кредита)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Облигации – ценные бумаги с фиксированным (предсказуемым) доходом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Акции – капитал компании, облигации – её долг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Облигации покупают в целях диверсификации портфеля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Облигации выпускают государство и компании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Доходность облигаций – мера возвратности дохода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Рост цены облигации ведет к снижению доходности и наоборот.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Рост рыночной ставки ведет к снижению цен облигаций и наоборот.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Государственные облигации наиболее надёжные, далее следуют облигации национальных компаний и затем корпоративные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Облигации не являются безрисковыми, особенно корпоративные, по которым существует вероятность дефолта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Высокодоходные облигации рискованных компаний называются «мусорными»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Облигации также свободно торгуются на бирже через брокера как и акции</a:t>
            </a:r>
          </a:p>
          <a:p>
            <a:pPr algn="just"/>
            <a:br>
              <a:rPr lang="ru-RU" dirty="0"/>
            </a:b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354330" algn="just">
              <a:spcBef>
                <a:spcPts val="750"/>
              </a:spcBef>
              <a:spcAft>
                <a:spcPts val="75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917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5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Ценные бумаги можно классифицировать по следующим признакам:</a:t>
            </a:r>
          </a:p>
          <a:p>
            <a:pPr indent="635"/>
            <a:b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20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сроку существования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635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А)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срочные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(это ценные бумаги, имеющие установленный при их выпуске срок существования): краткосрочные – до года, среднесрочные- до 5-х лет, долгосрочные- более 5 лет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635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Б)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бессрочные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(это ценные бумаги, срок обращения которых ничем не регламентирован, т.е. они существуют «вечно» или до момента погашения, дата которого никак не обозначена при выпуске ценной бумаги)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635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В)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отзывные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(ценные бумаги, которые могут погашаться досрочно)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635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Г)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безотзывные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(ценные бумаги, которые не могут быть изъяты из обращения до окончания срока обращения)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существования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бумажная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(документарная, эмитированные на бумажном носителе)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безбумажная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(бездокументарная, эмитированные путем записей на счетах).</a:t>
            </a:r>
          </a:p>
          <a:p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владения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предъявительские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(ценные бумаги на предъявителя) 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Предъявительские ценные бумаги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права, удостоверенные данной бумагой принадлежат лицу, который представляет ее.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Предъявительская ценная бумага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фиксирует имя ее владельца, и ее обращение осуществляется путем простой передачи от одного лица к другому.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содержат имя своего владельца и зарегистрированы в реестре владельцев данной ценной бумаги.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80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обращения (порядку передачи):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передаваемые по соглашению сторон (путем вручения)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ордерные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(передаваемые путем приказа владельца — индоссамента).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Ордерные ценные бумаги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права по ним принадлежат названному в ценной бумаге лицу. Права по ордерной ценной бумаге передаются путем совершения на этой ценной бумаге передаточной надписи - индоссамента. Примером может служить вексель, ипотечное свидетельство и др.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выпуска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эмиссионные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(ценные бумаги, которые выпускаются обычно круп­ными сериями, размещаются выпусками, и внутри каждого выпуска имеют равные объёмы и сроки реализации прав, вне зависимости от времени при­обретения такой ценной бумаги. Это, обычно - акции и облигации)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неэмиссионные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(выпускаются поштучно или небольшими сериями)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7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регистрируемости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регистрируемые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(государственная регистрация)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нерегистрируемые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национальной принадлежности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виду эмитента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ценные бумаги (это обычно различные виды облигаций, выпускаемые государством),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негосударственные или корпоративные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(это ценные бумаги, которые выпускаются в обращение компаниями, банками, организациями и даже частными лицами).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992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обращаемости: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рыночные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(свободнообращающиеся),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нерыночные,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выпускаются эмитентом и могут быть возвращены только ему (не могут перепродаваться).</a:t>
            </a:r>
          </a:p>
          <a:p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цели использования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(цель - получение дохода. Например, акции, облигации)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неинвестиционные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(обслуживают оборот на товарных рынках. Например, чек, коносамент).</a:t>
            </a:r>
          </a:p>
          <a:p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уровню риска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безрисковые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Безрисковые ценные бумаги – это ценные бумаги, по которым риск практически отсутствует. В мировой практике – это краткосрочные (срок 1-3 месяца) государственные долговые обязательства (казначейские векселя).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рисковые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низкорисковые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(государственные бумаги),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среднерисковые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(корпоративные облигации),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высокорисковые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(акции)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774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731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ценных бумаг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5DF34E-3A80-4E8D-B594-87057DEC96F9}"/>
              </a:ext>
            </a:extLst>
          </p:cNvPr>
          <p:cNvSpPr/>
          <p:nvPr/>
        </p:nvSpPr>
        <p:spPr>
          <a:xfrm>
            <a:off x="1214414" y="1196752"/>
            <a:ext cx="782208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наличию начисляемого дохода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бездоходные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(процентные, дивидендные, дисконтные).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 точки зрения начисляемого дохода ценные бумаги, как правило, являются доходными, но могут быть и бездоходными, когда для их владельца они есть простое свидетельство на товар или на деньги, а не на капитал. Доход по ценной бумаге может начисляться в форме дивиденда (акции), процента (долговые ценные бумаги) или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дисконта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т. е. разницы между номиналом ценной бумаги и более низкой ценой ее приобретения.</a:t>
            </a:r>
          </a:p>
          <a:p>
            <a:pPr indent="635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0328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677</TotalTime>
  <Words>3268</Words>
  <Application>Microsoft Office PowerPoint</Application>
  <PresentationFormat>Экран (4:3)</PresentationFormat>
  <Paragraphs>233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Corbel</vt:lpstr>
      <vt:lpstr>Gill Sans MT</vt:lpstr>
      <vt:lpstr>Times New Roman</vt:lpstr>
      <vt:lpstr>Verdana</vt:lpstr>
      <vt:lpstr>Wingdings 2</vt:lpstr>
      <vt:lpstr>Солнцестояние</vt:lpstr>
      <vt:lpstr>Ценные бумаги</vt:lpstr>
      <vt:lpstr>Определение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ценных бумаг</dc:title>
  <dc:creator>Пользователь</dc:creator>
  <cp:lastModifiedBy>user1</cp:lastModifiedBy>
  <cp:revision>55</cp:revision>
  <dcterms:created xsi:type="dcterms:W3CDTF">2012-03-10T05:12:03Z</dcterms:created>
  <dcterms:modified xsi:type="dcterms:W3CDTF">2021-02-05T02:40:43Z</dcterms:modified>
</cp:coreProperties>
</file>