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340"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sp>
        <p:nvSpPr>
          <p:cNvPr id="7" name="Дата 6"/>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20" name="Нижний колонтитул 19"/>
          <p:cNvSpPr>
            <a:spLocks noGrp="1"/>
          </p:cNvSpPr>
          <p:nvPr>
            <p:ph type="ftr" sz="quarter" idx="11"/>
          </p:nvPr>
        </p:nvSpPr>
        <p:spPr/>
        <p:txBody>
          <a:bodyPr/>
          <a:lstStyle/>
          <a:p>
            <a:endParaRPr lang="ru-RU"/>
          </a:p>
        </p:txBody>
      </p:sp>
      <p:sp>
        <p:nvSpPr>
          <p:cNvPr id="10" name="Номер слайда 9"/>
          <p:cNvSpPr>
            <a:spLocks noGrp="1"/>
          </p:cNvSpPr>
          <p:nvPr>
            <p:ph type="sldNum" sz="quarter" idx="12"/>
          </p:nvPr>
        </p:nvSpPr>
        <p:spPr/>
        <p:txBody>
          <a:bodyPr/>
          <a:lstStyle/>
          <a:p>
            <a:fld id="{BFB22703-BE3E-4D97-9E4C-AFE7158A94A6}"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22703-BE3E-4D97-9E4C-AFE7158A94A6}"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Дата 1"/>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B22703-BE3E-4D97-9E4C-AFE7158A94A6}"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22703-BE3E-4D97-9E4C-AFE7158A94A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ED522B59-8DC3-450C-A9FE-4E674AD61EFD}" type="datetimeFigureOut">
              <a:rPr lang="ru-RU" smtClean="0"/>
              <a:pPr/>
              <a:t>28.02.2021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22703-BE3E-4D97-9E4C-AFE7158A94A6}"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p>
            <a:r>
              <a:rPr kumimoji="0" lang="ru-RU"/>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D522B59-8DC3-450C-A9FE-4E674AD61EFD}" type="datetimeFigureOut">
              <a:rPr lang="ru-RU" smtClean="0"/>
              <a:pPr/>
              <a:t>28.02.2021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FB22703-BE3E-4D97-9E4C-AFE7158A94A6}"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hyperlink" Target="http://www.grandars.ru/student/finansy/kommercheskiy-bank.html"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s://discovered.com.ua/glossary/dividend/"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728" y="714356"/>
            <a:ext cx="7406640" cy="2214578"/>
          </a:xfrm>
        </p:spPr>
        <p:txBody>
          <a:bodyPr>
            <a:normAutofit/>
          </a:bodyPr>
          <a:lstStyle/>
          <a:p>
            <a:pPr algn="ctr"/>
            <a:r>
              <a:rPr lang="ru-RU" sz="6000" dirty="0"/>
              <a:t>Ценные бумаги</a:t>
            </a:r>
          </a:p>
        </p:txBody>
      </p:sp>
      <p:sp>
        <p:nvSpPr>
          <p:cNvPr id="3" name="Подзаголовок 2"/>
          <p:cNvSpPr>
            <a:spLocks noGrp="1"/>
          </p:cNvSpPr>
          <p:nvPr>
            <p:ph type="subTitle" idx="1"/>
          </p:nvPr>
        </p:nvSpPr>
        <p:spPr>
          <a:xfrm>
            <a:off x="2285984" y="5500702"/>
            <a:ext cx="3870192" cy="1752600"/>
          </a:xfrm>
        </p:spPr>
        <p:txBody>
          <a:bodyPr/>
          <a:lstStyle/>
          <a:p>
            <a:endParaRPr lang="ru-RU" dirty="0"/>
          </a:p>
        </p:txBody>
      </p:sp>
      <p:pic>
        <p:nvPicPr>
          <p:cNvPr id="4" name="Picture 2" descr="Картинка 2 из 366102">
            <a:extLst>
              <a:ext uri="{FF2B5EF4-FFF2-40B4-BE49-F238E27FC236}">
                <a16:creationId xmlns:a16="http://schemas.microsoft.com/office/drawing/2014/main" id="{3A29578D-9420-413F-8B73-248685490096}"/>
              </a:ext>
            </a:extLst>
          </p:cNvPr>
          <p:cNvPicPr>
            <a:picLocks noChangeAspect="1" noChangeArrowheads="1"/>
          </p:cNvPicPr>
          <p:nvPr/>
        </p:nvPicPr>
        <p:blipFill>
          <a:blip r:embed="rId2" cstate="print"/>
          <a:srcRect/>
          <a:stretch>
            <a:fillRect/>
          </a:stretch>
        </p:blipFill>
        <p:spPr bwMode="auto">
          <a:xfrm>
            <a:off x="2555776" y="3068960"/>
            <a:ext cx="4696668" cy="2778862"/>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95436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475656" y="1166843"/>
            <a:ext cx="7498080" cy="4893647"/>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Опцион </a:t>
            </a:r>
            <a:r>
              <a:rPr lang="ru-RU" sz="2400" dirty="0">
                <a:latin typeface="Times New Roman" panose="02020603050405020304" pitchFamily="18" charset="0"/>
                <a:cs typeface="Times New Roman" panose="02020603050405020304" pitchFamily="18" charset="0"/>
              </a:rPr>
              <a:t>представляет собой производную ценную бумагу, свидетельствующую о заключении опционного контракта, в соответствии с которым, один из его участников приобретает право покупки или право продажи ценной бумаги по оговоренной цене в течение некоторого периода времени, а другой участник за денежное вознаграждение (премию по опциону) обязуется при необходимости продать или купить ценную бумагу по определенной договорной цене.</a:t>
            </a:r>
          </a:p>
          <a:p>
            <a:pPr algn="just"/>
            <a:r>
              <a:rPr lang="ru-RU" sz="2400" dirty="0">
                <a:latin typeface="Times New Roman" panose="02020603050405020304" pitchFamily="18" charset="0"/>
                <a:cs typeface="Times New Roman" panose="02020603050405020304" pitchFamily="18" charset="0"/>
              </a:rPr>
              <a:t>    То есть опционом называют контракт, при котором предметом торга становится не сам актив, а право его преимущественной продажи или покупки.</a:t>
            </a:r>
          </a:p>
          <a:p>
            <a:pPr algn="just"/>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7549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95436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475656" y="1166843"/>
            <a:ext cx="7498080" cy="5139869"/>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Суть опциона – это возможность купить или продать базовый актив по определенным ценам.</a:t>
            </a:r>
          </a:p>
          <a:p>
            <a:pPr algn="just"/>
            <a:r>
              <a:rPr lang="ru-RU" sz="2000" dirty="0">
                <a:latin typeface="Times New Roman" panose="02020603050405020304" pitchFamily="18" charset="0"/>
                <a:cs typeface="Times New Roman" panose="02020603050405020304" pitchFamily="18" charset="0"/>
              </a:rPr>
              <a:t>Приобретая опцион, покупатель платит продавцу премию — денежное вознаграждение за право покупки (продажи) базового актива по опционному договору. Она закладывает в свою величину риск неблагоприятного изменения цены базового актива.</a:t>
            </a:r>
          </a:p>
          <a:p>
            <a:pPr algn="just"/>
            <a:r>
              <a:rPr lang="ru-RU" sz="2000" dirty="0">
                <a:latin typeface="Times New Roman" panose="02020603050405020304" pitchFamily="18" charset="0"/>
                <a:cs typeface="Times New Roman" panose="02020603050405020304" pitchFamily="18" charset="0"/>
              </a:rPr>
              <a:t>       Опцион может быть прекращен до наступления его срока, если покупатель этого пожелает.</a:t>
            </a:r>
          </a:p>
          <a:p>
            <a:pPr algn="just"/>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Как правило, опцион используется покупателями для хеджирования (сокращения) рисков или получения спекулятивной прибыли. Продавцы этого финансового инструмента преследуют одну цель — заработать на его реализации. Для этого они устанавливают (или рассчитывают по определенной формуле) справедливую премию по опциону.</a:t>
            </a:r>
          </a:p>
          <a:p>
            <a:pPr algn="just"/>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1088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187624" y="764705"/>
            <a:ext cx="7786112" cy="6617196"/>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    </a:t>
            </a:r>
            <a:r>
              <a:rPr lang="ru-RU" sz="2000" u="sng" dirty="0">
                <a:latin typeface="Times New Roman" panose="02020603050405020304" pitchFamily="18" charset="0"/>
                <a:cs typeface="Times New Roman" panose="02020603050405020304" pitchFamily="18" charset="0"/>
              </a:rPr>
              <a:t>По технике осуществления различают следующие виды опционов</a:t>
            </a:r>
            <a:r>
              <a:rPr lang="ru-RU" sz="2000" dirty="0">
                <a:latin typeface="Times New Roman" panose="02020603050405020304" pitchFamily="18" charset="0"/>
                <a:cs typeface="Times New Roman" panose="02020603050405020304" pitchFamily="18" charset="0"/>
              </a:rPr>
              <a:t>:</a:t>
            </a:r>
          </a:p>
          <a:p>
            <a:pPr algn="just"/>
            <a:r>
              <a:rPr lang="ru-RU" sz="2000" dirty="0">
                <a:latin typeface="Times New Roman" panose="02020603050405020304" pitchFamily="18" charset="0"/>
                <a:cs typeface="Times New Roman" panose="02020603050405020304" pitchFamily="18" charset="0"/>
              </a:rPr>
              <a:t>1) опцион на покупку или с правом покупки (</a:t>
            </a:r>
            <a:r>
              <a:rPr lang="ru-RU" sz="2000" dirty="0" err="1">
                <a:latin typeface="Times New Roman" panose="02020603050405020304" pitchFamily="18" charset="0"/>
                <a:cs typeface="Times New Roman" panose="02020603050405020304" pitchFamily="18" charset="0"/>
              </a:rPr>
              <a:t>саll</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орtiоn</a:t>
            </a:r>
            <a:r>
              <a:rPr lang="ru-RU" sz="2000" dirty="0">
                <a:latin typeface="Times New Roman" panose="02020603050405020304" pitchFamily="18" charset="0"/>
                <a:cs typeface="Times New Roman" panose="02020603050405020304" pitchFamily="18" charset="0"/>
              </a:rPr>
              <a:t>);</a:t>
            </a:r>
          </a:p>
          <a:p>
            <a:pPr algn="just"/>
            <a:r>
              <a:rPr lang="ru-RU" sz="2000" dirty="0">
                <a:latin typeface="Times New Roman" panose="02020603050405020304" pitchFamily="18" charset="0"/>
                <a:cs typeface="Times New Roman" panose="02020603050405020304" pitchFamily="18" charset="0"/>
              </a:rPr>
              <a:t>2) опцион на продажу или с правом продажи (</a:t>
            </a:r>
            <a:r>
              <a:rPr lang="ru-RU" sz="2000" dirty="0" err="1">
                <a:latin typeface="Times New Roman" panose="02020603050405020304" pitchFamily="18" charset="0"/>
                <a:cs typeface="Times New Roman" panose="02020603050405020304" pitchFamily="18" charset="0"/>
              </a:rPr>
              <a:t>рut</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орtiоn</a:t>
            </a:r>
            <a:r>
              <a:rPr lang="ru-RU" sz="2000" dirty="0">
                <a:latin typeface="Times New Roman" panose="02020603050405020304" pitchFamily="18" charset="0"/>
                <a:cs typeface="Times New Roman" panose="02020603050405020304" pitchFamily="18" charset="0"/>
              </a:rPr>
              <a:t>);</a:t>
            </a:r>
          </a:p>
          <a:p>
            <a:pPr algn="just"/>
            <a:r>
              <a:rPr lang="ru-RU" sz="2000" dirty="0">
                <a:latin typeface="Times New Roman" panose="02020603050405020304" pitchFamily="18" charset="0"/>
                <a:cs typeface="Times New Roman" panose="02020603050405020304" pitchFamily="18" charset="0"/>
              </a:rPr>
              <a:t>3) двойной опцион или стеллаж (</a:t>
            </a:r>
            <a:r>
              <a:rPr lang="ru-RU" sz="2000" dirty="0" err="1">
                <a:latin typeface="Times New Roman" panose="02020603050405020304" pitchFamily="18" charset="0"/>
                <a:cs typeface="Times New Roman" panose="02020603050405020304" pitchFamily="18" charset="0"/>
              </a:rPr>
              <a:t>dоublе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орtiоn</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рut</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аnd</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саll</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орtiоn</a:t>
            </a:r>
            <a:r>
              <a:rPr lang="ru-RU" sz="2000" dirty="0">
                <a:latin typeface="Times New Roman" panose="02020603050405020304" pitchFamily="18" charset="0"/>
                <a:cs typeface="Times New Roman" panose="02020603050405020304" pitchFamily="18" charset="0"/>
              </a:rPr>
              <a:t>);</a:t>
            </a:r>
          </a:p>
          <a:p>
            <a:pPr algn="just"/>
            <a:r>
              <a:rPr lang="ru-RU" sz="2000" dirty="0">
                <a:latin typeface="Times New Roman" panose="02020603050405020304" pitchFamily="18" charset="0"/>
                <a:cs typeface="Times New Roman" panose="02020603050405020304" pitchFamily="18" charset="0"/>
              </a:rPr>
              <a:t>4) сложный опцион;</a:t>
            </a:r>
          </a:p>
          <a:p>
            <a:pPr algn="just"/>
            <a:r>
              <a:rPr lang="ru-RU" sz="2000" dirty="0">
                <a:latin typeface="Times New Roman" panose="02020603050405020304" pitchFamily="18" charset="0"/>
                <a:cs typeface="Times New Roman" panose="02020603050405020304" pitchFamily="18" charset="0"/>
              </a:rPr>
              <a:t>5) кратный опцион.</a:t>
            </a:r>
          </a:p>
          <a:p>
            <a:pPr algn="just"/>
            <a:r>
              <a:rPr lang="ru-RU" sz="2000" i="1" dirty="0">
                <a:latin typeface="Times New Roman" panose="02020603050405020304" pitchFamily="18" charset="0"/>
                <a:cs typeface="Times New Roman" panose="02020603050405020304" pitchFamily="18" charset="0"/>
              </a:rPr>
              <a:t>Опцион на покупку</a:t>
            </a:r>
            <a:r>
              <a:rPr lang="ru-RU" sz="2000" dirty="0">
                <a:latin typeface="Times New Roman" panose="02020603050405020304" pitchFamily="18" charset="0"/>
                <a:cs typeface="Times New Roman" panose="02020603050405020304" pitchFamily="18" charset="0"/>
              </a:rPr>
              <a:t> дает покупателю право, но не обязанность, купить определенный пакет ценных бумаг по соответствующей цене в течение срока действия этого опциона. Продавец опциона обязан продать этот пакет, если держатель опциона этого потребует.</a:t>
            </a:r>
          </a:p>
          <a:p>
            <a:pPr algn="just"/>
            <a:r>
              <a:rPr lang="ru-RU" sz="2000" i="1" dirty="0">
                <a:latin typeface="Times New Roman" panose="02020603050405020304" pitchFamily="18" charset="0"/>
                <a:cs typeface="Times New Roman" panose="02020603050405020304" pitchFamily="18" charset="0"/>
              </a:rPr>
              <a:t>Опцион на продажу</a:t>
            </a:r>
            <a:r>
              <a:rPr lang="ru-RU" sz="2000" dirty="0">
                <a:latin typeface="Times New Roman" panose="02020603050405020304" pitchFamily="18" charset="0"/>
                <a:cs typeface="Times New Roman" panose="02020603050405020304" pitchFamily="18" charset="0"/>
              </a:rPr>
              <a:t> дает покупателю право, но не обязанность, продать определенный пакет ценных бумаг по соответствующей цене в течение срока действия этого опциона. Продавец опциона обязан купить этот пакет, если держатель опциона этого потребует.</a:t>
            </a:r>
          </a:p>
          <a:p>
            <a:pPr algn="just"/>
            <a:r>
              <a:rPr lang="ru-RU" sz="2000" i="1" dirty="0">
                <a:latin typeface="Times New Roman" panose="02020603050405020304" pitchFamily="18" charset="0"/>
                <a:cs typeface="Times New Roman" panose="02020603050405020304" pitchFamily="18" charset="0"/>
              </a:rPr>
              <a:t>Двойной опцион</a:t>
            </a:r>
            <a:r>
              <a:rPr lang="ru-RU" sz="2000" dirty="0">
                <a:latin typeface="Times New Roman" panose="02020603050405020304" pitchFamily="18" charset="0"/>
                <a:cs typeface="Times New Roman" panose="02020603050405020304" pitchFamily="18" charset="0"/>
              </a:rPr>
              <a:t> – это комбинация опциона на продажу и на покупку, который позволяет его покупателю купить либо продать ценные бумаги по соответствующей цене. Используется данный опцион при неустойчивой рыночной конъюнктуре, когда трудно прогнозировать движение цен.</a:t>
            </a:r>
          </a:p>
          <a:p>
            <a:pPr algn="just"/>
            <a:endParaRPr lang="ru-RU" sz="2000" dirty="0">
              <a:latin typeface="Times New Roman" panose="02020603050405020304" pitchFamily="18" charset="0"/>
              <a:cs typeface="Times New Roman" panose="02020603050405020304" pitchFamily="18" charset="0"/>
            </a:endParaRPr>
          </a:p>
          <a:p>
            <a:pPr algn="just"/>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0025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909310"/>
          </a:xfrm>
          <a:prstGeom prst="rect">
            <a:avLst/>
          </a:prstGeom>
        </p:spPr>
        <p:txBody>
          <a:bodyPr wrap="square">
            <a:spAutoFit/>
          </a:bodyPr>
          <a:lstStyle/>
          <a:p>
            <a:pPr indent="180340" algn="just">
              <a:spcAft>
                <a:spcPts val="0"/>
              </a:spcAft>
            </a:pPr>
            <a:r>
              <a:rPr lang="ru-RU" i="1" dirty="0">
                <a:latin typeface="Times New Roman" panose="02020603050405020304" pitchFamily="18" charset="0"/>
                <a:ea typeface="Times New Roman" panose="02020603050405020304" pitchFamily="18" charset="0"/>
              </a:rPr>
              <a:t>Сложный опцион </a:t>
            </a:r>
            <a:r>
              <a:rPr lang="ru-RU" dirty="0">
                <a:latin typeface="Times New Roman" panose="02020603050405020304" pitchFamily="18" charset="0"/>
                <a:ea typeface="Times New Roman" panose="02020603050405020304" pitchFamily="18" charset="0"/>
              </a:rPr>
              <a:t>– сделка, соединяющая две противоположные сделки с премией, заключаемые одной и той же брокерской конторой с двумя другими участниками торговли. Если брокерская контора, заключающая сделку, является плательщиком премии, то ей принадлежит право отхода от сделки. Если же брокерская контора получает премию, то право отхода от сделки принадлежит ее контрагентам.</a:t>
            </a:r>
          </a:p>
          <a:p>
            <a:pPr indent="180340" algn="just">
              <a:spcAft>
                <a:spcPts val="0"/>
              </a:spcAft>
            </a:pPr>
            <a:r>
              <a:rPr lang="ru-RU" i="1" dirty="0">
                <a:latin typeface="Times New Roman" panose="02020603050405020304" pitchFamily="18" charset="0"/>
                <a:ea typeface="Times New Roman" panose="02020603050405020304" pitchFamily="18" charset="0"/>
              </a:rPr>
              <a:t>Кратные сделки</a:t>
            </a:r>
            <a:r>
              <a:rPr lang="ru-RU" dirty="0">
                <a:latin typeface="Times New Roman" panose="02020603050405020304" pitchFamily="18" charset="0"/>
                <a:ea typeface="Times New Roman" panose="02020603050405020304" pitchFamily="18" charset="0"/>
              </a:rPr>
              <a:t> – это сделки с премией, при которых плательщик премии имеет право требовать от своего контрагента передачи ему, например, ценных бумаг в количестве, в несколько раз превышающем установленное при заключении сделки, и по курсу, зафиксированному при заключении сделки.</a:t>
            </a:r>
          </a:p>
          <a:p>
            <a:pPr indent="180340" algn="just">
              <a:spcAft>
                <a:spcPts val="0"/>
              </a:spcAft>
            </a:pPr>
            <a:r>
              <a:rPr lang="ru-RU" i="1" dirty="0">
                <a:latin typeface="Times New Roman" panose="02020603050405020304" pitchFamily="18" charset="0"/>
                <a:ea typeface="Times New Roman" panose="02020603050405020304" pitchFamily="18" charset="0"/>
              </a:rPr>
              <a:t>Кратный опцион</a:t>
            </a:r>
            <a:r>
              <a:rPr lang="ru-RU" dirty="0">
                <a:latin typeface="Times New Roman" panose="02020603050405020304" pitchFamily="18" charset="0"/>
                <a:ea typeface="Times New Roman" panose="02020603050405020304" pitchFamily="18" charset="0"/>
              </a:rPr>
              <a:t> – сделка, при которой один из контрагентов получает право за определенную премию в пользу другой стороны увеличить в несколько раз количество актива, подлежащего передаче или приему. Кратность заключается в том, что большее количество актива должно находиться в кратном отношении к обязательному (твердому) минимуму, т. е. превосходить его в 2, 3, 4 раза, но в пределах максимума, установленного договором. Кратный опцион представляет собой объединение твердой (обычной) сделки с условной сделкой, так как, хотя количество актива и может меняться, все же некоторое минимальное его количество в любом случае должно быть передано или принято.</a:t>
            </a:r>
          </a:p>
        </p:txBody>
      </p:sp>
    </p:spTree>
    <p:extLst>
      <p:ext uri="{BB962C8B-B14F-4D97-AF65-F5344CB8AC3E}">
        <p14:creationId xmlns:p14="http://schemas.microsoft.com/office/powerpoint/2010/main" val="3275178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539978"/>
          </a:xfrm>
          <a:prstGeom prst="rect">
            <a:avLst/>
          </a:prstGeom>
        </p:spPr>
        <p:txBody>
          <a:bodyPr wrap="square">
            <a:spAutoFit/>
          </a:bodyPr>
          <a:lstStyle/>
          <a:p>
            <a:pPr algn="just"/>
            <a:r>
              <a:rPr lang="ru-RU" sz="2800" dirty="0">
                <a:latin typeface="Times New Roman" panose="02020603050405020304" pitchFamily="18" charset="0"/>
                <a:cs typeface="Times New Roman" panose="02020603050405020304" pitchFamily="18" charset="0"/>
              </a:rPr>
              <a:t>Цена исполнения опциона называется </a:t>
            </a:r>
            <a:r>
              <a:rPr lang="ru-RU" sz="2800" b="1" dirty="0">
                <a:latin typeface="Times New Roman" panose="02020603050405020304" pitchFamily="18" charset="0"/>
                <a:cs typeface="Times New Roman" panose="02020603050405020304" pitchFamily="18" charset="0"/>
              </a:rPr>
              <a:t>базисной ценой или страйк-ценой. Опционный курс, или страйк-цена</a:t>
            </a:r>
            <a:r>
              <a:rPr lang="ru-RU" sz="2800" dirty="0">
                <a:latin typeface="Times New Roman" panose="02020603050405020304" pitchFamily="18" charset="0"/>
                <a:cs typeface="Times New Roman" panose="02020603050405020304" pitchFamily="18" charset="0"/>
              </a:rPr>
              <a:t> – цена, по которой можно купить или продать актив опциона.</a:t>
            </a:r>
          </a:p>
          <a:p>
            <a:pPr algn="just"/>
            <a:r>
              <a:rPr lang="ru-RU" sz="2800" dirty="0">
                <a:latin typeface="Times New Roman" panose="02020603050405020304" pitchFamily="18" charset="0"/>
                <a:cs typeface="Times New Roman" panose="02020603050405020304" pitchFamily="18" charset="0"/>
              </a:rPr>
              <a:t>Покупатель опциона, т. е. его будущий владелец, выплачивает продавцу опциона в момент заключения сделки комиссионные, которые называются премией. </a:t>
            </a:r>
          </a:p>
          <a:p>
            <a:pPr algn="just"/>
            <a:r>
              <a:rPr lang="ru-RU" sz="2800" b="1" dirty="0">
                <a:latin typeface="Times New Roman" panose="02020603050405020304" pitchFamily="18" charset="0"/>
                <a:cs typeface="Times New Roman" panose="02020603050405020304" pitchFamily="18" charset="0"/>
              </a:rPr>
              <a:t>Премия</a:t>
            </a:r>
            <a:r>
              <a:rPr lang="ru-RU" sz="2800" dirty="0">
                <a:latin typeface="Times New Roman" panose="02020603050405020304" pitchFamily="18" charset="0"/>
                <a:cs typeface="Times New Roman" panose="02020603050405020304" pitchFamily="18" charset="0"/>
              </a:rPr>
              <a:t> – это цена опционного контракта. Риск покупателя ограничен этой премией, а риск продавца снижается на величину полученной премии.</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73288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262979"/>
          </a:xfrm>
          <a:prstGeom prst="rect">
            <a:avLst/>
          </a:prstGeom>
        </p:spPr>
        <p:txBody>
          <a:bodyPr wrap="square">
            <a:spAutoFit/>
          </a:bodyPr>
          <a:lstStyle/>
          <a:p>
            <a:r>
              <a:rPr lang="ru-RU" dirty="0"/>
              <a:t> </a:t>
            </a:r>
          </a:p>
          <a:p>
            <a:pPr algn="just"/>
            <a:r>
              <a:rPr lang="ru-RU" sz="2000" dirty="0">
                <a:latin typeface="Times New Roman" panose="02020603050405020304" pitchFamily="18" charset="0"/>
                <a:cs typeface="Times New Roman" panose="02020603050405020304" pitchFamily="18" charset="0"/>
              </a:rPr>
              <a:t>Важной характеристикой опционов является их стиль. Стиль может быть американским, европейским и азиатским.</a:t>
            </a:r>
          </a:p>
          <a:p>
            <a:pPr algn="just"/>
            <a:r>
              <a:rPr lang="ru-RU" sz="2000" u="sng" dirty="0">
                <a:latin typeface="Times New Roman" panose="02020603050405020304" pitchFamily="18" charset="0"/>
                <a:cs typeface="Times New Roman" panose="02020603050405020304" pitchFamily="18" charset="0"/>
              </a:rPr>
              <a:t>Американский стиль</a:t>
            </a:r>
            <a:r>
              <a:rPr lang="ru-RU" sz="2000" dirty="0">
                <a:latin typeface="Times New Roman" panose="02020603050405020304" pitchFamily="18" charset="0"/>
                <a:cs typeface="Times New Roman" panose="02020603050405020304" pitchFamily="18" charset="0"/>
              </a:rPr>
              <a:t> – это опционный контракт, который может быть исполнен держателем в любой день до истечения срока. То есть, если погашение может быть произведено на протяжении всего времени до установленного дня, то опцион называют американским опционом.</a:t>
            </a:r>
          </a:p>
          <a:p>
            <a:pPr algn="just"/>
            <a:r>
              <a:rPr lang="ru-RU" sz="2000" u="sng" dirty="0">
                <a:latin typeface="Times New Roman" panose="02020603050405020304" pitchFamily="18" charset="0"/>
                <a:cs typeface="Times New Roman" panose="02020603050405020304" pitchFamily="18" charset="0"/>
              </a:rPr>
              <a:t>Европейский стиль</a:t>
            </a:r>
            <a:r>
              <a:rPr lang="ru-RU" sz="2000" dirty="0">
                <a:latin typeface="Times New Roman" panose="02020603050405020304" pitchFamily="18" charset="0"/>
                <a:cs typeface="Times New Roman" panose="02020603050405020304" pitchFamily="18" charset="0"/>
              </a:rPr>
              <a:t> – опционный контракт, который может быть исполнен только по истечении срока. То есть, если исполнение условий договора может происходить в определенный установленный день, который оговорен в договоре, то такой опцион считается европейским.</a:t>
            </a:r>
          </a:p>
          <a:p>
            <a:pPr algn="just"/>
            <a:r>
              <a:rPr lang="ru-RU" sz="2000" u="sng" dirty="0">
                <a:latin typeface="Times New Roman" panose="02020603050405020304" pitchFamily="18" charset="0"/>
                <a:cs typeface="Times New Roman" panose="02020603050405020304" pitchFamily="18" charset="0"/>
              </a:rPr>
              <a:t>Азиатский стиль</a:t>
            </a:r>
            <a:r>
              <a:rPr lang="ru-RU" sz="2000" dirty="0">
                <a:latin typeface="Times New Roman" panose="02020603050405020304" pitchFamily="18" charset="0"/>
                <a:cs typeface="Times New Roman" panose="02020603050405020304" pitchFamily="18" charset="0"/>
              </a:rPr>
              <a:t> – опцион, который исполняется по средневзвешенной цене за весь период действия опциона на протяжении всего времени с момента покупки.</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57660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Опцион</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386090"/>
          </a:xfrm>
          <a:prstGeom prst="rect">
            <a:avLst/>
          </a:prstGeom>
        </p:spPr>
        <p:txBody>
          <a:bodyPr wrap="square">
            <a:spAutoFit/>
          </a:bodyPr>
          <a:lstStyle/>
          <a:p>
            <a:r>
              <a:rPr lang="ru-RU" dirty="0"/>
              <a:t> </a:t>
            </a:r>
          </a:p>
          <a:p>
            <a:pPr algn="just"/>
            <a:r>
              <a:rPr lang="ru-RU" sz="2800" dirty="0">
                <a:latin typeface="Times New Roman" panose="02020603050405020304" pitchFamily="18" charset="0"/>
                <a:cs typeface="Times New Roman" panose="02020603050405020304" pitchFamily="18" charset="0"/>
              </a:rPr>
              <a:t>     Биржевые опционы чаще являются американскими, внебиржевые – европейскими и азиатскими.</a:t>
            </a:r>
          </a:p>
          <a:p>
            <a:pPr algn="just"/>
            <a:r>
              <a:rPr lang="ru-RU" sz="2800" dirty="0">
                <a:latin typeface="Times New Roman" panose="02020603050405020304" pitchFamily="18" charset="0"/>
                <a:cs typeface="Times New Roman" panose="02020603050405020304" pitchFamily="18" charset="0"/>
              </a:rPr>
              <a:t>     Опционы, которыми торгуют на крупных опционных биржах, называются котируемыми опционами.</a:t>
            </a:r>
          </a:p>
          <a:p>
            <a:pPr algn="just"/>
            <a:r>
              <a:rPr lang="ru-RU" sz="2800" dirty="0">
                <a:latin typeface="Times New Roman" panose="02020603050405020304" pitchFamily="18" charset="0"/>
                <a:cs typeface="Times New Roman" panose="02020603050405020304" pitchFamily="18" charset="0"/>
              </a:rPr>
              <a:t>        У этих опционов фиксированная цена исполнения и дата истечения. Каждый котируемый опцион состоит из ста акций той или иной компании (еще такой опцион называют «контракт»).</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35288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Банковский сертификат</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355312"/>
          </a:xfrm>
          <a:prstGeom prst="rect">
            <a:avLst/>
          </a:prstGeom>
        </p:spPr>
        <p:txBody>
          <a:bodyPr wrap="square">
            <a:spAutoFit/>
          </a:bodyPr>
          <a:lstStyle/>
          <a:p>
            <a:pPr algn="just"/>
            <a:r>
              <a:rPr lang="ru-RU" dirty="0"/>
              <a:t> </a:t>
            </a:r>
            <a:r>
              <a:rPr lang="ru-RU" dirty="0">
                <a:latin typeface="Times New Roman" panose="02020603050405020304" pitchFamily="18" charset="0"/>
                <a:cs typeface="Times New Roman" panose="02020603050405020304" pitchFamily="18" charset="0"/>
                <a:hlinkClick r:id="rId2" tooltip="Коммерческий банк">
                  <a:extLst>
                    <a:ext uri="{A12FA001-AC4F-418D-AE19-62706E023703}">
                      <ahyp:hlinkClr xmlns:ahyp="http://schemas.microsoft.com/office/drawing/2018/hyperlinkcolor" val="tx"/>
                    </a:ext>
                  </a:extLst>
                </a:hlinkClick>
              </a:rPr>
              <a:t>Коммерческие банки</a:t>
            </a:r>
            <a:r>
              <a:rPr lang="ru-RU" dirty="0">
                <a:latin typeface="Times New Roman" panose="02020603050405020304" pitchFamily="18" charset="0"/>
                <a:cs typeface="Times New Roman" panose="02020603050405020304" pitchFamily="18" charset="0"/>
              </a:rPr>
              <a:t> в целях привлечения дополнительных денежных ресурсов осуществляют выпуск ценных бумаг, именуемых сертификатами (денежный документ — удостоверение).</a:t>
            </a:r>
          </a:p>
          <a:p>
            <a:pPr algn="just"/>
            <a:r>
              <a:rPr lang="ru-RU" b="1" dirty="0">
                <a:latin typeface="Times New Roman" panose="02020603050405020304" pitchFamily="18" charset="0"/>
                <a:cs typeface="Times New Roman" panose="02020603050405020304" pitchFamily="18" charset="0"/>
              </a:rPr>
              <a:t>Сертификаты</a:t>
            </a:r>
            <a:r>
              <a:rPr lang="ru-RU" dirty="0">
                <a:latin typeface="Times New Roman" panose="02020603050405020304" pitchFamily="18" charset="0"/>
                <a:cs typeface="Times New Roman" panose="02020603050405020304" pitchFamily="18" charset="0"/>
              </a:rPr>
              <a:t> представляют собой денежные документы, удостоверяющие внесение средств на определенное время, имеющие обычно фиксированную ставку процента.</a:t>
            </a:r>
          </a:p>
          <a:p>
            <a:pPr algn="just"/>
            <a:r>
              <a:rPr lang="ru-RU" u="sng" dirty="0">
                <a:latin typeface="Times New Roman" panose="02020603050405020304" pitchFamily="18" charset="0"/>
                <a:cs typeface="Times New Roman" panose="02020603050405020304" pitchFamily="18" charset="0"/>
              </a:rPr>
              <a:t>Сертификаты могут быть</a:t>
            </a:r>
            <a:r>
              <a:rPr lang="ru-RU" dirty="0">
                <a:latin typeface="Times New Roman" panose="02020603050405020304" pitchFamily="18" charset="0"/>
                <a:cs typeface="Times New Roman" panose="02020603050405020304" pitchFamily="18" charset="0"/>
              </a:rPr>
              <a:t>:</a:t>
            </a:r>
          </a:p>
          <a:p>
            <a:pPr algn="just"/>
            <a:r>
              <a:rPr lang="ru-RU" dirty="0">
                <a:latin typeface="Times New Roman" panose="02020603050405020304" pitchFamily="18" charset="0"/>
                <a:cs typeface="Times New Roman" panose="02020603050405020304" pitchFamily="18" charset="0"/>
              </a:rPr>
              <a:t>А) депозитные</a:t>
            </a:r>
          </a:p>
          <a:p>
            <a:pPr algn="just"/>
            <a:r>
              <a:rPr lang="ru-RU" dirty="0">
                <a:latin typeface="Times New Roman" panose="02020603050405020304" pitchFamily="18" charset="0"/>
                <a:cs typeface="Times New Roman" panose="02020603050405020304" pitchFamily="18" charset="0"/>
              </a:rPr>
              <a:t>Б)  сберегательные</a:t>
            </a:r>
          </a:p>
          <a:p>
            <a:pPr algn="just"/>
            <a:r>
              <a:rPr lang="ru-RU" dirty="0">
                <a:latin typeface="Times New Roman" panose="02020603050405020304" pitchFamily="18" charset="0"/>
                <a:cs typeface="Times New Roman" panose="02020603050405020304" pitchFamily="18" charset="0"/>
              </a:rPr>
              <a:t>В) инвестиционные</a:t>
            </a:r>
          </a:p>
          <a:p>
            <a:pPr algn="just"/>
            <a:r>
              <a:rPr lang="ru-RU" dirty="0">
                <a:latin typeface="Times New Roman" panose="02020603050405020304" pitchFamily="18" charset="0"/>
                <a:cs typeface="Times New Roman" panose="02020603050405020304" pitchFamily="18" charset="0"/>
              </a:rPr>
              <a:t>Внесенные таким образом в банк средства могут быть изъяты только по предъявлении правильно оформленных сертификатов. </a:t>
            </a:r>
          </a:p>
          <a:p>
            <a:pPr algn="just"/>
            <a:r>
              <a:rPr lang="ru-RU" i="1" dirty="0">
                <a:latin typeface="Times New Roman" panose="02020603050405020304" pitchFamily="18" charset="0"/>
                <a:cs typeface="Times New Roman" panose="02020603050405020304" pitchFamily="18" charset="0"/>
              </a:rPr>
              <a:t>Сберегательный сертификат </a:t>
            </a:r>
            <a:r>
              <a:rPr lang="ru-RU" dirty="0">
                <a:latin typeface="Times New Roman" panose="02020603050405020304" pitchFamily="18" charset="0"/>
                <a:cs typeface="Times New Roman" panose="02020603050405020304" pitchFamily="18" charset="0"/>
              </a:rPr>
              <a:t>– выпускается кредитными организациями, позволяет получать дивиденды на протяжении времени его действия и предполагает возврат инвестиций в конце срока.</a:t>
            </a:r>
          </a:p>
          <a:p>
            <a:pPr algn="just"/>
            <a:r>
              <a:rPr lang="ru-RU" i="1" dirty="0">
                <a:latin typeface="Times New Roman" panose="02020603050405020304" pitchFamily="18" charset="0"/>
                <a:cs typeface="Times New Roman" panose="02020603050405020304" pitchFamily="18" charset="0"/>
              </a:rPr>
              <a:t>Депозитный сертификат </a:t>
            </a:r>
            <a:r>
              <a:rPr lang="ru-RU" dirty="0">
                <a:latin typeface="Times New Roman" panose="02020603050405020304" pitchFamily="18" charset="0"/>
                <a:cs typeface="Times New Roman" panose="02020603050405020304" pitchFamily="18" charset="0"/>
              </a:rPr>
              <a:t>является долговой ценной бумагой, подтверждающей обязательство банка выплатить вложенные деньги с процентами по истечении срока.</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9175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Сертификаты</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6278642"/>
          </a:xfrm>
          <a:prstGeom prst="rect">
            <a:avLst/>
          </a:prstGeom>
        </p:spPr>
        <p:txBody>
          <a:bodyPr wrap="square">
            <a:spAutoFit/>
          </a:bodyPr>
          <a:lstStyle/>
          <a:p>
            <a:pPr algn="just"/>
            <a:r>
              <a:rPr lang="ru-RU" sz="2400" b="1" dirty="0">
                <a:latin typeface="Times New Roman" panose="02020603050405020304" pitchFamily="18" charset="0"/>
                <a:cs typeface="Times New Roman" panose="02020603050405020304" pitchFamily="18" charset="0"/>
              </a:rPr>
              <a:t>Депозитный сертификат в РК</a:t>
            </a:r>
            <a:r>
              <a:rPr lang="ru-RU" sz="2400" dirty="0">
                <a:latin typeface="Times New Roman" panose="02020603050405020304" pitchFamily="18" charset="0"/>
                <a:cs typeface="Times New Roman" panose="02020603050405020304" pitchFamily="18" charset="0"/>
              </a:rPr>
              <a:t> -  это </a:t>
            </a:r>
            <a:r>
              <a:rPr lang="ru-RU" sz="2400" dirty="0" err="1">
                <a:latin typeface="Times New Roman" panose="02020603050405020304" pitchFamily="18" charset="0"/>
                <a:cs typeface="Times New Roman" panose="02020603050405020304" pitchFamily="18" charset="0"/>
              </a:rPr>
              <a:t>неэмиссионная</a:t>
            </a:r>
            <a:r>
              <a:rPr lang="ru-RU" sz="2400" dirty="0">
                <a:latin typeface="Times New Roman" panose="02020603050405020304" pitchFamily="18" charset="0"/>
                <a:cs typeface="Times New Roman" panose="02020603050405020304" pitchFamily="18" charset="0"/>
              </a:rPr>
              <a:t> именная ценная бумага, удостоверяющая права ее держателя на получение по истечении срока обращения либо до его истечения, ее номинальной стоимости, а также вознаграждения в размере, установленном условиями выпуска. </a:t>
            </a:r>
          </a:p>
          <a:p>
            <a:pPr algn="just"/>
            <a:r>
              <a:rPr lang="ru-RU" sz="2400" dirty="0">
                <a:latin typeface="Times New Roman" panose="02020603050405020304" pitchFamily="18" charset="0"/>
                <a:cs typeface="Times New Roman" panose="02020603050405020304" pitchFamily="18" charset="0"/>
              </a:rPr>
              <a:t>В РК обращение банковских сертификатов регламентируется Постановлением Правления Национального Банка Республики Казахстан от 22 декабря 2017 года № 264 «Об утверждении Правил выпуска и обращения банковских депозитных сертификатов».</a:t>
            </a:r>
          </a:p>
          <a:p>
            <a:pPr algn="just"/>
            <a:r>
              <a:rPr lang="ru-RU" sz="2400" dirty="0">
                <a:latin typeface="Times New Roman" panose="02020603050405020304" pitchFamily="18" charset="0"/>
                <a:cs typeface="Times New Roman" panose="02020603050405020304" pitchFamily="18" charset="0"/>
              </a:rPr>
              <a:t>Депозитные и сберегательные сертификаты могут быть куплены в любое время в течение всего периода их действия, а проценты по ним начисляются с момента их приобретения.</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62359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Сертификаты</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970865"/>
          </a:xfrm>
          <a:prstGeom prst="rect">
            <a:avLst/>
          </a:prstGeom>
        </p:spPr>
        <p:txBody>
          <a:bodyPr wrap="square">
            <a:spAutoFit/>
          </a:bodyPr>
          <a:lstStyle/>
          <a:p>
            <a:pPr algn="just"/>
            <a:r>
              <a:rPr lang="ru-RU" sz="2800" dirty="0">
                <a:latin typeface="Times New Roman" panose="02020603050405020304" pitchFamily="18" charset="0"/>
                <a:cs typeface="Times New Roman" panose="02020603050405020304" pitchFamily="18" charset="0"/>
              </a:rPr>
              <a:t>Депозитные  и сберегательные сертификаты имеют  </a:t>
            </a:r>
            <a:r>
              <a:rPr lang="ru-RU" sz="2800" u="sng" dirty="0">
                <a:latin typeface="Times New Roman" panose="02020603050405020304" pitchFamily="18" charset="0"/>
                <a:cs typeface="Times New Roman" panose="02020603050405020304" pitchFamily="18" charset="0"/>
              </a:rPr>
              <a:t>общие черты:</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они являются ценными бумагами;</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выпускаются исключительно банками;</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регулируются банковским законодательством;</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всегда выпускаются в документарной форме;</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право требования по ним может уступаться другим лицам;</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не могут служить расчетным и платежным средством за товары и услуги;</a:t>
            </a:r>
          </a:p>
          <a:p>
            <a:pPr marL="457200" lvl="0" indent="-457200" algn="just">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выдаются и обращаются только среди резидентов.</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51810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Чек</a:t>
            </a:r>
          </a:p>
        </p:txBody>
      </p:sp>
      <p:sp>
        <p:nvSpPr>
          <p:cNvPr id="3" name="Прямоугольник 2">
            <a:extLst>
              <a:ext uri="{FF2B5EF4-FFF2-40B4-BE49-F238E27FC236}">
                <a16:creationId xmlns:a16="http://schemas.microsoft.com/office/drawing/2014/main" id="{D2EAAE76-E0F8-4B17-8262-722B01056B9F}"/>
              </a:ext>
            </a:extLst>
          </p:cNvPr>
          <p:cNvSpPr/>
          <p:nvPr/>
        </p:nvSpPr>
        <p:spPr>
          <a:xfrm>
            <a:off x="1259632" y="1268760"/>
            <a:ext cx="7238548" cy="5016758"/>
          </a:xfrm>
          <a:prstGeom prst="rect">
            <a:avLst/>
          </a:prstGeom>
        </p:spPr>
        <p:txBody>
          <a:bodyPr wrap="square">
            <a:spAutoFit/>
          </a:bodyPr>
          <a:lstStyle/>
          <a:p>
            <a:pPr indent="449580" algn="just">
              <a:spcAft>
                <a:spcPts val="0"/>
              </a:spcAft>
            </a:pPr>
            <a:r>
              <a:rPr lang="ru-RU" sz="2000" b="1" dirty="0">
                <a:solidFill>
                  <a:srgbClr val="000000"/>
                </a:solidFill>
                <a:latin typeface="Times New Roman" panose="02020603050405020304" pitchFamily="18" charset="0"/>
                <a:ea typeface="Times New Roman" panose="02020603050405020304" pitchFamily="18" charset="0"/>
              </a:rPr>
              <a:t>Чеком</a:t>
            </a:r>
            <a:r>
              <a:rPr lang="ru-RU" sz="2000" dirty="0">
                <a:solidFill>
                  <a:srgbClr val="000000"/>
                </a:solidFill>
                <a:latin typeface="Times New Roman" panose="02020603050405020304" pitchFamily="18" charset="0"/>
                <a:ea typeface="Times New Roman" panose="02020603050405020304" pitchFamily="18" charset="0"/>
              </a:rPr>
              <a:t> признается ценная бумага, содержащая ничем не обусловленное распоряжение чекодателя банку произвести платеж указанной в нем суммы чекодержателю.</a:t>
            </a:r>
            <a:endParaRPr lang="ru-RU" sz="2000" dirty="0">
              <a:latin typeface="Times New Roman" panose="02020603050405020304" pitchFamily="18" charset="0"/>
              <a:ea typeface="Times New Roman" panose="02020603050405020304" pitchFamily="18" charset="0"/>
            </a:endParaRPr>
          </a:p>
          <a:p>
            <a:pPr indent="449580" algn="just">
              <a:spcAft>
                <a:spcPts val="0"/>
              </a:spcAft>
            </a:pPr>
            <a:r>
              <a:rPr lang="ru-RU" sz="2000" dirty="0">
                <a:solidFill>
                  <a:srgbClr val="000000"/>
                </a:solidFill>
                <a:latin typeface="Times New Roman" panose="02020603050405020304" pitchFamily="18" charset="0"/>
                <a:ea typeface="Times New Roman" panose="02020603050405020304" pitchFamily="18" charset="0"/>
              </a:rPr>
              <a:t>В чековых отношениях участвуют три лица – чекодатель, плательщик и чекодержатель (ремитент). Круг этих лиц может быть расширен в результате передачи чека по индоссаменту или предоставления гарантии платежа по чеку (аваль).</a:t>
            </a:r>
            <a:endParaRPr lang="ru-RU" sz="2000" dirty="0">
              <a:latin typeface="Times New Roman" panose="02020603050405020304" pitchFamily="18" charset="0"/>
              <a:ea typeface="Times New Roman" panose="02020603050405020304" pitchFamily="18" charset="0"/>
            </a:endParaRPr>
          </a:p>
          <a:p>
            <a:pPr indent="449580" algn="just">
              <a:spcAft>
                <a:spcPts val="0"/>
              </a:spcAft>
            </a:pPr>
            <a:r>
              <a:rPr lang="ru-RU" sz="2000" b="1" dirty="0">
                <a:solidFill>
                  <a:srgbClr val="000000"/>
                </a:solidFill>
                <a:latin typeface="Times New Roman" panose="02020603050405020304" pitchFamily="18" charset="0"/>
                <a:ea typeface="Times New Roman" panose="02020603050405020304" pitchFamily="18" charset="0"/>
              </a:rPr>
              <a:t>Чекодатель </a:t>
            </a:r>
            <a:r>
              <a:rPr lang="ru-RU" sz="2000" dirty="0">
                <a:solidFill>
                  <a:srgbClr val="000000"/>
                </a:solidFill>
                <a:latin typeface="Times New Roman" panose="02020603050405020304" pitchFamily="18" charset="0"/>
                <a:ea typeface="Times New Roman" panose="02020603050405020304" pitchFamily="18" charset="0"/>
              </a:rPr>
              <a:t>– это юридическое или физическое лицо, имеющее денежные средства</a:t>
            </a:r>
            <a:r>
              <a:rPr lang="ru-RU" sz="2000" dirty="0">
                <a:latin typeface="Times New Roman" panose="02020603050405020304" pitchFamily="18" charset="0"/>
                <a:ea typeface="Times New Roman" panose="02020603050405020304" pitchFamily="18" charset="0"/>
              </a:rPr>
              <a:t> </a:t>
            </a:r>
            <a:r>
              <a:rPr lang="ru-RU" sz="2000" dirty="0">
                <a:solidFill>
                  <a:srgbClr val="000000"/>
                </a:solidFill>
                <a:latin typeface="Times New Roman" panose="02020603050405020304" pitchFamily="18" charset="0"/>
                <a:ea typeface="Times New Roman" panose="02020603050405020304" pitchFamily="18" charset="0"/>
              </a:rPr>
              <a:t>в банке, которыми он вправе распоряжаться путем выставления чеков. Чекодатель не может быть плательщиком. В качестве плательщика по чеку может быть указан только банк, где чекодатель имеет средства, которыми он вправе распоряжаться путем выставления чеков.</a:t>
            </a:r>
            <a:endParaRPr lang="ru-RU" sz="2000" dirty="0">
              <a:latin typeface="Times New Roman" panose="02020603050405020304" pitchFamily="18" charset="0"/>
              <a:ea typeface="Times New Roman" panose="02020603050405020304" pitchFamily="18" charset="0"/>
            </a:endParaRPr>
          </a:p>
          <a:p>
            <a:pPr indent="449580" algn="just">
              <a:spcAft>
                <a:spcPts val="0"/>
              </a:spcAft>
            </a:pPr>
            <a:r>
              <a:rPr lang="ru-RU" sz="2000" dirty="0">
                <a:solidFill>
                  <a:srgbClr val="000000"/>
                </a:solidFill>
                <a:latin typeface="Times New Roman" panose="02020603050405020304" pitchFamily="18" charset="0"/>
                <a:ea typeface="Times New Roman" panose="02020603050405020304" pitchFamily="18" charset="0"/>
              </a:rPr>
              <a:t> </a:t>
            </a:r>
            <a:r>
              <a:rPr lang="ru-RU" sz="2000" b="1" dirty="0">
                <a:solidFill>
                  <a:srgbClr val="000000"/>
                </a:solidFill>
                <a:latin typeface="Times New Roman" panose="02020603050405020304" pitchFamily="18" charset="0"/>
                <a:ea typeface="Times New Roman" panose="02020603050405020304" pitchFamily="18" charset="0"/>
              </a:rPr>
              <a:t>Чекодержатель</a:t>
            </a:r>
            <a:r>
              <a:rPr lang="ru-RU" sz="2000" dirty="0">
                <a:solidFill>
                  <a:srgbClr val="000000"/>
                </a:solidFill>
                <a:latin typeface="Times New Roman" panose="02020603050405020304" pitchFamily="18" charset="0"/>
                <a:ea typeface="Times New Roman" panose="02020603050405020304" pitchFamily="18" charset="0"/>
              </a:rPr>
              <a:t> – это кредитор, перед которым имеет обязательства плательщик, а в случае неоплаты чека – и чекодатель.</a:t>
            </a:r>
            <a:endParaRPr lang="ru-RU" sz="20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Сертификаты</a:t>
            </a:r>
          </a:p>
        </p:txBody>
      </p:sp>
      <p:graphicFrame>
        <p:nvGraphicFramePr>
          <p:cNvPr id="3" name="Таблица 2">
            <a:extLst>
              <a:ext uri="{FF2B5EF4-FFF2-40B4-BE49-F238E27FC236}">
                <a16:creationId xmlns:a16="http://schemas.microsoft.com/office/drawing/2014/main" id="{A8AD2722-AEF7-4820-823B-EB6E0792F328}"/>
              </a:ext>
            </a:extLst>
          </p:cNvPr>
          <p:cNvGraphicFramePr>
            <a:graphicFrameLocks noGrp="1"/>
          </p:cNvGraphicFramePr>
          <p:nvPr>
            <p:extLst>
              <p:ext uri="{D42A27DB-BD31-4B8C-83A1-F6EECF244321}">
                <p14:modId xmlns:p14="http://schemas.microsoft.com/office/powerpoint/2010/main" val="2230768591"/>
              </p:ext>
            </p:extLst>
          </p:nvPr>
        </p:nvGraphicFramePr>
        <p:xfrm>
          <a:off x="1403648" y="908719"/>
          <a:ext cx="7416825" cy="5866077"/>
        </p:xfrm>
        <a:graphic>
          <a:graphicData uri="http://schemas.openxmlformats.org/drawingml/2006/table">
            <a:tbl>
              <a:tblPr firstRow="1" firstCol="1" bandRow="1">
                <a:tableStyleId>{5C22544A-7EE6-4342-B048-85BDC9FD1C3A}</a:tableStyleId>
              </a:tblPr>
              <a:tblGrid>
                <a:gridCol w="2511152">
                  <a:extLst>
                    <a:ext uri="{9D8B030D-6E8A-4147-A177-3AD203B41FA5}">
                      <a16:colId xmlns:a16="http://schemas.microsoft.com/office/drawing/2014/main" val="1488162876"/>
                    </a:ext>
                  </a:extLst>
                </a:gridCol>
                <a:gridCol w="2543682">
                  <a:extLst>
                    <a:ext uri="{9D8B030D-6E8A-4147-A177-3AD203B41FA5}">
                      <a16:colId xmlns:a16="http://schemas.microsoft.com/office/drawing/2014/main" val="2813020585"/>
                    </a:ext>
                  </a:extLst>
                </a:gridCol>
                <a:gridCol w="2361991">
                  <a:extLst>
                    <a:ext uri="{9D8B030D-6E8A-4147-A177-3AD203B41FA5}">
                      <a16:colId xmlns:a16="http://schemas.microsoft.com/office/drawing/2014/main" val="1956264695"/>
                    </a:ext>
                  </a:extLst>
                </a:gridCol>
              </a:tblGrid>
              <a:tr h="593695">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Критерий классификации</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Депозитный сертификат</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l">
                        <a:lnSpc>
                          <a:spcPct val="107000"/>
                        </a:lnSpc>
                        <a:spcAft>
                          <a:spcPts val="0"/>
                        </a:spcAft>
                      </a:pPr>
                      <a:r>
                        <a:rPr lang="ru-RU" sz="1400" dirty="0">
                          <a:effectLst/>
                          <a:latin typeface="Times New Roman" panose="02020603050405020304" pitchFamily="18" charset="0"/>
                          <a:cs typeface="Times New Roman" panose="02020603050405020304" pitchFamily="18" charset="0"/>
                        </a:rPr>
                        <a:t>Сберегательный сертификат</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376605461"/>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Эмитент</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indent="450215"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Банк</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4162179820"/>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Инвестор</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Юридическое лицо</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Физическое лицо</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4016002117"/>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Право требования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a:effectLst/>
                          <a:latin typeface="Times New Roman" panose="02020603050405020304" pitchFamily="18" charset="0"/>
                          <a:cs typeface="Times New Roman" panose="02020603050405020304" pitchFamily="18" charset="0"/>
                        </a:rPr>
                        <a:t>Юридическое лицо</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Физическое лицо</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4276239727"/>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Денежная единица номинала</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indent="450215"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В тенге, в валюте</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4014445944"/>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Величина номинала</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a:effectLst/>
                          <a:latin typeface="Times New Roman" panose="02020603050405020304" pitchFamily="18" charset="0"/>
                          <a:cs typeface="Times New Roman" panose="02020603050405020304" pitchFamily="18" charset="0"/>
                        </a:rPr>
                        <a:t>Крупнономинальная</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err="1">
                          <a:effectLst/>
                          <a:latin typeface="Times New Roman" panose="02020603050405020304" pitchFamily="18" charset="0"/>
                          <a:cs typeface="Times New Roman" panose="02020603050405020304" pitchFamily="18" charset="0"/>
                        </a:rPr>
                        <a:t>Мелкономинальная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238632928"/>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Форма расчетов</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a:effectLst/>
                          <a:latin typeface="Times New Roman" panose="02020603050405020304" pitchFamily="18" charset="0"/>
                          <a:cs typeface="Times New Roman" panose="02020603050405020304" pitchFamily="18" charset="0"/>
                        </a:rPr>
                        <a:t>Безналичная</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Наличная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1659746831"/>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Форма возмещения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indent="450215"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Денежная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2463296912"/>
                  </a:ext>
                </a:extLst>
              </a:tr>
              <a:tr h="593695">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Метод выплаты процентов</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Фиксированная ставка процента</a:t>
                      </a:r>
                    </a:p>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Колеблющаяся ставка процента</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2926645694"/>
                  </a:ext>
                </a:extLst>
              </a:tr>
              <a:tr h="340020">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Срок обращения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a:effectLst/>
                          <a:latin typeface="Times New Roman" panose="02020603050405020304" pitchFamily="18" charset="0"/>
                          <a:cs typeface="Times New Roman" panose="02020603050405020304" pitchFamily="18" charset="0"/>
                        </a:rPr>
                        <a:t>До одного года</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a:txBody>
                    <a:bodyPr/>
                    <a:lstStyle/>
                    <a:p>
                      <a:pPr indent="450215"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До трех лет</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extLst>
                  <a:ext uri="{0D108BD9-81ED-4DB2-BD59-A6C34878D82A}">
                    <a16:rowId xmlns:a16="http://schemas.microsoft.com/office/drawing/2014/main" val="1901196434"/>
                  </a:ext>
                </a:extLst>
              </a:tr>
              <a:tr h="593695">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Порядок владения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Именной</a:t>
                      </a:r>
                    </a:p>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На предъявителя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2290099341"/>
                  </a:ext>
                </a:extLst>
              </a:tr>
              <a:tr h="593695">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Характер использования</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Одноразовый</a:t>
                      </a:r>
                    </a:p>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Серийный</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3918966172"/>
                  </a:ext>
                </a:extLst>
              </a:tr>
              <a:tr h="593695">
                <a:tc>
                  <a:txBody>
                    <a:bodyPr/>
                    <a:lstStyle/>
                    <a:p>
                      <a:pPr indent="7620" algn="just">
                        <a:lnSpc>
                          <a:spcPct val="107000"/>
                        </a:lnSpc>
                        <a:spcAft>
                          <a:spcPts val="0"/>
                        </a:spcAft>
                      </a:pPr>
                      <a:r>
                        <a:rPr lang="ru-RU" sz="1400" dirty="0">
                          <a:effectLst/>
                          <a:latin typeface="Times New Roman" panose="02020603050405020304" pitchFamily="18" charset="0"/>
                          <a:cs typeface="Times New Roman" panose="02020603050405020304" pitchFamily="18" charset="0"/>
                        </a:rPr>
                        <a:t>Способ регистрации выпуска</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gridSpan="2">
                  <a:txBody>
                    <a:bodyPr/>
                    <a:lstStyle/>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С корешками</a:t>
                      </a:r>
                    </a:p>
                    <a:p>
                      <a:pPr marL="342900" lvl="0" indent="-342900" algn="ctr">
                        <a:lnSpc>
                          <a:spcPct val="107000"/>
                        </a:lnSpc>
                        <a:spcAft>
                          <a:spcPts val="0"/>
                        </a:spcAft>
                        <a:buSzPts val="1000"/>
                        <a:buFont typeface="Wingdings" panose="05000000000000000000" pitchFamily="2" charset="2"/>
                        <a:buChar char=""/>
                        <a:tabLst>
                          <a:tab pos="457200" algn="l"/>
                        </a:tabLst>
                      </a:pPr>
                      <a:r>
                        <a:rPr lang="ru-RU" sz="1400" dirty="0">
                          <a:effectLst/>
                          <a:latin typeface="Times New Roman" panose="02020603050405020304" pitchFamily="18" charset="0"/>
                          <a:cs typeface="Times New Roman" panose="02020603050405020304" pitchFamily="18" charset="0"/>
                        </a:rPr>
                        <a:t>Без корешков</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6200" marR="76200" marT="38100" marB="38100"/>
                </a:tc>
                <a:tc hMerge="1">
                  <a:txBody>
                    <a:bodyPr/>
                    <a:lstStyle/>
                    <a:p>
                      <a:endParaRPr lang="ru-RU"/>
                    </a:p>
                  </a:txBody>
                  <a:tcPr/>
                </a:tc>
                <a:extLst>
                  <a:ext uri="{0D108BD9-81ED-4DB2-BD59-A6C34878D82A}">
                    <a16:rowId xmlns:a16="http://schemas.microsoft.com/office/drawing/2014/main" val="233786320"/>
                  </a:ext>
                </a:extLst>
              </a:tr>
            </a:tbl>
          </a:graphicData>
        </a:graphic>
      </p:graphicFrame>
    </p:spTree>
    <p:extLst>
      <p:ext uri="{BB962C8B-B14F-4D97-AF65-F5344CB8AC3E}">
        <p14:creationId xmlns:p14="http://schemas.microsoft.com/office/powerpoint/2010/main" val="1093531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Сертификаты</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909310"/>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Право выпускать депозитные и сберегательные сертификаты предоставлено только банкам. Минимальная величина номинала для сертификатов не установлена.</a:t>
            </a:r>
          </a:p>
          <a:p>
            <a:pPr algn="just"/>
            <a:r>
              <a:rPr lang="ru-RU" sz="2400" dirty="0">
                <a:latin typeface="Times New Roman" panose="02020603050405020304" pitchFamily="18" charset="0"/>
                <a:cs typeface="Times New Roman" panose="02020603050405020304" pitchFamily="18" charset="0"/>
              </a:rPr>
              <a:t>     Депозитные и сберегательные сертификаты являются срочными ценными бумагами. Срок обращения депозитных сертификатов ограничивается одним годом, сберегательных — не может превышать трех лет. Если сроки их погашения просрочены, то они считаются документами до востребования и банк обязан их погасить но первому требованию держателя.</a:t>
            </a:r>
          </a:p>
          <a:p>
            <a:pPr algn="just"/>
            <a:r>
              <a:rPr lang="ru-RU" sz="2400" dirty="0">
                <a:latin typeface="Times New Roman" panose="02020603050405020304" pitchFamily="18" charset="0"/>
                <a:cs typeface="Times New Roman" panose="02020603050405020304" pitchFamily="18" charset="0"/>
              </a:rPr>
              <a:t>     Депозитные и сберегательные сертификаты могут выпускаться в одноразовом порядке и сериями; как именные, так и на предъявителя; процентные и дисконтные.</a:t>
            </a:r>
          </a:p>
          <a:p>
            <a:pPr indent="180340" algn="just">
              <a:spcAft>
                <a:spcPts val="0"/>
              </a:spcAft>
            </a:pP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078891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Инвестиционный сертификат</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262979"/>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Инвестиционный сертификат</a:t>
            </a:r>
            <a:r>
              <a:rPr lang="ru-RU" sz="2400" dirty="0">
                <a:latin typeface="Times New Roman" panose="02020603050405020304" pitchFamily="18" charset="0"/>
                <a:cs typeface="Times New Roman" panose="02020603050405020304" pitchFamily="18" charset="0"/>
              </a:rPr>
              <a:t> - это ценная бумага, свидетельствующая об участии в инвестиционном фонде и дающая право на получение дохода (дивидендов) соответственно регламенту фонда.</a:t>
            </a:r>
          </a:p>
          <a:p>
            <a:pPr algn="just"/>
            <a:r>
              <a:rPr lang="ru-RU" sz="2400" dirty="0">
                <a:latin typeface="Times New Roman" panose="02020603050405020304" pitchFamily="18" charset="0"/>
                <a:cs typeface="Times New Roman" panose="02020603050405020304" pitchFamily="18" charset="0"/>
              </a:rPr>
              <a:t>Эмитентом инвестиционного сертификата может быть инвестиционный фонд, инвестиционная компания. </a:t>
            </a:r>
          </a:p>
          <a:p>
            <a:pPr algn="just"/>
            <a:r>
              <a:rPr lang="ru-RU" sz="2400" dirty="0">
                <a:latin typeface="Times New Roman" panose="02020603050405020304" pitchFamily="18" charset="0"/>
                <a:cs typeface="Times New Roman" panose="02020603050405020304" pitchFamily="18" charset="0"/>
              </a:rPr>
              <a:t>Инвестиционные сертификаты могут предоставлять его владельцу право на получение дохода в виде </a:t>
            </a:r>
            <a:r>
              <a:rPr lang="ru-RU" sz="2400" u="sng"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дивидендов</a:t>
            </a:r>
            <a:r>
              <a:rPr lang="ru-RU" sz="2400" dirty="0">
                <a:latin typeface="Times New Roman" panose="02020603050405020304" pitchFamily="18" charset="0"/>
                <a:cs typeface="Times New Roman" panose="02020603050405020304" pitchFamily="18" charset="0"/>
              </a:rPr>
              <a:t>.</a:t>
            </a:r>
          </a:p>
          <a:p>
            <a:pPr algn="just"/>
            <a:r>
              <a:rPr lang="ru-RU" sz="2400" dirty="0">
                <a:latin typeface="Times New Roman" panose="02020603050405020304" pitchFamily="18" charset="0"/>
                <a:cs typeface="Times New Roman" panose="02020603050405020304" pitchFamily="18" charset="0"/>
              </a:rPr>
              <a:t>    В отличие от акции сертификат гарантирует некоторый минимум прибыли, но не дает права голоса на общем собрании акционерного общества. Иногда инвестиционные сертификаты носят название привилегированных. </a:t>
            </a:r>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14622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Инвестиционный сертификат</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560840" cy="5355312"/>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  Такие сертификаты приносят прибыль в первую очередь в виде определенного процента от номинальной стоимости акции и дополнительных дивидендов, зависящих от успешности деятельности компании.</a:t>
            </a:r>
          </a:p>
          <a:p>
            <a:pPr algn="just"/>
            <a:r>
              <a:rPr lang="ru-RU" sz="2000" dirty="0">
                <a:latin typeface="Times New Roman" panose="02020603050405020304" pitchFamily="18" charset="0"/>
                <a:cs typeface="Times New Roman" panose="02020603050405020304" pitchFamily="18" charset="0"/>
              </a:rPr>
              <a:t>    На инвестиционном сертификате обязательно должны быть указаны порядковый номер, имя  собственника, срок выплаты дивидендов. Его номинальная стоимость изначально должна приравниваться к номинальной  стоимости акции, которая принадлежит  учредителям. В результате колебания  спроса акций инвестиционного фонда  цена сертификата меняется.</a:t>
            </a:r>
          </a:p>
          <a:p>
            <a:pPr algn="just"/>
            <a:r>
              <a:rPr lang="ru-RU" sz="2000" dirty="0">
                <a:latin typeface="Times New Roman" panose="02020603050405020304" pitchFamily="18" charset="0"/>
                <a:cs typeface="Times New Roman" panose="02020603050405020304" pitchFamily="18" charset="0"/>
              </a:rPr>
              <a:t>    Инвестиционные сертификаты предоставляют каждому его владельцу одинаковые права и могут размещаться путем открытой продажи или частного размещения.</a:t>
            </a:r>
          </a:p>
          <a:p>
            <a:pPr algn="just"/>
            <a:r>
              <a:rPr lang="ru-RU" sz="2000" dirty="0">
                <a:latin typeface="Times New Roman" panose="02020603050405020304" pitchFamily="18" charset="0"/>
                <a:cs typeface="Times New Roman" panose="02020603050405020304" pitchFamily="18" charset="0"/>
              </a:rPr>
              <a:t>    На территории РК успешно используются банковские и инвестиционные сертификаты.</a:t>
            </a:r>
          </a:p>
          <a:p>
            <a:pPr algn="just"/>
            <a:endParaRPr lang="ru-RU" sz="2400" dirty="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7506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Своп</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704856" cy="5663089"/>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  </a:t>
            </a:r>
            <a:r>
              <a:rPr lang="ru-RU" b="1" dirty="0"/>
              <a:t> </a:t>
            </a:r>
            <a:r>
              <a:rPr lang="ru-RU" sz="2000" b="1" dirty="0">
                <a:latin typeface="Times New Roman" panose="02020603050405020304" pitchFamily="18" charset="0"/>
                <a:cs typeface="Times New Roman" panose="02020603050405020304" pitchFamily="18" charset="0"/>
              </a:rPr>
              <a:t>Своп</a:t>
            </a:r>
            <a:r>
              <a:rPr lang="ru-RU" sz="2000" dirty="0">
                <a:latin typeface="Times New Roman" panose="02020603050405020304" pitchFamily="18" charset="0"/>
                <a:cs typeface="Times New Roman" panose="02020603050405020304" pitchFamily="18" charset="0"/>
              </a:rPr>
              <a:t> — торгово-финансовая обменная операция в виде обмена разнообразными активами, в которой заключение сделки о покупке (продаже) ценных бумаг, валюты сопровождается заключением </a:t>
            </a:r>
            <a:r>
              <a:rPr lang="ru-RU" sz="2000" dirty="0" err="1">
                <a:latin typeface="Times New Roman" panose="02020603050405020304" pitchFamily="18" charset="0"/>
                <a:cs typeface="Times New Roman" panose="02020603050405020304" pitchFamily="18" charset="0"/>
              </a:rPr>
              <a:t>контрсделки</a:t>
            </a:r>
            <a:r>
              <a:rPr lang="ru-RU" sz="2000" dirty="0">
                <a:latin typeface="Times New Roman" panose="02020603050405020304" pitchFamily="18" charset="0"/>
                <a:cs typeface="Times New Roman" panose="02020603050405020304" pitchFamily="18" charset="0"/>
              </a:rPr>
              <a:t>, сделки об обратной продаже (покупке) того же товара через определенный срок на тех же или иных условиях.</a:t>
            </a:r>
          </a:p>
          <a:p>
            <a:r>
              <a:rPr lang="ru-RU" sz="2000" dirty="0">
                <a:latin typeface="Times New Roman" panose="02020603050405020304" pitchFamily="18" charset="0"/>
                <a:cs typeface="Times New Roman" panose="02020603050405020304" pitchFamily="18" charset="0"/>
              </a:rPr>
              <a:t>Прибегают к данному методу с целью накопления объемов активов и обязательств, снижения уровня рисков или изменения их характера, хеджирования, а также получения финансирования под залог ценных бумаг.</a:t>
            </a:r>
          </a:p>
          <a:p>
            <a:r>
              <a:rPr lang="ru-RU" sz="2000" u="sng" dirty="0">
                <a:latin typeface="Times New Roman" panose="02020603050405020304" pitchFamily="18" charset="0"/>
                <a:cs typeface="Times New Roman" panose="02020603050405020304" pitchFamily="18" charset="0"/>
              </a:rPr>
              <a:t>Своп-сделки обладают следующими особенностями</a:t>
            </a:r>
            <a:r>
              <a:rPr lang="ru-RU" sz="2000" dirty="0">
                <a:latin typeface="Times New Roman" panose="02020603050405020304" pitchFamily="18" charset="0"/>
                <a:cs typeface="Times New Roman" panose="02020603050405020304" pitchFamily="18" charset="0"/>
              </a:rPr>
              <a:t>:</a:t>
            </a:r>
          </a:p>
          <a:p>
            <a:r>
              <a:rPr lang="ru-RU" sz="2000" dirty="0">
                <a:latin typeface="Times New Roman" panose="02020603050405020304" pitchFamily="18" charset="0"/>
                <a:cs typeface="Times New Roman" panose="02020603050405020304" pitchFamily="18" charset="0"/>
              </a:rPr>
              <a:t>А) Срок их действия может составлять несколько лет;</a:t>
            </a:r>
          </a:p>
          <a:p>
            <a:r>
              <a:rPr lang="ru-RU" sz="2000" dirty="0">
                <a:latin typeface="Times New Roman" panose="02020603050405020304" pitchFamily="18" charset="0"/>
                <a:cs typeface="Times New Roman" panose="02020603050405020304" pitchFamily="18" charset="0"/>
              </a:rPr>
              <a:t>Б) Покупающая и продающая сторона имеет одинаковые риски;</a:t>
            </a:r>
          </a:p>
          <a:p>
            <a:r>
              <a:rPr lang="ru-RU" sz="2000" dirty="0">
                <a:latin typeface="Times New Roman" panose="02020603050405020304" pitchFamily="18" charset="0"/>
                <a:cs typeface="Times New Roman" panose="02020603050405020304" pitchFamily="18" charset="0"/>
              </a:rPr>
              <a:t>В) Можно совершать сделки сразу с большим количеством контрагентов;</a:t>
            </a:r>
          </a:p>
          <a:p>
            <a:r>
              <a:rPr lang="ru-RU" sz="2000" dirty="0">
                <a:latin typeface="Times New Roman" panose="02020603050405020304" pitchFamily="18" charset="0"/>
                <a:cs typeface="Times New Roman" panose="02020603050405020304" pitchFamily="18" charset="0"/>
              </a:rPr>
              <a:t>Г) Дают возможность кредитования или избавления от ненужного актива на определённый срок.</a:t>
            </a:r>
          </a:p>
          <a:p>
            <a:pPr algn="just"/>
            <a:endParaRPr lang="ru-RU" sz="2400" dirty="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06911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свопа</a:t>
            </a: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704856" cy="677108"/>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  </a:t>
            </a:r>
            <a:r>
              <a:rPr lang="ru-RU" b="1" dirty="0"/>
              <a:t> </a:t>
            </a:r>
            <a:endParaRPr lang="ru-RU" sz="2400" dirty="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ea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4DFD8DA-613E-4472-93AE-1D79AD4B33D5}"/>
              </a:ext>
            </a:extLst>
          </p:cNvPr>
          <p:cNvGraphicFramePr>
            <a:graphicFrameLocks noGrp="1"/>
          </p:cNvGraphicFramePr>
          <p:nvPr>
            <p:extLst>
              <p:ext uri="{D42A27DB-BD31-4B8C-83A1-F6EECF244321}">
                <p14:modId xmlns:p14="http://schemas.microsoft.com/office/powerpoint/2010/main" val="3259732305"/>
              </p:ext>
            </p:extLst>
          </p:nvPr>
        </p:nvGraphicFramePr>
        <p:xfrm>
          <a:off x="1331640" y="764704"/>
          <a:ext cx="7704856" cy="6349297"/>
        </p:xfrm>
        <a:graphic>
          <a:graphicData uri="http://schemas.openxmlformats.org/drawingml/2006/table">
            <a:tbl>
              <a:tblPr firstRow="1" firstCol="1" bandRow="1">
                <a:tableStyleId>{5C22544A-7EE6-4342-B048-85BDC9FD1C3A}</a:tableStyleId>
              </a:tblPr>
              <a:tblGrid>
                <a:gridCol w="1733899">
                  <a:extLst>
                    <a:ext uri="{9D8B030D-6E8A-4147-A177-3AD203B41FA5}">
                      <a16:colId xmlns:a16="http://schemas.microsoft.com/office/drawing/2014/main" val="671610597"/>
                    </a:ext>
                  </a:extLst>
                </a:gridCol>
                <a:gridCol w="5970957">
                  <a:extLst>
                    <a:ext uri="{9D8B030D-6E8A-4147-A177-3AD203B41FA5}">
                      <a16:colId xmlns:a16="http://schemas.microsoft.com/office/drawing/2014/main" val="2521455858"/>
                    </a:ext>
                  </a:extLst>
                </a:gridCol>
              </a:tblGrid>
              <a:tr h="751750">
                <a:tc>
                  <a:txBody>
                    <a:bodyPr/>
                    <a:lstStyle/>
                    <a:p>
                      <a:pPr indent="450215" algn="ctr">
                        <a:lnSpc>
                          <a:spcPct val="107000"/>
                        </a:lnSpc>
                        <a:spcAft>
                          <a:spcPts val="0"/>
                        </a:spcAft>
                      </a:pPr>
                      <a:r>
                        <a:rPr lang="ru-RU" sz="1800">
                          <a:effectLst/>
                          <a:latin typeface="Times New Roman" panose="02020603050405020304" pitchFamily="18" charset="0"/>
                          <a:cs typeface="Times New Roman" panose="02020603050405020304" pitchFamily="18" charset="0"/>
                        </a:rPr>
                        <a:t>Вид свопа</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ctr">
                        <a:lnSpc>
                          <a:spcPct val="107000"/>
                        </a:lnSpc>
                        <a:spcAft>
                          <a:spcPts val="0"/>
                        </a:spcAft>
                      </a:pPr>
                      <a:r>
                        <a:rPr lang="ru-RU" sz="1800">
                          <a:effectLst/>
                          <a:latin typeface="Times New Roman" panose="02020603050405020304" pitchFamily="18" charset="0"/>
                          <a:cs typeface="Times New Roman" panose="02020603050405020304" pitchFamily="18" charset="0"/>
                        </a:rPr>
                        <a:t>Описание</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1895437161"/>
                  </a:ext>
                </a:extLst>
              </a:tr>
              <a:tr h="2011457">
                <a:tc>
                  <a:txBody>
                    <a:bodyPr/>
                    <a:lstStyle/>
                    <a:p>
                      <a:pPr indent="-304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Валютный</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Самый популярный метод, используемый на финансовом рынке. Подразумевает проведение двух операций по купле/продаже валютной пары. Сумма в обеих операциях остаётся неизменна, но даты выполнения условий сделки разные. Получение прибыли зависит от разницы в котировках</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3104293106"/>
                  </a:ext>
                </a:extLst>
              </a:tr>
              <a:tr h="3586090">
                <a:tc>
                  <a:txBody>
                    <a:bodyPr/>
                    <a:lstStyle/>
                    <a:p>
                      <a:pPr indent="-304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Процентный</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Представляет собой сделку, по правилам которой обе стороны обмениваются процентными ставками по долговым обязательствам. Иными словами, это когда по соглашению сторон одну форму процентных ставок меняют на другую (фиксированную на плавающую). К примеру, Антон выплачивает кредит в 1 500 000 рублей по фиксированной ставке 12%. Кирилл рассчитывается за кредит с аналогичной суммой по плавающей ставке 10 – 14%. Если они захотят обменяться условиями, то такое соглашение и будет процентным свопом</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1482119790"/>
                  </a:ext>
                </a:extLst>
              </a:tr>
            </a:tbl>
          </a:graphicData>
        </a:graphic>
      </p:graphicFrame>
    </p:spTree>
    <p:extLst>
      <p:ext uri="{BB962C8B-B14F-4D97-AF65-F5344CB8AC3E}">
        <p14:creationId xmlns:p14="http://schemas.microsoft.com/office/powerpoint/2010/main" val="3972959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6806500" cy="576064"/>
          </a:xfrm>
        </p:spPr>
        <p:txBody>
          <a:bodyPr>
            <a:normAutofit fontScale="90000"/>
          </a:bodyPr>
          <a:lstStyle/>
          <a:p>
            <a:pPr algn="ctr"/>
            <a:r>
              <a:rPr lang="ru-RU" sz="3600" b="1">
                <a:solidFill>
                  <a:schemeClr val="tx1"/>
                </a:solidFill>
                <a:effectLst/>
                <a:latin typeface="Times New Roman" panose="02020603050405020304" pitchFamily="18" charset="0"/>
                <a:cs typeface="Times New Roman" panose="02020603050405020304" pitchFamily="18" charset="0"/>
              </a:rPr>
              <a:t>Классификация свопа</a:t>
            </a:r>
            <a:endParaRPr lang="ru-RU" sz="3600" b="1" dirty="0">
              <a:solidFill>
                <a:schemeClr val="tx1"/>
              </a:solidFill>
              <a:effectLst/>
              <a:latin typeface="Times New Roman" panose="02020603050405020304" pitchFamily="18" charset="0"/>
              <a:cs typeface="Times New Roman" panose="02020603050405020304" pitchFamily="18" charset="0"/>
            </a:endParaRPr>
          </a:p>
        </p:txBody>
      </p:sp>
      <p:sp>
        <p:nvSpPr>
          <p:cNvPr id="4" name="Прямоугольник 3">
            <a:extLst>
              <a:ext uri="{FF2B5EF4-FFF2-40B4-BE49-F238E27FC236}">
                <a16:creationId xmlns:a16="http://schemas.microsoft.com/office/drawing/2014/main" id="{3FCB71AF-1CF0-431C-8FB2-A851A5123672}"/>
              </a:ext>
            </a:extLst>
          </p:cNvPr>
          <p:cNvSpPr/>
          <p:nvPr/>
        </p:nvSpPr>
        <p:spPr>
          <a:xfrm>
            <a:off x="1115616" y="908719"/>
            <a:ext cx="7704856" cy="677108"/>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ea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F2D45204-C56F-423A-BC90-7AAEB9973C92}"/>
              </a:ext>
            </a:extLst>
          </p:cNvPr>
          <p:cNvGraphicFramePr>
            <a:graphicFrameLocks noGrp="1"/>
          </p:cNvGraphicFramePr>
          <p:nvPr>
            <p:extLst>
              <p:ext uri="{D42A27DB-BD31-4B8C-83A1-F6EECF244321}">
                <p14:modId xmlns:p14="http://schemas.microsoft.com/office/powerpoint/2010/main" val="2911570353"/>
              </p:ext>
            </p:extLst>
          </p:nvPr>
        </p:nvGraphicFramePr>
        <p:xfrm>
          <a:off x="1331640" y="980728"/>
          <a:ext cx="7416824" cy="5703904"/>
        </p:xfrm>
        <a:graphic>
          <a:graphicData uri="http://schemas.openxmlformats.org/drawingml/2006/table">
            <a:tbl>
              <a:tblPr firstRow="1" firstCol="1" bandRow="1">
                <a:tableStyleId>{5C22544A-7EE6-4342-B048-85BDC9FD1C3A}</a:tableStyleId>
              </a:tblPr>
              <a:tblGrid>
                <a:gridCol w="1669080">
                  <a:extLst>
                    <a:ext uri="{9D8B030D-6E8A-4147-A177-3AD203B41FA5}">
                      <a16:colId xmlns:a16="http://schemas.microsoft.com/office/drawing/2014/main" val="2845758555"/>
                    </a:ext>
                  </a:extLst>
                </a:gridCol>
                <a:gridCol w="5747744">
                  <a:extLst>
                    <a:ext uri="{9D8B030D-6E8A-4147-A177-3AD203B41FA5}">
                      <a16:colId xmlns:a16="http://schemas.microsoft.com/office/drawing/2014/main" val="1517036089"/>
                    </a:ext>
                  </a:extLst>
                </a:gridCol>
              </a:tblGrid>
              <a:tr h="1720031">
                <a:tc>
                  <a:txBody>
                    <a:bodyPr/>
                    <a:lstStyle/>
                    <a:p>
                      <a:pPr indent="-304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Кредитный дефолтный</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just">
                        <a:lnSpc>
                          <a:spcPct val="107000"/>
                        </a:lnSpc>
                        <a:spcAft>
                          <a:spcPts val="0"/>
                        </a:spcAft>
                      </a:pPr>
                      <a:r>
                        <a:rPr lang="ru-RU" sz="1800" b="0" dirty="0">
                          <a:effectLst/>
                          <a:latin typeface="Times New Roman" panose="02020603050405020304" pitchFamily="18" charset="0"/>
                          <a:cs typeface="Times New Roman" panose="02020603050405020304" pitchFamily="18" charset="0"/>
                        </a:rPr>
                        <a:t>В некотором роде это страховка от убытков в случае невыполнения контрагентом своих долговых обязательств. Например, покупатель кредитного дефолтного свопа платит комиссию продавцу с таким условием, что если произойдёт дефолт, то ему выплатят всю сумму долга</a:t>
                      </a:r>
                      <a:endParaRPr lang="ru-RU" sz="1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3329982996"/>
                  </a:ext>
                </a:extLst>
              </a:tr>
              <a:tr h="2091338">
                <a:tc>
                  <a:txBody>
                    <a:bodyPr/>
                    <a:lstStyle/>
                    <a:p>
                      <a:pPr indent="-304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На акции</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Договор, подразумевающий обмен прибылью от акций из различия доходности индексов и процентных ставок. Одна сторона соглашается выплатить второй стороне денежную сумму, размер которой зависит от изменения фондового индекса. Вторая сторона соглашается оплатить фиксированную сумму первой стороне, опираясь на процентную ставку</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4268511153"/>
                  </a:ext>
                </a:extLst>
              </a:tr>
              <a:tr h="1661239">
                <a:tc>
                  <a:txBody>
                    <a:bodyPr/>
                    <a:lstStyle/>
                    <a:p>
                      <a:pPr indent="-304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На драгоценные металлы</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Используется для хеджирования рисков. Сделка купли/продажи проходит в два этапа:</a:t>
                      </a:r>
                    </a:p>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 Купля либо продажа одного драгметалла;</a:t>
                      </a:r>
                    </a:p>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 Обратная транзакция.</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66675" marB="66675" anchor="ctr"/>
                </a:tc>
                <a:extLst>
                  <a:ext uri="{0D108BD9-81ED-4DB2-BD59-A6C34878D82A}">
                    <a16:rowId xmlns:a16="http://schemas.microsoft.com/office/drawing/2014/main" val="886279484"/>
                  </a:ext>
                </a:extLst>
              </a:tr>
            </a:tbl>
          </a:graphicData>
        </a:graphic>
      </p:graphicFrame>
    </p:spTree>
    <p:extLst>
      <p:ext uri="{BB962C8B-B14F-4D97-AF65-F5344CB8AC3E}">
        <p14:creationId xmlns:p14="http://schemas.microsoft.com/office/powerpoint/2010/main" val="1962632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Чек</a:t>
            </a:r>
          </a:p>
        </p:txBody>
      </p:sp>
      <p:sp>
        <p:nvSpPr>
          <p:cNvPr id="3" name="Прямоугольник 2"/>
          <p:cNvSpPr/>
          <p:nvPr/>
        </p:nvSpPr>
        <p:spPr>
          <a:xfrm>
            <a:off x="1214414" y="928670"/>
            <a:ext cx="7715304" cy="5201424"/>
          </a:xfrm>
          <a:prstGeom prst="rect">
            <a:avLst/>
          </a:prstGeom>
        </p:spPr>
        <p:txBody>
          <a:bodyPr wrap="square">
            <a:spAutoFit/>
          </a:bodyPr>
          <a:lstStyle/>
          <a:p>
            <a:pPr algn="just"/>
            <a:r>
              <a:rPr lang="ru-RU" sz="2800" dirty="0">
                <a:latin typeface="Times New Roman" panose="02020603050405020304" pitchFamily="18" charset="0"/>
                <a:cs typeface="Times New Roman" panose="02020603050405020304" pitchFamily="18" charset="0"/>
              </a:rPr>
              <a:t>Основанием для выдачи чека является соглашение между чекодателем и плательщиком (чековый договор), согласно которому последний обязуется оплатить чеки при наличии у него средств, находящихся на счете.</a:t>
            </a:r>
          </a:p>
          <a:p>
            <a:pPr algn="just"/>
            <a:r>
              <a:rPr lang="ru-RU" sz="2800" dirty="0">
                <a:latin typeface="Times New Roman" panose="02020603050405020304" pitchFamily="18" charset="0"/>
                <a:cs typeface="Times New Roman" panose="02020603050405020304" pitchFamily="18" charset="0"/>
              </a:rPr>
              <a:t>Чеки, выпускаемые банками, должны содержать все обязательные реквизиты, установленные Гражданским кодексом, а также могут иметь дополнительные реквизиты, определяемые целями их применения. Форма чека устанавливается банком самостоятельно.</a:t>
            </a:r>
          </a:p>
          <a:p>
            <a:pPr algn="just"/>
            <a:endParaRPr lang="ru-RU" sz="2400" b="1" i="1" u="sng" dirty="0"/>
          </a:p>
        </p:txBody>
      </p:sp>
    </p:spTree>
    <p:extLst>
      <p:ext uri="{BB962C8B-B14F-4D97-AF65-F5344CB8AC3E}">
        <p14:creationId xmlns:p14="http://schemas.microsoft.com/office/powerpoint/2010/main" val="728307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pic>
        <p:nvPicPr>
          <p:cNvPr id="4" name="Рисунок 3">
            <a:extLst>
              <a:ext uri="{FF2B5EF4-FFF2-40B4-BE49-F238E27FC236}">
                <a16:creationId xmlns:a16="http://schemas.microsoft.com/office/drawing/2014/main" id="{266C22DD-6AB9-4742-BE7E-D2F26B6F58E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052736"/>
            <a:ext cx="7454062" cy="4968552"/>
          </a:xfrm>
          <a:prstGeom prst="rect">
            <a:avLst/>
          </a:prstGeom>
          <a:noFill/>
          <a:ln>
            <a:noFill/>
          </a:ln>
        </p:spPr>
      </p:pic>
    </p:spTree>
    <p:extLst>
      <p:ext uri="{BB962C8B-B14F-4D97-AF65-F5344CB8AC3E}">
        <p14:creationId xmlns:p14="http://schemas.microsoft.com/office/powerpoint/2010/main" val="3171803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475656" y="1166843"/>
            <a:ext cx="7498080" cy="4524315"/>
          </a:xfrm>
          <a:prstGeom prst="rect">
            <a:avLst/>
          </a:prstGeom>
        </p:spPr>
        <p:txBody>
          <a:bodyPr wrap="square">
            <a:spAutoFit/>
          </a:bodyPr>
          <a:lstStyle/>
          <a:p>
            <a:pPr indent="450215" algn="just">
              <a:spcAft>
                <a:spcPts val="0"/>
              </a:spcAft>
            </a:pPr>
            <a:r>
              <a:rPr lang="ru-RU" dirty="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Чек может быть выдан или на предъявителя (</a:t>
            </a:r>
            <a:r>
              <a:rPr lang="ru-RU" sz="2400" b="1" dirty="0">
                <a:solidFill>
                  <a:srgbClr val="000000"/>
                </a:solidFill>
                <a:latin typeface="Times New Roman" panose="02020603050405020304" pitchFamily="18" charset="0"/>
                <a:ea typeface="Times New Roman" panose="02020603050405020304" pitchFamily="18" charset="0"/>
              </a:rPr>
              <a:t>предъявительский чек</a:t>
            </a:r>
            <a:r>
              <a:rPr lang="ru-RU" sz="2400" dirty="0">
                <a:solidFill>
                  <a:srgbClr val="000000"/>
                </a:solidFill>
                <a:latin typeface="Times New Roman" panose="02020603050405020304" pitchFamily="18" charset="0"/>
                <a:ea typeface="Times New Roman" panose="02020603050405020304" pitchFamily="18" charset="0"/>
              </a:rPr>
              <a:t>), или приказу определенного лица (</a:t>
            </a:r>
            <a:r>
              <a:rPr lang="ru-RU" sz="2400" b="1" dirty="0">
                <a:solidFill>
                  <a:srgbClr val="000000"/>
                </a:solidFill>
                <a:latin typeface="Times New Roman" panose="02020603050405020304" pitchFamily="18" charset="0"/>
                <a:ea typeface="Times New Roman" panose="02020603050405020304" pitchFamily="18" charset="0"/>
              </a:rPr>
              <a:t>ордерный чек</a:t>
            </a:r>
            <a:r>
              <a:rPr lang="ru-RU" sz="2400" dirty="0">
                <a:solidFill>
                  <a:srgbClr val="000000"/>
                </a:solidFill>
                <a:latin typeface="Times New Roman" panose="02020603050405020304" pitchFamily="18" charset="0"/>
                <a:ea typeface="Times New Roman" panose="02020603050405020304" pitchFamily="18" charset="0"/>
              </a:rPr>
              <a:t>), или на имя определенного лица (</a:t>
            </a:r>
            <a:r>
              <a:rPr lang="ru-RU" sz="2400" b="1" dirty="0">
                <a:solidFill>
                  <a:srgbClr val="000000"/>
                </a:solidFill>
                <a:latin typeface="Times New Roman" panose="02020603050405020304" pitchFamily="18" charset="0"/>
                <a:ea typeface="Times New Roman" panose="02020603050405020304" pitchFamily="18" charset="0"/>
              </a:rPr>
              <a:t>именной чек</a:t>
            </a:r>
            <a:r>
              <a:rPr lang="ru-RU" sz="2400" dirty="0">
                <a:solidFill>
                  <a:srgbClr val="000000"/>
                </a:solidFill>
                <a:latin typeface="Times New Roman" panose="02020603050405020304" pitchFamily="18" charset="0"/>
                <a:ea typeface="Times New Roman" panose="02020603050405020304" pitchFamily="18" charset="0"/>
              </a:rPr>
              <a:t>). Чек может быть выдан по приказу или на имя чекодателя. Если в чеке не указано, что он выдан приказу или на имя определенного лица, чек считается выданным на предъявителя.</a:t>
            </a:r>
            <a:endParaRPr lang="ru-RU" sz="2400" dirty="0">
              <a:latin typeface="Times New Roman" panose="02020603050405020304" pitchFamily="18" charset="0"/>
              <a:ea typeface="Times New Roman" panose="02020603050405020304" pitchFamily="18" charset="0"/>
            </a:endParaRPr>
          </a:p>
          <a:p>
            <a:pPr indent="450215" algn="just">
              <a:spcAft>
                <a:spcPts val="0"/>
              </a:spcAft>
            </a:pPr>
            <a:r>
              <a:rPr lang="ru-RU" sz="2400" dirty="0">
                <a:solidFill>
                  <a:srgbClr val="000000"/>
                </a:solidFill>
                <a:latin typeface="Times New Roman" panose="02020603050405020304" pitchFamily="18" charset="0"/>
                <a:ea typeface="Times New Roman" panose="02020603050405020304" pitchFamily="18" charset="0"/>
              </a:rPr>
              <a:t>По возможности передачи другому лицу: чеки </a:t>
            </a:r>
            <a:r>
              <a:rPr lang="ru-RU" sz="2400" b="1" dirty="0">
                <a:solidFill>
                  <a:srgbClr val="000000"/>
                </a:solidFill>
                <a:latin typeface="Times New Roman" panose="02020603050405020304" pitchFamily="18" charset="0"/>
                <a:ea typeface="Times New Roman" panose="02020603050405020304" pitchFamily="18" charset="0"/>
              </a:rPr>
              <a:t>индоссируемые</a:t>
            </a:r>
            <a:r>
              <a:rPr lang="ru-RU" sz="2400" dirty="0">
                <a:solidFill>
                  <a:srgbClr val="000000"/>
                </a:solidFill>
                <a:latin typeface="Times New Roman" panose="02020603050405020304" pitchFamily="18" charset="0"/>
                <a:ea typeface="Times New Roman" panose="02020603050405020304" pitchFamily="18" charset="0"/>
              </a:rPr>
              <a:t> и </a:t>
            </a:r>
            <a:r>
              <a:rPr lang="ru-RU" sz="2400" b="1" dirty="0" err="1">
                <a:solidFill>
                  <a:srgbClr val="000000"/>
                </a:solidFill>
                <a:latin typeface="Times New Roman" panose="02020603050405020304" pitchFamily="18" charset="0"/>
                <a:ea typeface="Times New Roman" panose="02020603050405020304" pitchFamily="18" charset="0"/>
              </a:rPr>
              <a:t>неиндоссируемые</a:t>
            </a:r>
            <a:r>
              <a:rPr lang="ru-RU" sz="2400" dirty="0">
                <a:solidFill>
                  <a:srgbClr val="000000"/>
                </a:solidFill>
                <a:latin typeface="Times New Roman" panose="02020603050405020304" pitchFamily="18" charset="0"/>
                <a:ea typeface="Times New Roman" panose="02020603050405020304" pitchFamily="18" charset="0"/>
              </a:rPr>
              <a:t>.     Именной чек не подлежит передаче. Передача ордерного чека совершается посредством передаточной надписи на обороте чека-</a:t>
            </a:r>
            <a:r>
              <a:rPr lang="ru-RU" sz="2400" b="1" dirty="0">
                <a:solidFill>
                  <a:srgbClr val="000000"/>
                </a:solidFill>
                <a:latin typeface="Times New Roman" panose="02020603050405020304" pitchFamily="18" charset="0"/>
                <a:ea typeface="Times New Roman" panose="02020603050405020304" pitchFamily="18" charset="0"/>
              </a:rPr>
              <a:t>индоссамента</a:t>
            </a:r>
            <a:r>
              <a:rPr lang="ru-RU" sz="2400" dirty="0">
                <a:solidFill>
                  <a:srgbClr val="000000"/>
                </a:solidFill>
                <a:latin typeface="Times New Roman" panose="02020603050405020304" pitchFamily="18" charset="0"/>
                <a:ea typeface="Times New Roman" panose="02020603050405020304" pitchFamily="18" charset="0"/>
              </a:rPr>
              <a:t>.</a:t>
            </a:r>
            <a:endParaRPr lang="ru-RU" sz="2400" dirty="0"/>
          </a:p>
        </p:txBody>
      </p:sp>
    </p:spTree>
    <p:extLst>
      <p:ext uri="{BB962C8B-B14F-4D97-AF65-F5344CB8AC3E}">
        <p14:creationId xmlns:p14="http://schemas.microsoft.com/office/powerpoint/2010/main" val="1788123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187624" y="1166843"/>
            <a:ext cx="7786112" cy="6001643"/>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Индоссамент бывает: бланковый, именной, целевой и безоборотный.  </a:t>
            </a:r>
          </a:p>
          <a:p>
            <a:pPr algn="just"/>
            <a:r>
              <a:rPr lang="ru-RU" sz="2400" dirty="0">
                <a:latin typeface="Times New Roman" panose="02020603050405020304" pitchFamily="18" charset="0"/>
                <a:cs typeface="Times New Roman" panose="02020603050405020304" pitchFamily="18" charset="0"/>
              </a:rPr>
              <a:t>       На </a:t>
            </a:r>
            <a:r>
              <a:rPr lang="ru-RU" sz="2400" i="1" dirty="0">
                <a:latin typeface="Times New Roman" panose="02020603050405020304" pitchFamily="18" charset="0"/>
                <a:cs typeface="Times New Roman" panose="02020603050405020304" pitchFamily="18" charset="0"/>
              </a:rPr>
              <a:t>именном</a:t>
            </a:r>
            <a:r>
              <a:rPr lang="ru-RU" sz="2400" dirty="0">
                <a:latin typeface="Times New Roman" panose="02020603050405020304" pitchFamily="18" charset="0"/>
                <a:cs typeface="Times New Roman" panose="02020603050405020304" pitchFamily="18" charset="0"/>
              </a:rPr>
              <a:t> индоссаменте указывается конкретное лицо, которому передается чек, и подпись передающего лица. </a:t>
            </a:r>
          </a:p>
          <a:p>
            <a:pPr algn="just"/>
            <a:r>
              <a:rPr lang="ru-RU" sz="2400" dirty="0">
                <a:latin typeface="Times New Roman" panose="02020603050405020304" pitchFamily="18" charset="0"/>
                <a:cs typeface="Times New Roman" panose="02020603050405020304" pitchFamily="18" charset="0"/>
              </a:rPr>
              <a:t>       </a:t>
            </a:r>
            <a:r>
              <a:rPr lang="ru-RU" sz="2400" i="1" dirty="0">
                <a:latin typeface="Times New Roman" panose="02020603050405020304" pitchFamily="18" charset="0"/>
                <a:cs typeface="Times New Roman" panose="02020603050405020304" pitchFamily="18" charset="0"/>
              </a:rPr>
              <a:t>Бланковый</a:t>
            </a:r>
            <a:r>
              <a:rPr lang="ru-RU" sz="2400" dirty="0">
                <a:latin typeface="Times New Roman" panose="02020603050405020304" pitchFamily="18" charset="0"/>
                <a:cs typeface="Times New Roman" panose="02020603050405020304" pitchFamily="18" charset="0"/>
              </a:rPr>
              <a:t> индоссамент – на предъявителя, оформляется подписью чекодержателя. </a:t>
            </a:r>
          </a:p>
          <a:p>
            <a:pPr algn="just"/>
            <a:r>
              <a:rPr lang="ru-RU" sz="2400" dirty="0">
                <a:latin typeface="Times New Roman" panose="02020603050405020304" pitchFamily="18" charset="0"/>
                <a:cs typeface="Times New Roman" panose="02020603050405020304" pitchFamily="18" charset="0"/>
              </a:rPr>
              <a:t>        </a:t>
            </a:r>
            <a:r>
              <a:rPr lang="ru-RU" sz="2400" i="1" dirty="0">
                <a:latin typeface="Times New Roman" panose="02020603050405020304" pitchFamily="18" charset="0"/>
                <a:cs typeface="Times New Roman" panose="02020603050405020304" pitchFamily="18" charset="0"/>
              </a:rPr>
              <a:t>Целевой индоссамент</a:t>
            </a:r>
            <a:r>
              <a:rPr lang="ru-RU" sz="2400" dirty="0">
                <a:latin typeface="Times New Roman" panose="02020603050405020304" pitchFamily="18" charset="0"/>
                <a:cs typeface="Times New Roman" panose="02020603050405020304" pitchFamily="18" charset="0"/>
              </a:rPr>
              <a:t>: держатель чека указывает на обороте цель передачи чека другому лицу и ограничивает возможность получения денег по чеку. </a:t>
            </a:r>
          </a:p>
          <a:p>
            <a:pPr algn="just"/>
            <a:r>
              <a:rPr lang="ru-RU" sz="2400" dirty="0">
                <a:latin typeface="Times New Roman" panose="02020603050405020304" pitchFamily="18" charset="0"/>
                <a:cs typeface="Times New Roman" panose="02020603050405020304" pitchFamily="18" charset="0"/>
              </a:rPr>
              <a:t>       </a:t>
            </a:r>
            <a:r>
              <a:rPr lang="ru-RU" sz="2400" i="1" dirty="0">
                <a:latin typeface="Times New Roman" panose="02020603050405020304" pitchFamily="18" charset="0"/>
                <a:cs typeface="Times New Roman" panose="02020603050405020304" pitchFamily="18" charset="0"/>
              </a:rPr>
              <a:t>Безоборотный индоссамент</a:t>
            </a:r>
            <a:r>
              <a:rPr lang="ru-RU" sz="2400" dirty="0">
                <a:latin typeface="Times New Roman" panose="02020603050405020304" pitchFamily="18" charset="0"/>
                <a:cs typeface="Times New Roman" panose="02020603050405020304" pitchFamily="18" charset="0"/>
              </a:rPr>
              <a:t> – индоссамент, ограничивающий или исключающий возможность предъявления претензий по чеку в случае его неоплаты; держатель чека использует слова «без оборота» в тексте индоссамента.</a:t>
            </a:r>
          </a:p>
          <a:p>
            <a:pPr indent="450215" algn="just">
              <a:spcAft>
                <a:spcPts val="0"/>
              </a:spcAft>
            </a:pPr>
            <a:endParaRPr lang="ru-RU" sz="2400" dirty="0"/>
          </a:p>
        </p:txBody>
      </p:sp>
    </p:spTree>
    <p:extLst>
      <p:ext uri="{BB962C8B-B14F-4D97-AF65-F5344CB8AC3E}">
        <p14:creationId xmlns:p14="http://schemas.microsoft.com/office/powerpoint/2010/main" val="3890878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043608" y="1166843"/>
            <a:ext cx="7930128" cy="4216539"/>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В зависимости от территории, на которой выписаны чеки, их можно разделить на: </a:t>
            </a:r>
          </a:p>
          <a:p>
            <a:pPr algn="just"/>
            <a:r>
              <a:rPr lang="ru-RU" sz="2000" b="1" dirty="0">
                <a:latin typeface="Times New Roman" panose="02020603050405020304" pitchFamily="18" charset="0"/>
                <a:cs typeface="Times New Roman" panose="02020603050405020304" pitchFamily="18" charset="0"/>
              </a:rPr>
              <a:t>- национальные</a:t>
            </a:r>
            <a:r>
              <a:rPr lang="ru-RU" sz="2000" dirty="0">
                <a:latin typeface="Times New Roman" panose="02020603050405020304" pitchFamily="18" charset="0"/>
                <a:cs typeface="Times New Roman" panose="02020603050405020304" pitchFamily="18" charset="0"/>
              </a:rPr>
              <a:t>, которые выписаны на территории государства; </a:t>
            </a:r>
          </a:p>
          <a:p>
            <a:pPr marL="342900" indent="-342900" algn="just">
              <a:buFontTx/>
              <a:buChar char="-"/>
            </a:pPr>
            <a:r>
              <a:rPr lang="ru-RU" sz="2000" b="1" dirty="0">
                <a:latin typeface="Times New Roman" panose="02020603050405020304" pitchFamily="18" charset="0"/>
                <a:cs typeface="Times New Roman" panose="02020603050405020304" pitchFamily="18" charset="0"/>
              </a:rPr>
              <a:t>стран СНГ</a:t>
            </a:r>
            <a:r>
              <a:rPr lang="ru-RU" sz="2000" dirty="0">
                <a:latin typeface="Times New Roman" panose="02020603050405020304" pitchFamily="18" charset="0"/>
                <a:cs typeface="Times New Roman" panose="02020603050405020304" pitchFamily="18" charset="0"/>
              </a:rPr>
              <a:t>, выпущенные на территории стран СНГ; </a:t>
            </a:r>
          </a:p>
          <a:p>
            <a:pPr marL="342900" indent="-342900" algn="just">
              <a:buFontTx/>
              <a:buChar char="-"/>
            </a:pPr>
            <a:r>
              <a:rPr lang="ru-RU" sz="2000" b="1" dirty="0">
                <a:latin typeface="Times New Roman" panose="02020603050405020304" pitchFamily="18" charset="0"/>
                <a:cs typeface="Times New Roman" panose="02020603050405020304" pitchFamily="18" charset="0"/>
              </a:rPr>
              <a:t>международные</a:t>
            </a:r>
            <a:r>
              <a:rPr lang="ru-RU" sz="2000" dirty="0">
                <a:latin typeface="Times New Roman" panose="02020603050405020304" pitchFamily="18" charset="0"/>
                <a:cs typeface="Times New Roman" panose="02020603050405020304" pitchFamily="18" charset="0"/>
              </a:rPr>
              <a:t>, оформленные на территории другого государства.</a:t>
            </a:r>
          </a:p>
          <a:p>
            <a:pPr algn="just"/>
            <a:endParaRPr lang="ru-RU" sz="2000" dirty="0">
              <a:latin typeface="Times New Roman" panose="02020603050405020304" pitchFamily="18" charset="0"/>
              <a:cs typeface="Times New Roman" panose="02020603050405020304" pitchFamily="18" charset="0"/>
            </a:endParaRPr>
          </a:p>
          <a:p>
            <a:pPr algn="just"/>
            <a:r>
              <a:rPr lang="ru-RU" sz="2000" dirty="0">
                <a:latin typeface="Times New Roman" panose="02020603050405020304" pitchFamily="18" charset="0"/>
                <a:cs typeface="Times New Roman" panose="02020603050405020304" pitchFamily="18" charset="0"/>
              </a:rPr>
              <a:t>Чек должен быть предъявлен к оплате </a:t>
            </a:r>
            <a:r>
              <a:rPr lang="ru-RU" sz="2000" u="sng" dirty="0">
                <a:latin typeface="Times New Roman" panose="02020603050405020304" pitchFamily="18" charset="0"/>
                <a:cs typeface="Times New Roman" panose="02020603050405020304" pitchFamily="18" charset="0"/>
              </a:rPr>
              <a:t>в установленные сроки</a:t>
            </a:r>
            <a:r>
              <a:rPr lang="ru-RU" sz="2000" dirty="0">
                <a:latin typeface="Times New Roman" panose="02020603050405020304" pitchFamily="18" charset="0"/>
                <a:cs typeface="Times New Roman" panose="02020603050405020304" pitchFamily="18" charset="0"/>
              </a:rPr>
              <a:t>: </a:t>
            </a:r>
          </a:p>
          <a:p>
            <a:pPr algn="just"/>
            <a:r>
              <a:rPr lang="ru-RU" sz="2000" dirty="0">
                <a:latin typeface="Times New Roman" panose="02020603050405020304" pitchFamily="18" charset="0"/>
                <a:cs typeface="Times New Roman" panose="02020603050405020304" pitchFamily="18" charset="0"/>
              </a:rPr>
              <a:t>- в течение 10 дней со дня его выдачи, если чек выписан на территории РК; </a:t>
            </a:r>
          </a:p>
          <a:p>
            <a:pPr algn="just"/>
            <a:r>
              <a:rPr lang="ru-RU" sz="2000" dirty="0">
                <a:latin typeface="Times New Roman" panose="02020603050405020304" pitchFamily="18" charset="0"/>
                <a:cs typeface="Times New Roman" panose="02020603050405020304" pitchFamily="18" charset="0"/>
              </a:rPr>
              <a:t>- в течение 20 дней, если чек выписан на территории стран СНГ; </a:t>
            </a:r>
          </a:p>
          <a:p>
            <a:pPr marL="342900" indent="-342900" algn="just">
              <a:buFontTx/>
              <a:buChar char="-"/>
            </a:pPr>
            <a:r>
              <a:rPr lang="ru-RU" sz="2000" dirty="0">
                <a:latin typeface="Times New Roman" panose="02020603050405020304" pitchFamily="18" charset="0"/>
                <a:cs typeface="Times New Roman" panose="02020603050405020304" pitchFamily="18" charset="0"/>
              </a:rPr>
              <a:t>70 дней, если чек выписан на территории другого государства. </a:t>
            </a:r>
          </a:p>
          <a:p>
            <a:pPr algn="just"/>
            <a:r>
              <a:rPr lang="ru-RU" sz="2000" dirty="0">
                <a:latin typeface="Times New Roman" panose="02020603050405020304" pitchFamily="18" charset="0"/>
                <a:cs typeface="Times New Roman" panose="02020603050405020304" pitchFamily="18" charset="0"/>
              </a:rPr>
              <a:t>Отзыв чека до истечения срока для его предъявления не допускается</a:t>
            </a:r>
            <a:r>
              <a:rPr lang="ru-RU" sz="2400" dirty="0">
                <a:latin typeface="Times New Roman" panose="02020603050405020304" pitchFamily="18" charset="0"/>
                <a:cs typeface="Times New Roman" panose="02020603050405020304" pitchFamily="18" charset="0"/>
              </a:rPr>
              <a:t>.</a:t>
            </a:r>
          </a:p>
          <a:p>
            <a:pPr indent="450215" algn="just">
              <a:spcAft>
                <a:spcPts val="0"/>
              </a:spcAft>
            </a:pPr>
            <a:endParaRPr lang="ru-RU" sz="2400" dirty="0"/>
          </a:p>
        </p:txBody>
      </p:sp>
    </p:spTree>
    <p:extLst>
      <p:ext uri="{BB962C8B-B14F-4D97-AF65-F5344CB8AC3E}">
        <p14:creationId xmlns:p14="http://schemas.microsoft.com/office/powerpoint/2010/main" val="3900343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475656" y="1166843"/>
            <a:ext cx="7498080" cy="5632311"/>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Платеж по чеку может быть гарантирован полностью или частично посредством аваля. </a:t>
            </a:r>
          </a:p>
          <a:p>
            <a:pPr algn="just"/>
            <a:r>
              <a:rPr lang="ru-RU" sz="2400" dirty="0">
                <a:latin typeface="Times New Roman" panose="02020603050405020304" pitchFamily="18" charset="0"/>
                <a:cs typeface="Times New Roman" panose="02020603050405020304" pitchFamily="18" charset="0"/>
              </a:rPr>
              <a:t>   По гарантированности оплаты чеки делят на </a:t>
            </a:r>
            <a:r>
              <a:rPr lang="ru-RU" sz="2400" b="1" dirty="0" err="1">
                <a:latin typeface="Times New Roman" panose="02020603050405020304" pitchFamily="18" charset="0"/>
                <a:cs typeface="Times New Roman" panose="02020603050405020304" pitchFamily="18" charset="0"/>
              </a:rPr>
              <a:t>авалированные</a:t>
            </a:r>
            <a:r>
              <a:rPr lang="ru-RU" sz="2400" dirty="0">
                <a:latin typeface="Times New Roman" panose="02020603050405020304" pitchFamily="18" charset="0"/>
                <a:cs typeface="Times New Roman" panose="02020603050405020304" pitchFamily="18" charset="0"/>
              </a:rPr>
              <a:t>, частично </a:t>
            </a:r>
            <a:r>
              <a:rPr lang="ru-RU" sz="2400" dirty="0" err="1">
                <a:latin typeface="Times New Roman" panose="02020603050405020304" pitchFamily="18" charset="0"/>
                <a:cs typeface="Times New Roman" panose="02020603050405020304" pitchFamily="18" charset="0"/>
              </a:rPr>
              <a:t>авалированные</a:t>
            </a:r>
            <a:r>
              <a:rPr lang="ru-RU" sz="2400" dirty="0">
                <a:latin typeface="Times New Roman" panose="02020603050405020304" pitchFamily="18" charset="0"/>
                <a:cs typeface="Times New Roman" panose="02020603050405020304" pitchFamily="18" charset="0"/>
              </a:rPr>
              <a:t> и </a:t>
            </a:r>
            <a:r>
              <a:rPr lang="ru-RU" sz="2400" b="1" dirty="0" err="1">
                <a:latin typeface="Times New Roman" panose="02020603050405020304" pitchFamily="18" charset="0"/>
                <a:cs typeface="Times New Roman" panose="02020603050405020304" pitchFamily="18" charset="0"/>
              </a:rPr>
              <a:t>неавалированные</a:t>
            </a:r>
            <a:r>
              <a:rPr lang="ru-RU" sz="2400" dirty="0">
                <a:latin typeface="Times New Roman" panose="02020603050405020304" pitchFamily="18" charset="0"/>
                <a:cs typeface="Times New Roman" panose="02020603050405020304" pitchFamily="18" charset="0"/>
              </a:rPr>
              <a:t>. </a:t>
            </a:r>
          </a:p>
          <a:p>
            <a:pPr algn="just"/>
            <a:r>
              <a:rPr lang="ru-RU" sz="2400" dirty="0">
                <a:latin typeface="Times New Roman" panose="02020603050405020304" pitchFamily="18" charset="0"/>
                <a:cs typeface="Times New Roman" panose="02020603050405020304" pitchFamily="18" charset="0"/>
              </a:rPr>
              <a:t>    Гарантированные чеки снабжены отметкой о поручительстве – </a:t>
            </a:r>
            <a:r>
              <a:rPr lang="ru-RU" sz="2400" b="1" dirty="0">
                <a:latin typeface="Times New Roman" panose="02020603050405020304" pitchFamily="18" charset="0"/>
                <a:cs typeface="Times New Roman" panose="02020603050405020304" pitchFamily="18" charset="0"/>
              </a:rPr>
              <a:t>авалем</a:t>
            </a:r>
            <a:r>
              <a:rPr lang="ru-RU" sz="2400" dirty="0">
                <a:latin typeface="Times New Roman" panose="02020603050405020304" pitchFamily="18" charset="0"/>
                <a:cs typeface="Times New Roman" panose="02020603050405020304" pitchFamily="18" charset="0"/>
              </a:rPr>
              <a:t>. Авалист (им может быть любое лицо, за исключением плательщика) должен указать, за кого он поручается.</a:t>
            </a:r>
          </a:p>
          <a:p>
            <a:pPr algn="just"/>
            <a:r>
              <a:rPr lang="ru-RU" sz="2400" dirty="0">
                <a:latin typeface="Times New Roman" panose="02020603050405020304" pitchFamily="18" charset="0"/>
                <a:cs typeface="Times New Roman" panose="02020603050405020304" pitchFamily="18" charset="0"/>
              </a:rPr>
              <a:t>   Чеки бывают расчетные и кассовые. </a:t>
            </a:r>
          </a:p>
          <a:p>
            <a:pPr algn="just"/>
            <a:r>
              <a:rPr lang="ru-RU" sz="2400" b="1" dirty="0">
                <a:latin typeface="Times New Roman" panose="02020603050405020304" pitchFamily="18" charset="0"/>
                <a:cs typeface="Times New Roman" panose="02020603050405020304" pitchFamily="18" charset="0"/>
              </a:rPr>
              <a:t>Расчетный чек</a:t>
            </a:r>
            <a:r>
              <a:rPr lang="ru-RU" sz="2400" dirty="0">
                <a:latin typeface="Times New Roman" panose="02020603050405020304" pitchFamily="18" charset="0"/>
                <a:cs typeface="Times New Roman" panose="02020603050405020304" pitchFamily="18" charset="0"/>
              </a:rPr>
              <a:t> – это чек, который применяется для осуществления безналичных расчетов. </a:t>
            </a:r>
          </a:p>
          <a:p>
            <a:pPr algn="just"/>
            <a:r>
              <a:rPr lang="ru-RU" sz="2400" b="1" dirty="0">
                <a:latin typeface="Times New Roman" panose="02020603050405020304" pitchFamily="18" charset="0"/>
                <a:cs typeface="Times New Roman" panose="02020603050405020304" pitchFamily="18" charset="0"/>
              </a:rPr>
              <a:t>Кассовый чек</a:t>
            </a:r>
            <a:r>
              <a:rPr lang="ru-RU" sz="2400" dirty="0">
                <a:latin typeface="Times New Roman" panose="02020603050405020304" pitchFamily="18" charset="0"/>
                <a:cs typeface="Times New Roman" panose="02020603050405020304" pitchFamily="18" charset="0"/>
              </a:rPr>
              <a:t> – это чек, который применяется для получения наличных денежных средств.</a:t>
            </a:r>
          </a:p>
          <a:p>
            <a:pPr indent="450215" algn="just">
              <a:spcAft>
                <a:spcPts val="0"/>
              </a:spcAft>
            </a:pPr>
            <a:endParaRPr lang="ru-RU" sz="2400" dirty="0"/>
          </a:p>
        </p:txBody>
      </p:sp>
    </p:spTree>
    <p:extLst>
      <p:ext uri="{BB962C8B-B14F-4D97-AF65-F5344CB8AC3E}">
        <p14:creationId xmlns:p14="http://schemas.microsoft.com/office/powerpoint/2010/main" val="3796866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7498080" cy="1143000"/>
          </a:xfrm>
        </p:spPr>
        <p:txBody>
          <a:bodyPr>
            <a:normAutofit/>
          </a:bodyPr>
          <a:lstStyle/>
          <a:p>
            <a:pPr algn="ctr"/>
            <a:r>
              <a:rPr lang="ru-RU" sz="3600" b="1" dirty="0">
                <a:solidFill>
                  <a:schemeClr val="tx1"/>
                </a:solidFill>
                <a:effectLst/>
                <a:latin typeface="Times New Roman" panose="02020603050405020304" pitchFamily="18" charset="0"/>
                <a:cs typeface="Times New Roman" panose="02020603050405020304" pitchFamily="18" charset="0"/>
              </a:rPr>
              <a:t>Классификация чеков</a:t>
            </a:r>
          </a:p>
        </p:txBody>
      </p:sp>
      <p:sp>
        <p:nvSpPr>
          <p:cNvPr id="3" name="Прямоугольник 2">
            <a:extLst>
              <a:ext uri="{FF2B5EF4-FFF2-40B4-BE49-F238E27FC236}">
                <a16:creationId xmlns:a16="http://schemas.microsoft.com/office/drawing/2014/main" id="{AAB512C5-3DA2-4F67-9F93-0C0461917314}"/>
              </a:ext>
            </a:extLst>
          </p:cNvPr>
          <p:cNvSpPr/>
          <p:nvPr/>
        </p:nvSpPr>
        <p:spPr>
          <a:xfrm>
            <a:off x="1475656" y="1166843"/>
            <a:ext cx="7498080" cy="5262979"/>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Чек может быть </a:t>
            </a:r>
            <a:r>
              <a:rPr lang="ru-RU" sz="2400" b="1" dirty="0">
                <a:latin typeface="Times New Roman" panose="02020603050405020304" pitchFamily="18" charset="0"/>
                <a:cs typeface="Times New Roman" panose="02020603050405020304" pitchFamily="18" charset="0"/>
              </a:rPr>
              <a:t>кроссированным</a:t>
            </a:r>
            <a:r>
              <a:rPr lang="ru-RU" sz="2400" dirty="0">
                <a:latin typeface="Times New Roman" panose="02020603050405020304" pitchFamily="18" charset="0"/>
                <a:cs typeface="Times New Roman" panose="02020603050405020304" pitchFamily="18" charset="0"/>
              </a:rPr>
              <a:t>. Это чек, лицевая сторона которого перечеркнута двумя параллельными линиями. Кроссирование бывает общим и специальным. Если между двумя параллельными линиями вписано наименование кредитного учреждения (специальное перечеркивание), то это специальное кроссирование, и чек может быть оплачен лишь поименованному кредитному учреждению. </a:t>
            </a:r>
          </a:p>
          <a:p>
            <a:pPr algn="just"/>
            <a:r>
              <a:rPr lang="ru-RU" sz="2400" dirty="0">
                <a:latin typeface="Times New Roman" panose="02020603050405020304" pitchFamily="18" charset="0"/>
                <a:cs typeface="Times New Roman" panose="02020603050405020304" pitchFamily="18" charset="0"/>
              </a:rPr>
              <a:t>    Чек, на лицевой стороне которого проведены две параллельные линии (общее перечеркивание), независимо от того, проведены ли они чекодателем или кем-либо из чекодержателей, может быть оплачен только кредитному учреждению. Такое кроссирование является общим.</a:t>
            </a:r>
          </a:p>
        </p:txBody>
      </p:sp>
    </p:spTree>
    <p:extLst>
      <p:ext uri="{BB962C8B-B14F-4D97-AF65-F5344CB8AC3E}">
        <p14:creationId xmlns:p14="http://schemas.microsoft.com/office/powerpoint/2010/main" val="6756962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763</TotalTime>
  <Words>2527</Words>
  <Application>Microsoft Office PowerPoint</Application>
  <PresentationFormat>Экран (4:3)</PresentationFormat>
  <Paragraphs>177</Paragraphs>
  <Slides>26</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26</vt:i4>
      </vt:variant>
    </vt:vector>
  </HeadingPairs>
  <TitlesOfParts>
    <vt:vector size="34" baseType="lpstr">
      <vt:lpstr>Arial</vt:lpstr>
      <vt:lpstr>Corbel</vt:lpstr>
      <vt:lpstr>Gill Sans MT</vt:lpstr>
      <vt:lpstr>Times New Roman</vt:lpstr>
      <vt:lpstr>Verdana</vt:lpstr>
      <vt:lpstr>Wingdings</vt:lpstr>
      <vt:lpstr>Wingdings 2</vt:lpstr>
      <vt:lpstr>Солнцестояние</vt:lpstr>
      <vt:lpstr>Ценные бумаги</vt:lpstr>
      <vt:lpstr>Чек</vt:lpstr>
      <vt:lpstr>Чек</vt:lpstr>
      <vt:lpstr>Классификация чеков</vt:lpstr>
      <vt:lpstr>Классификация чеков</vt:lpstr>
      <vt:lpstr>Классификация чеков</vt:lpstr>
      <vt:lpstr>Классификация чеков</vt:lpstr>
      <vt:lpstr>Классификация чеков</vt:lpstr>
      <vt:lpstr>Классификация чеков</vt:lpstr>
      <vt:lpstr>Опцион</vt:lpstr>
      <vt:lpstr>Опцион</vt:lpstr>
      <vt:lpstr>Опцион</vt:lpstr>
      <vt:lpstr>Опцион</vt:lpstr>
      <vt:lpstr>Опцион</vt:lpstr>
      <vt:lpstr>Опцион</vt:lpstr>
      <vt:lpstr>Опцион</vt:lpstr>
      <vt:lpstr>Банковский сертификат</vt:lpstr>
      <vt:lpstr>Сертификаты</vt:lpstr>
      <vt:lpstr>Сертификаты</vt:lpstr>
      <vt:lpstr>Сертификаты</vt:lpstr>
      <vt:lpstr>Сертификаты</vt:lpstr>
      <vt:lpstr>Инвестиционный сертификат</vt:lpstr>
      <vt:lpstr>Инвестиционный сертификат</vt:lpstr>
      <vt:lpstr>Своп</vt:lpstr>
      <vt:lpstr>Классификация свопа</vt:lpstr>
      <vt:lpstr>Классификация свопа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Виды ценных бумаг</dc:title>
  <dc:creator>Пользователь</dc:creator>
  <cp:lastModifiedBy>user1</cp:lastModifiedBy>
  <cp:revision>74</cp:revision>
  <dcterms:created xsi:type="dcterms:W3CDTF">2012-03-10T05:12:03Z</dcterms:created>
  <dcterms:modified xsi:type="dcterms:W3CDTF">2021-02-28T13:12:32Z</dcterms:modified>
</cp:coreProperties>
</file>