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D522B59-8DC3-450C-A9FE-4E674AD61EFD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714356"/>
            <a:ext cx="7406640" cy="2214578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Ценные бумаги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5500702"/>
            <a:ext cx="3870192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Картинка 2 из 366102">
            <a:extLst>
              <a:ext uri="{FF2B5EF4-FFF2-40B4-BE49-F238E27FC236}">
                <a16:creationId xmlns:a16="http://schemas.microsoft.com/office/drawing/2014/main" id="{3A29578D-9420-413F-8B73-248685490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068960"/>
            <a:ext cx="4696668" cy="2778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векселя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987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возможности передачи векселя другому лицу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индоссируемые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 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неиндоссируемые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Вексель может быть передан из одних рук в другие при помощи передаточной надписи –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индоссамента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Посредством индоссамента вексель может циркулировать среди неограниченного круга лиц, выполняя функции наличных денег.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Индоссамент бывает специальный и бланковый.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специальном индоссаменте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указывается конкретное лицо, которому передается вексель. 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Бланковый индоссамент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индоссамент на предъявителя, оформляется подписью векселедержателя. К векселю может прилагаться добавочный лист –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аллонж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передаточных записей.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035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векселя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10187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Акцептованные векселя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векселя, имеющие согласие плательщика на его оплату. 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Домицилированный вексель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вексель, который имеет оговорку о том, что он подлежит оплате третьим лицом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домицилиантом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 месту жительства плательщика или в другом месте.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нужен вексель: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кредитовании физических и юридических лиц он считается надежным обеспечением кредита, заемщик выдает его своему кредитору;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привлечения капитала, например, банками и предприятиями не надо проходить сложную процедуру по эмиссии акций или облигаций, если потребовались средства на развитие;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взаиморасчетов между предприятиями с возможностью зачета взаимных требований;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оплаты сделок безналичным путем;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выступает самостоятельным объектом купли-продажи;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отсрочки платежа покупатель выписывает документ продавцу товаров и услуг.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281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Коносамент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Коносамент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неэмиссионная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ценная бумага, выписываемая перевозчиком морского груза либо его полномочным представителем собственнику груза или его представителю.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Коносаментом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является товарораспорядительный документ, который удостоверяет право его держателя распоряжаться указанным в коносаменте грузом и получить его после завершения перевозки.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Коносамент используется в качестве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расписки перевозчика в получении товара для транспортировки с одновременным описанием визуально оцененного его состояния.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товарно-транспортной накладной.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подтверждения договора на перевозку.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товарораспорядительного документа.</a:t>
            </a:r>
          </a:p>
          <a:p>
            <a:pPr lvl="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Коносамент также может служить обеспечением кредита под отгруженные товары.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236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Коносамент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работы с коносаментом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отправитель груза оформляет погрузочный ордер, в котором содержится подробная информация о товаре и его получателе.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производится погрузка товара и выдается штурманская расписка.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Штурманская расписка подтверждает факт нахождения груза на судне. На основании этих документов начинается работа над составлением коносамента. 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 как судно вышло из порта, штурманская расписка меняется на коносамент. Его в трех экземплярах составляет компания-перевозчик. Покупатель товара, предъявив экземпляр коносамента, полученный от продавца, по этому документу получает груз.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этап – это получение груза в порту назначения после предъявления получателем экземпляра коносамента.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294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Коносамент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4439F8-B4CF-4763-9782-655A6FEB5A6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43000"/>
            <a:ext cx="7416824" cy="571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148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коносамента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331640" y="1484784"/>
            <a:ext cx="74980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Коносамент может быть предъявительским, ордерным или именным и составляется в нескольких подлинных экземплярах. Выдача груза по первому предъявленному коносаменту прекращает действие остальных экземпляров.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Именной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коносамент, составленный на имя определенного грузополучателя. По именному коносаменту груз передается в порту назначения тому получателю, который указан в коносаменте.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Ордерный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 коносамент, по которому груз передается либо приказу (т. е. по приказу) грузоотправителя, либо приказу грузополучателя, либо приказу банка, либо по передаточной надписи того, чьему приказу он составлен. </a:t>
            </a:r>
          </a:p>
          <a:p>
            <a:pPr indent="450215" algn="just"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Коносамент на предъявителя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коносамент, который передается в обмен на груз путем простого вручения.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38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коносамента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331640" y="928670"/>
            <a:ext cx="763284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того, где находится груз,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коносаменты бывают: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Бортовой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коносамент, удостоверяющий, что принятые к перевозке грузы погружены на судно.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 Береговой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коносамент на груз, принятый для погрузки в порту в ожидании еще не прибывшего судна.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особенностей перевозки различают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Линейный (рейсовый) –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коносамент, выдаваемый судоходной компанией и покрывающий перевозку на судах, курсирующих по регулярным маршрутам в соответствии с установленным и опубликованным расписанием, для которой в порту назначения имеется зарезервированный причал.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 Чартерный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коносамент, который применяется в трамповых (нерегулярных) перевозках.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114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коносамента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331640" y="928670"/>
            <a:ext cx="763284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Если грузы перевозятся только морским транспортом, от порта до порта, то оформляется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коносамент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Если перевозка осуществляется наземным и морским транспортом, то оформляется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сквозной коносамент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Если перевозчик обнаружит при осмотре груза повреждение упаковки или другие дефекты, то выписывается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нечистый коносамент или коносамент с оговорками.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Если дефектов не замечено, то оформляется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чистый коносамент.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159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Коносамента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составлении коносамента нужно быть очень внимательным и вооружиться знаниями законодательства или обратиться к помощи профессионалов. Последствия, связанные с неправильным заполнением документа, могут быть серьезными: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материальные расходы на исправление документа;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задержка с выгрузкой товара в порту прибытия;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простой судна из-за задержки отгрузки придется компенсировать;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задержка растаможки груза;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порча груза из-за вынужденного простоя.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B82AAAD-BF2B-4FF3-8542-37A07D812517}"/>
              </a:ext>
            </a:extLst>
          </p:cNvPr>
          <p:cNvSpPr/>
          <p:nvPr/>
        </p:nvSpPr>
        <p:spPr>
          <a:xfrm>
            <a:off x="1187624" y="1142999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Варрант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это производная ценная бумага, которая дает право ее владельцу купить определенное количество ценных бумаг данной компании в течение определенного срока по заранее фиксированной в ней цене.</a:t>
            </a:r>
          </a:p>
          <a:p>
            <a:pPr indent="449580"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Варрант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свидетельство товарного склада о приеме на хранение определенного товара. В этом случае варрант – товарораспределительный документ, который используется при продаже и залоге товара.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Варрант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это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неэмиссионная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ценная бумага, выпущенная складом в бумажной форме и подтверждающая факт нахождения товара на складе.</a:t>
            </a:r>
          </a:p>
          <a:p>
            <a:pPr indent="44958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Эмитентом варрантов является та же компания, которая выпускает основные ценные бумаги. Общество вправе осуществлять выпуск варрантов совместно с эмиссией акций или облигаций.</a:t>
            </a: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471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Вексель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928670"/>
            <a:ext cx="77153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Вексель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простыми словами – разновидность долговой ценной бумаги, которая дает право одной стороне сделки получить деньги от другой стороны в полном объеме и в оговоренные сроки или по предъявлению.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Понятие известно еще с начала нашей эры (VII век). Вексельная система была разработана для ускорения процесса торговли и обеспечения безопасности торговых сделок. Купцы Италии, например, заводили в гавань свои корабли, груженные товаром. Продавали его. И вместо наличных денег, с которыми было небезопасно, получали векселя, которые при возвращении предъявляли к оплате.</a:t>
            </a:r>
          </a:p>
          <a:p>
            <a:pPr algn="just"/>
            <a:endParaRPr lang="ru-RU" sz="2400" b="1" i="1" u="sng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B82AAAD-BF2B-4FF3-8542-37A07D812517}"/>
              </a:ext>
            </a:extLst>
          </p:cNvPr>
          <p:cNvSpPr/>
          <p:nvPr/>
        </p:nvSpPr>
        <p:spPr>
          <a:xfrm>
            <a:off x="1187624" y="1142999"/>
            <a:ext cx="77768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Варранты отделяются от ценных бумаг после их выпуска и имеют самостоятельное обращение на рынке ценных бумаг до выкупа указанных в варранте ценных бумаг. После отделения варранта продажная стоимость ценной бумаги уменьшается на цену варранта.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Цена варранта отражает только право на ее покупку и зависит от разницы между курсовой стоимостью и стоимостью, фиксированной в варранте.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Срок обращения варрантов, цена и порядок их погашения определяются обществом при их выпуске.  Обычно срок существования фондового варранта составляет не менее 10—20 лет или вообще не ограничен</a:t>
            </a:r>
          </a:p>
          <a:p>
            <a:pPr algn="just"/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754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3BFD2B-E2E5-47EC-A24B-C3559975E46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42998"/>
            <a:ext cx="6480720" cy="55263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1012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варранта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331640" y="1143000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24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зависимости от формы существования различают: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Неотрывной варрант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долгосрочная или бессрочная ценная бумага, выпускаемая вместе с облигацией или привилегированной акцией и дающая право на покупку определенного количества обыкновенных акций того же эмитента; отдельно продаваться не может. </a:t>
            </a:r>
          </a:p>
          <a:p>
            <a:pPr indent="180340" algn="just"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Б) Отрывной (подвижный) варрант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варрант, который может продаваться отдельно от ценных бумаг, к которым он первоначально был прикреплен.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59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331640" y="836712"/>
            <a:ext cx="763284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главным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варранта относятся:</a:t>
            </a:r>
          </a:p>
          <a:p>
            <a:pPr lvl="0" algn="just" fontAlgn="base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Количество акций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Указывается количество обыкновенных акций, которое инвестор может купить в результате исполнения варранта. Это может быть как целое число акций (например, 1, 2 или 3), так и дробное число (например 1,5 акции).</a:t>
            </a:r>
          </a:p>
          <a:p>
            <a:pPr lvl="0" algn="just" fontAlgn="base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Цена исполнения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Фиксируется на момент выпуска, но в условиях эмиссии может быть предусмотрено ее изменение с течением времени. Например, в первые три года она может быть фиксированной 15 у.е., а затем каждые два года увеличиваться на 1 у.е. Обычно цена исполнения устанавливается на 15-20% выше, чем рыночная цена связанной акции на момент эмиссии. Например, если рыночная цена акции составляет 50 у.е., цена исполнения может быть установлена в размере 60 у.е.</a:t>
            </a:r>
          </a:p>
          <a:p>
            <a:pPr indent="180340" algn="just"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1002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331640" y="1143000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/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Истечение срока действия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конечная дата, по наступлению которой исполнение становится невозможным. Исключение составляют так называемые бессрочные варранты, которые не имеют даты истечения срока действия.</a:t>
            </a:r>
          </a:p>
          <a:p>
            <a:pPr lvl="0" algn="just" fontAlgn="base"/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Отсутствие права на получение дивидендов и права голоса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варрант дает лишь право на покупку акций, инвестор не имеет права на получение денежных дивидендов и права голоса на собрании акционеров.</a:t>
            </a:r>
          </a:p>
          <a:p>
            <a:pPr indent="180340" algn="just"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240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187624" y="928670"/>
            <a:ext cx="777686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рассматривать варрант, как свидетельство товарного склада о приеме на хранение определенного товара,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различают: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Складское свидетельство передается кредитору по индоссаменту. Кредитор может осуществить дальнейшую передачу, в частности, держателю складского свидетельства при погашении им ссуды. При переходе складского свидетельства из рук в руки товар может много раз менять своего владельца, оставаясь на одном и том же месте, т. е. на складе.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Залоговое свидетельство используется для получения кредита под залог товара с отметками об условиях кредита (сумма, срок).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Варрант выпускается конкретно на номенклатуру товаров, находящихся в складских запасах предприятия-должника, и может выставляться на торги через биржу.</a:t>
            </a:r>
          </a:p>
          <a:p>
            <a:pPr indent="180340" algn="just"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137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Фьючерс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187624" y="928670"/>
            <a:ext cx="777686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Фьючерс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производная ценная бумага, представляющая собой стандартный - биржевой договор купли продажи биржевого (базисного) актива в определенный момент времени в будущем по цене, установленной сторонами сделки в момент ее заключения.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Фьючерс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 это стандартный контракт на куплю-продажу какого-либо актива (валюты, ценных бумаг) в будущем, по которому продавец принимает обязательство продать, а покупатель – обязательство купить определенное количество актива в указанный срок по цене, определенной сторонами при заключении сделки.</a:t>
            </a:r>
          </a:p>
          <a:p>
            <a:pPr indent="180340" algn="just"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0459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Фьючерс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187624" y="928670"/>
            <a:ext cx="77768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Фьючерсный контракт имеет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 особенностей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он может переходить от одного покупателя к другому, вплоть до указанной в нем даты исполнения. Поэтому при торговле фьючерсами важно: 1) предвидеть изменение курса ценной бумаги в будущем по сравнению с датой ее покупки; 2) постоянно следить за изменением курса в течение всего срока действия фьючерса и, уловив нежелательную тенденцию, своевременно избавиться от контракта. </a:t>
            </a:r>
          </a:p>
          <a:p>
            <a:pPr lvl="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обезличенность. Брокеры выполняют функции посредников между клиентами и Клиринговой палатой и не являются сторонами сделки. Это позволяет продавцу и покупателю действовать независимо друг от друга, т. е. ликвидировать свои обязательства по ранее оформленному контракту путем совершения обратной сделки с Клиринговой палатой.</a:t>
            </a:r>
          </a:p>
          <a:p>
            <a:pPr lvl="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фьючерсный контракт обращается исключительно на организованных рынках, на биржах.</a:t>
            </a:r>
          </a:p>
          <a:p>
            <a:pPr indent="180340" algn="just"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5987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Фьючерс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187624" y="928670"/>
            <a:ext cx="77768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заключении фьючерсного договора  стороны заключаемой сделки (продавец и покупатель) договариваются только о размере цены и сроках поставки. Остальные параметры актива, такие как: количество, качество, упаковка, маркировка и т. п. оговариваются заранее и прописываются в спецификации биржевого контракта. Отметим, что эти параметры фьючерсной сделки и являются стандартными для данной торговой площадки.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Фермер посадил пшеницу. Цена на этот товар на рынке сегодня, условно, составляет 100000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 тонну. При этом со всех сторон поступают прогнозы, что лето будет хорошим, а урожай осенью — отменным, что неизменно вызовет рост предложения на рынке и падение цен. Фермеру совсем не хочется продавать зерно осенью по 50000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 тонну, поэтому он договаривается с неким покупателем, что гарантированно поставит ему 100 тонн зерна через 6 месяцев, но по нынешней цене в 100000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 есть наш фермер таким образом выступает продавцом фьючерсного контракта.</a:t>
            </a:r>
          </a:p>
          <a:p>
            <a:pPr indent="180340" algn="just"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2987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Фьючерс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187624" y="928670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Акции или облигации выпускаются компаниями или правительствами стран. Фьючерсные контракты никто не выпускает. Они являются не ценными бумагами, а лишь обязательствами сторон, поэтому можно сказать, что их создают сами трейдеры. Кроме продавца и покупателя в процессе участвует третья сторона - биржа. Она создает общие для всех продавцов и покупателей требования и условия заключения контрактов.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Контракт продается и покупается на бирже, как и любой биржевой инструмент. У него своя стоимость, которая может изменяться со временем. Смысл торговли заключается в том, чтобы купить по низкой цене и продать по высокой. Разница составляет прибыль трейдера, которую еще называют профит</a:t>
            </a:r>
            <a:br>
              <a:rPr lang="ru-RU" dirty="0"/>
            </a:b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018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Вексель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928670"/>
            <a:ext cx="771530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РК «О вексельном обращении в РК» от 28 апреля 1997 г. N 97-1.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Вексель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ценная бумага, удостоверяющая безусловное денежное обязательство векселедателя уплатить до наступления срока определённую сумму денег владельцу векселя.</a:t>
            </a:r>
          </a:p>
          <a:p>
            <a:pPr algn="just" fontAlgn="base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Векселедатель (трассант)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юридическое или физическое лицо, выдавшее вексель.</a:t>
            </a:r>
          </a:p>
          <a:p>
            <a:pPr algn="just" fontAlgn="base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Векселедержатель ( трассат)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владелец векселя, имеющий право на получение указанной в нем суммы денег</a:t>
            </a:r>
          </a:p>
          <a:p>
            <a:pPr algn="just"/>
            <a:endParaRPr lang="ru-RU" sz="2400" b="1" i="1" u="sng" dirty="0"/>
          </a:p>
        </p:txBody>
      </p:sp>
    </p:spTree>
    <p:extLst>
      <p:ext uri="{BB962C8B-B14F-4D97-AF65-F5344CB8AC3E}">
        <p14:creationId xmlns:p14="http://schemas.microsoft.com/office/powerpoint/2010/main" val="728307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8367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Фьючерс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CF676A-D8F4-46AF-B406-6B83144BCC50}"/>
              </a:ext>
            </a:extLst>
          </p:cNvPr>
          <p:cNvSpPr/>
          <p:nvPr/>
        </p:nvSpPr>
        <p:spPr>
          <a:xfrm>
            <a:off x="1187624" y="92867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928D58-0D6E-4B07-8A5B-6D82666296C6}"/>
              </a:ext>
            </a:extLst>
          </p:cNvPr>
          <p:cNvSpPr/>
          <p:nvPr/>
        </p:nvSpPr>
        <p:spPr>
          <a:xfrm>
            <a:off x="1187624" y="928670"/>
            <a:ext cx="777686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практике различают следующие виды фьючерсных договоров: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поставочный фьючерс;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расчётный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беспоставочный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фьючерс</a:t>
            </a:r>
          </a:p>
          <a:p>
            <a:pPr algn="just" fontAlgn="base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Поставочный фьючерс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предполагает, что на дату исполнения контракта покупатель должен приобрести, а продавец продать установленное в спецификации количество базового актива. Поставка осуществляется по расчётной цене, зафиксированной на последнюю дату торгов.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истечения данного контракта, но отсутствия товара у продавца, биржа накладывает штраф.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Расчётный (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беспоставочный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фьючерс предполагает, что между участниками производятся только денежные расчёты в сумме разницы между ценой контракта и фактической ценой актива на дату исполнения контракта без физической поставки базового актива.</a:t>
            </a:r>
          </a:p>
          <a:p>
            <a:pPr algn="just"/>
            <a:br>
              <a:rPr lang="ru-RU" dirty="0"/>
            </a:b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49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вексель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28670"/>
            <a:ext cx="84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Простой вексель (соло)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обязательство векселедателя уплатить до наступления срока определенную сумму денег держателю векселя.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вексель выписывает сам плательщик. </a:t>
            </a:r>
          </a:p>
          <a:p>
            <a:pPr fontAlgn="base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вексель содержит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наименование "вексель", включенное в самый текст и выраженное на том языке, на котором этот документ составлен;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ничем не обусловленное обещание уплатить определенную сумму денег;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3) указание срока платежа;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4) указание места, в котором должен быть совершен платеж;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5) наименование того, кому или приказу кого платеж должен быть совершен;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6) указание даты и места составления векселя;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7) подпись того, кто выдает документ (векселедателя).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1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вексель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Алексей хочет открыть свой бизнес, ему требуется для этого 500 000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 обращается к Николаю с просьбой одолжить деньги. Николай соглашается и получает статус векселедержателя. Алексей выписывает вексель. В зависимости от прописанных условий Николай предъявляет вексель к оплате в определенный срок. Возвращает деньги Алексей.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 descr="Образец ценной бумаги">
            <a:extLst>
              <a:ext uri="{FF2B5EF4-FFF2-40B4-BE49-F238E27FC236}">
                <a16:creationId xmlns:a16="http://schemas.microsoft.com/office/drawing/2014/main" id="{9E82F975-C6A8-444B-95A7-C6F719BC11B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7"/>
            <a:ext cx="3456383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698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Переводной вексель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984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Переводной вексель (тратта)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содержит письменный приказ векселедержателя (трассанта) плательщику (трассату) об уплате указанной в векселе суммы денег третьему лицу (первому держателю векселя – ремитенту).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переводному векселю должник превращается в плательщика.</a:t>
            </a:r>
          </a:p>
          <a:p>
            <a:pPr algn="just" fontAlgn="base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Переводный вексель должен содержать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1) наименование "вексель", включенное в самый текст документа и выраженное на том языке, на котором этот документ составлен;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2) ничем не обусловленный приказ уплатить определенную сумму денег;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3) наименование того, кто должен платить (плательщика);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4) указание срока платежа;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5) указание места, в котором должен быть совершен платеж;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6) наименование того, кому или по приказу кого платеж должен быть совершен;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7) указание даты и места составления векселя;</a:t>
            </a:r>
          </a:p>
          <a:p>
            <a:pPr algn="just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8) подпись того, кто выдает вексель (векселедателя).</a:t>
            </a:r>
          </a:p>
          <a:p>
            <a:endParaRPr lang="ru-RU" dirty="0"/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280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Переводной вексель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Участвуют 3 стороны. В описанный пример добавляется Сергей. Именно его в качестве плательщика долга указал Алексей в выписанном векселе. Николай требует деньги уже с Сергея. Естественно, Сергей должен дать согласие (акцепт) в момент оформления ценной бумаги на выплату денег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Тратта">
            <a:extLst>
              <a:ext uri="{FF2B5EF4-FFF2-40B4-BE49-F238E27FC236}">
                <a16:creationId xmlns:a16="http://schemas.microsoft.com/office/drawing/2014/main" id="{514454C8-F5F1-4220-A9FE-1A601606425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80928"/>
            <a:ext cx="3168352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9096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векселя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различают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Товарный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(коммерческий вексель)-  вексель, выданный на основе договоров купли-продажи, выполнения работ, оказания услуг (за исключением финансовых услуг)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Финансовый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вексель - вексель, выданный с целью привлечения денег, а также на основе сделок об оказании финансовых услуг.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Бронзовый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вексель – вексель, выписываемый на подставное (вымышленное) лицо.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Дружеский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вексель  - вексель, выдаваемый лицам друг другу без намерения векселедателя произвести по нему платеж, а лишь с целью изыскания денег посредством взаимного учета этих векселей в банке второго уровня.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32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векселя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28670"/>
            <a:ext cx="7776864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получаемого дохода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Дисконтные векселя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векселя, которые приобретаются по цене ниже номинала, а погашаются по номинальной стоимости. Эта разница между ценой приобретения и ценой погашения (номиналом) векселя называется дисконтом. 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Процентные векселя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векселя, приобретаемые по номиналу, но предполагающие получение процента.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гарантированности оплаты векселя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авалированные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 поручительством),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е. когда третья сторона (например, банк) поручается за должника, что он выплатит долг своевременно и в полном объеме, в этом случае они несут солидарную ответственность;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неавалированные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(без поручительства)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вексельное поручительство, по которому третья сторона принимает на себя ответственность по обязательствам векселедателя.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0725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710</TotalTime>
  <Words>2806</Words>
  <Application>Microsoft Office PowerPoint</Application>
  <PresentationFormat>Экран (4:3)</PresentationFormat>
  <Paragraphs>537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Ценные бумаги</vt:lpstr>
      <vt:lpstr>Вексель</vt:lpstr>
      <vt:lpstr>Вексель</vt:lpstr>
      <vt:lpstr>Простой вексель</vt:lpstr>
      <vt:lpstr>Простой вексель</vt:lpstr>
      <vt:lpstr>Переводной вексель</vt:lpstr>
      <vt:lpstr>Переводной вексель</vt:lpstr>
      <vt:lpstr>Классификация векселя</vt:lpstr>
      <vt:lpstr>Классификация векселя</vt:lpstr>
      <vt:lpstr>Классификация векселя</vt:lpstr>
      <vt:lpstr>Классификация векселя</vt:lpstr>
      <vt:lpstr>Коносамент</vt:lpstr>
      <vt:lpstr>Коносамент</vt:lpstr>
      <vt:lpstr>Коносамент</vt:lpstr>
      <vt:lpstr>Классификация коносамента</vt:lpstr>
      <vt:lpstr>Классификация коносамента</vt:lpstr>
      <vt:lpstr>Классификация коносамента</vt:lpstr>
      <vt:lpstr>Коносамента</vt:lpstr>
      <vt:lpstr>Варрант</vt:lpstr>
      <vt:lpstr>Варрант</vt:lpstr>
      <vt:lpstr>Варрант</vt:lpstr>
      <vt:lpstr>Классификация варранта</vt:lpstr>
      <vt:lpstr>Варрант</vt:lpstr>
      <vt:lpstr>Варрант</vt:lpstr>
      <vt:lpstr>Варрант</vt:lpstr>
      <vt:lpstr>Фьючерс</vt:lpstr>
      <vt:lpstr>Фьючерс</vt:lpstr>
      <vt:lpstr>Фьючерс</vt:lpstr>
      <vt:lpstr>Фьючерс</vt:lpstr>
      <vt:lpstr>Фьючерс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ценных бумаг</dc:title>
  <dc:creator>Пользователь</dc:creator>
  <cp:lastModifiedBy>user1</cp:lastModifiedBy>
  <cp:revision>65</cp:revision>
  <dcterms:created xsi:type="dcterms:W3CDTF">2012-03-10T05:12:03Z</dcterms:created>
  <dcterms:modified xsi:type="dcterms:W3CDTF">2021-02-13T13:12:09Z</dcterms:modified>
</cp:coreProperties>
</file>