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300" r:id="rId2"/>
    <p:sldId id="303" r:id="rId3"/>
    <p:sldId id="304" r:id="rId4"/>
    <p:sldId id="370" r:id="rId5"/>
    <p:sldId id="371" r:id="rId6"/>
    <p:sldId id="372" r:id="rId7"/>
    <p:sldId id="359" r:id="rId8"/>
    <p:sldId id="338" r:id="rId9"/>
    <p:sldId id="373" r:id="rId10"/>
    <p:sldId id="374" r:id="rId11"/>
    <p:sldId id="375" r:id="rId12"/>
  </p:sldIdLst>
  <p:sldSz cx="9144000" cy="7921625"/>
  <p:notesSz cx="6858000" cy="9144000"/>
  <p:defaultTextStyle>
    <a:defPPr>
      <a:defRPr lang="ru-RU"/>
    </a:defPPr>
    <a:lvl1pPr marL="0" algn="l" defTabSz="914140" rtl="0" eaLnBrk="1" latinLnBrk="0" hangingPunct="1">
      <a:defRPr sz="1800" kern="1200">
        <a:solidFill>
          <a:schemeClr val="tx1"/>
        </a:solidFill>
        <a:latin typeface="+mn-lt"/>
        <a:ea typeface="+mn-ea"/>
        <a:cs typeface="+mn-cs"/>
      </a:defRPr>
    </a:lvl1pPr>
    <a:lvl2pPr marL="457071" algn="l" defTabSz="914140" rtl="0" eaLnBrk="1" latinLnBrk="0" hangingPunct="1">
      <a:defRPr sz="1800" kern="1200">
        <a:solidFill>
          <a:schemeClr val="tx1"/>
        </a:solidFill>
        <a:latin typeface="+mn-lt"/>
        <a:ea typeface="+mn-ea"/>
        <a:cs typeface="+mn-cs"/>
      </a:defRPr>
    </a:lvl2pPr>
    <a:lvl3pPr marL="914140" algn="l" defTabSz="914140" rtl="0" eaLnBrk="1" latinLnBrk="0" hangingPunct="1">
      <a:defRPr sz="1800" kern="1200">
        <a:solidFill>
          <a:schemeClr val="tx1"/>
        </a:solidFill>
        <a:latin typeface="+mn-lt"/>
        <a:ea typeface="+mn-ea"/>
        <a:cs typeface="+mn-cs"/>
      </a:defRPr>
    </a:lvl3pPr>
    <a:lvl4pPr marL="1371212" algn="l" defTabSz="914140" rtl="0" eaLnBrk="1" latinLnBrk="0" hangingPunct="1">
      <a:defRPr sz="1800" kern="1200">
        <a:solidFill>
          <a:schemeClr val="tx1"/>
        </a:solidFill>
        <a:latin typeface="+mn-lt"/>
        <a:ea typeface="+mn-ea"/>
        <a:cs typeface="+mn-cs"/>
      </a:defRPr>
    </a:lvl4pPr>
    <a:lvl5pPr marL="1828282" algn="l" defTabSz="914140" rtl="0" eaLnBrk="1" latinLnBrk="0" hangingPunct="1">
      <a:defRPr sz="1800" kern="1200">
        <a:solidFill>
          <a:schemeClr val="tx1"/>
        </a:solidFill>
        <a:latin typeface="+mn-lt"/>
        <a:ea typeface="+mn-ea"/>
        <a:cs typeface="+mn-cs"/>
      </a:defRPr>
    </a:lvl5pPr>
    <a:lvl6pPr marL="2285352" algn="l" defTabSz="914140" rtl="0" eaLnBrk="1" latinLnBrk="0" hangingPunct="1">
      <a:defRPr sz="1800" kern="1200">
        <a:solidFill>
          <a:schemeClr val="tx1"/>
        </a:solidFill>
        <a:latin typeface="+mn-lt"/>
        <a:ea typeface="+mn-ea"/>
        <a:cs typeface="+mn-cs"/>
      </a:defRPr>
    </a:lvl6pPr>
    <a:lvl7pPr marL="2742422" algn="l" defTabSz="914140" rtl="0" eaLnBrk="1" latinLnBrk="0" hangingPunct="1">
      <a:defRPr sz="1800" kern="1200">
        <a:solidFill>
          <a:schemeClr val="tx1"/>
        </a:solidFill>
        <a:latin typeface="+mn-lt"/>
        <a:ea typeface="+mn-ea"/>
        <a:cs typeface="+mn-cs"/>
      </a:defRPr>
    </a:lvl7pPr>
    <a:lvl8pPr marL="3199493" algn="l" defTabSz="914140" rtl="0" eaLnBrk="1" latinLnBrk="0" hangingPunct="1">
      <a:defRPr sz="1800" kern="1200">
        <a:solidFill>
          <a:schemeClr val="tx1"/>
        </a:solidFill>
        <a:latin typeface="+mn-lt"/>
        <a:ea typeface="+mn-ea"/>
        <a:cs typeface="+mn-cs"/>
      </a:defRPr>
    </a:lvl8pPr>
    <a:lvl9pPr marL="3656564" algn="l" defTabSz="91414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9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58" autoAdjust="0"/>
  </p:normalViewPr>
  <p:slideViewPr>
    <p:cSldViewPr>
      <p:cViewPr varScale="1">
        <p:scale>
          <a:sx n="55" d="100"/>
          <a:sy n="55" d="100"/>
        </p:scale>
        <p:origin x="1604" y="48"/>
      </p:cViewPr>
      <p:guideLst>
        <p:guide orient="horz" pos="2495"/>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460847"/>
            <a:ext cx="7772400" cy="1698015"/>
          </a:xfrm>
        </p:spPr>
        <p:txBody>
          <a:bodyPr/>
          <a:lstStyle/>
          <a:p>
            <a:r>
              <a:rPr lang="ru-RU"/>
              <a:t>Образец заголовка</a:t>
            </a:r>
          </a:p>
        </p:txBody>
      </p:sp>
      <p:sp>
        <p:nvSpPr>
          <p:cNvPr id="3" name="Подзаголовок 2"/>
          <p:cNvSpPr>
            <a:spLocks noGrp="1"/>
          </p:cNvSpPr>
          <p:nvPr>
            <p:ph type="subTitle" idx="1"/>
          </p:nvPr>
        </p:nvSpPr>
        <p:spPr>
          <a:xfrm>
            <a:off x="1371600" y="4488922"/>
            <a:ext cx="6400800" cy="2024415"/>
          </a:xfrm>
        </p:spPr>
        <p:txBody>
          <a:bodyPr/>
          <a:lstStyle>
            <a:lvl1pPr marL="0" indent="0" algn="ctr">
              <a:buNone/>
              <a:defRPr>
                <a:solidFill>
                  <a:schemeClr val="tx1">
                    <a:tint val="75000"/>
                  </a:schemeClr>
                </a:solidFill>
              </a:defRPr>
            </a:lvl1pPr>
            <a:lvl2pPr marL="457071" indent="0" algn="ctr">
              <a:buNone/>
              <a:defRPr>
                <a:solidFill>
                  <a:schemeClr val="tx1">
                    <a:tint val="75000"/>
                  </a:schemeClr>
                </a:solidFill>
              </a:defRPr>
            </a:lvl2pPr>
            <a:lvl3pPr marL="914140" indent="0" algn="ctr">
              <a:buNone/>
              <a:defRPr>
                <a:solidFill>
                  <a:schemeClr val="tx1">
                    <a:tint val="75000"/>
                  </a:schemeClr>
                </a:solidFill>
              </a:defRPr>
            </a:lvl3pPr>
            <a:lvl4pPr marL="1371212" indent="0" algn="ctr">
              <a:buNone/>
              <a:defRPr>
                <a:solidFill>
                  <a:schemeClr val="tx1">
                    <a:tint val="75000"/>
                  </a:schemeClr>
                </a:solidFill>
              </a:defRPr>
            </a:lvl4pPr>
            <a:lvl5pPr marL="1828282" indent="0" algn="ctr">
              <a:buNone/>
              <a:defRPr>
                <a:solidFill>
                  <a:schemeClr val="tx1">
                    <a:tint val="75000"/>
                  </a:schemeClr>
                </a:solidFill>
              </a:defRPr>
            </a:lvl5pPr>
            <a:lvl6pPr marL="2285352" indent="0" algn="ctr">
              <a:buNone/>
              <a:defRPr>
                <a:solidFill>
                  <a:schemeClr val="tx1">
                    <a:tint val="75000"/>
                  </a:schemeClr>
                </a:solidFill>
              </a:defRPr>
            </a:lvl6pPr>
            <a:lvl7pPr marL="2742422" indent="0" algn="ctr">
              <a:buNone/>
              <a:defRPr>
                <a:solidFill>
                  <a:schemeClr val="tx1">
                    <a:tint val="75000"/>
                  </a:schemeClr>
                </a:solidFill>
              </a:defRPr>
            </a:lvl7pPr>
            <a:lvl8pPr marL="3199493" indent="0" algn="ctr">
              <a:buNone/>
              <a:defRPr>
                <a:solidFill>
                  <a:schemeClr val="tx1">
                    <a:tint val="75000"/>
                  </a:schemeClr>
                </a:solidFill>
              </a:defRPr>
            </a:lvl8pPr>
            <a:lvl9pPr marL="3656564"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17232"/>
            <a:ext cx="2057400" cy="6759054"/>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317232"/>
            <a:ext cx="6019800" cy="675905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5090378"/>
            <a:ext cx="7772400" cy="1573322"/>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3357531"/>
            <a:ext cx="7772400" cy="1732855"/>
          </a:xfrm>
        </p:spPr>
        <p:txBody>
          <a:bodyPr anchor="b"/>
          <a:lstStyle>
            <a:lvl1pPr marL="0" indent="0">
              <a:buNone/>
              <a:defRPr sz="2000">
                <a:solidFill>
                  <a:schemeClr val="tx1">
                    <a:tint val="75000"/>
                  </a:schemeClr>
                </a:solidFill>
              </a:defRPr>
            </a:lvl1pPr>
            <a:lvl2pPr marL="457071" indent="0">
              <a:buNone/>
              <a:defRPr sz="1800">
                <a:solidFill>
                  <a:schemeClr val="tx1">
                    <a:tint val="75000"/>
                  </a:schemeClr>
                </a:solidFill>
              </a:defRPr>
            </a:lvl2pPr>
            <a:lvl3pPr marL="914140" indent="0">
              <a:buNone/>
              <a:defRPr sz="1600">
                <a:solidFill>
                  <a:schemeClr val="tx1">
                    <a:tint val="75000"/>
                  </a:schemeClr>
                </a:solidFill>
              </a:defRPr>
            </a:lvl3pPr>
            <a:lvl4pPr marL="1371212" indent="0">
              <a:buNone/>
              <a:defRPr sz="1400">
                <a:solidFill>
                  <a:schemeClr val="tx1">
                    <a:tint val="75000"/>
                  </a:schemeClr>
                </a:solidFill>
              </a:defRPr>
            </a:lvl4pPr>
            <a:lvl5pPr marL="1828282" indent="0">
              <a:buNone/>
              <a:defRPr sz="1400">
                <a:solidFill>
                  <a:schemeClr val="tx1">
                    <a:tint val="75000"/>
                  </a:schemeClr>
                </a:solidFill>
              </a:defRPr>
            </a:lvl5pPr>
            <a:lvl6pPr marL="2285352" indent="0">
              <a:buNone/>
              <a:defRPr sz="1400">
                <a:solidFill>
                  <a:schemeClr val="tx1">
                    <a:tint val="75000"/>
                  </a:schemeClr>
                </a:solidFill>
              </a:defRPr>
            </a:lvl6pPr>
            <a:lvl7pPr marL="2742422" indent="0">
              <a:buNone/>
              <a:defRPr sz="1400">
                <a:solidFill>
                  <a:schemeClr val="tx1">
                    <a:tint val="75000"/>
                  </a:schemeClr>
                </a:solidFill>
              </a:defRPr>
            </a:lvl7pPr>
            <a:lvl8pPr marL="3199493" indent="0">
              <a:buNone/>
              <a:defRPr sz="1400">
                <a:solidFill>
                  <a:schemeClr val="tx1">
                    <a:tint val="75000"/>
                  </a:schemeClr>
                </a:solidFill>
              </a:defRPr>
            </a:lvl8pPr>
            <a:lvl9pPr marL="3656564"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848381"/>
            <a:ext cx="4038600" cy="52279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848381"/>
            <a:ext cx="4038600" cy="52279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773198"/>
            <a:ext cx="4040188" cy="738984"/>
          </a:xfrm>
        </p:spPr>
        <p:txBody>
          <a:bodyPr anchor="b"/>
          <a:lstStyle>
            <a:lvl1pPr marL="0" indent="0">
              <a:buNone/>
              <a:defRPr sz="2400" b="1"/>
            </a:lvl1pPr>
            <a:lvl2pPr marL="457071" indent="0">
              <a:buNone/>
              <a:defRPr sz="2000" b="1"/>
            </a:lvl2pPr>
            <a:lvl3pPr marL="914140" indent="0">
              <a:buNone/>
              <a:defRPr sz="1800" b="1"/>
            </a:lvl3pPr>
            <a:lvl4pPr marL="1371212" indent="0">
              <a:buNone/>
              <a:defRPr sz="1600" b="1"/>
            </a:lvl4pPr>
            <a:lvl5pPr marL="1828282" indent="0">
              <a:buNone/>
              <a:defRPr sz="1600" b="1"/>
            </a:lvl5pPr>
            <a:lvl6pPr marL="2285352" indent="0">
              <a:buNone/>
              <a:defRPr sz="1600" b="1"/>
            </a:lvl6pPr>
            <a:lvl7pPr marL="2742422" indent="0">
              <a:buNone/>
              <a:defRPr sz="1600" b="1"/>
            </a:lvl7pPr>
            <a:lvl8pPr marL="3199493" indent="0">
              <a:buNone/>
              <a:defRPr sz="1600" b="1"/>
            </a:lvl8pPr>
            <a:lvl9pPr marL="3656564"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512184"/>
            <a:ext cx="4040188" cy="45641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33" y="1773198"/>
            <a:ext cx="4041775" cy="738984"/>
          </a:xfrm>
        </p:spPr>
        <p:txBody>
          <a:bodyPr anchor="b"/>
          <a:lstStyle>
            <a:lvl1pPr marL="0" indent="0">
              <a:buNone/>
              <a:defRPr sz="2400" b="1"/>
            </a:lvl1pPr>
            <a:lvl2pPr marL="457071" indent="0">
              <a:buNone/>
              <a:defRPr sz="2000" b="1"/>
            </a:lvl2pPr>
            <a:lvl3pPr marL="914140" indent="0">
              <a:buNone/>
              <a:defRPr sz="1800" b="1"/>
            </a:lvl3pPr>
            <a:lvl4pPr marL="1371212" indent="0">
              <a:buNone/>
              <a:defRPr sz="1600" b="1"/>
            </a:lvl4pPr>
            <a:lvl5pPr marL="1828282" indent="0">
              <a:buNone/>
              <a:defRPr sz="1600" b="1"/>
            </a:lvl5pPr>
            <a:lvl6pPr marL="2285352" indent="0">
              <a:buNone/>
              <a:defRPr sz="1600" b="1"/>
            </a:lvl6pPr>
            <a:lvl7pPr marL="2742422" indent="0">
              <a:buNone/>
              <a:defRPr sz="1600" b="1"/>
            </a:lvl7pPr>
            <a:lvl8pPr marL="3199493" indent="0">
              <a:buNone/>
              <a:defRPr sz="1600" b="1"/>
            </a:lvl8pPr>
            <a:lvl9pPr marL="3656564"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33" y="2512184"/>
            <a:ext cx="4041775" cy="45641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2" y="315402"/>
            <a:ext cx="3008313" cy="1342277"/>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315407"/>
            <a:ext cx="5111750" cy="67608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12" y="1657674"/>
            <a:ext cx="3008313" cy="5418612"/>
          </a:xfrm>
        </p:spPr>
        <p:txBody>
          <a:bodyPr/>
          <a:lstStyle>
            <a:lvl1pPr marL="0" indent="0">
              <a:buNone/>
              <a:defRPr sz="1400"/>
            </a:lvl1pPr>
            <a:lvl2pPr marL="457071" indent="0">
              <a:buNone/>
              <a:defRPr sz="1200"/>
            </a:lvl2pPr>
            <a:lvl3pPr marL="914140" indent="0">
              <a:buNone/>
              <a:defRPr sz="1000"/>
            </a:lvl3pPr>
            <a:lvl4pPr marL="1371212" indent="0">
              <a:buNone/>
              <a:defRPr sz="900"/>
            </a:lvl4pPr>
            <a:lvl5pPr marL="1828282" indent="0">
              <a:buNone/>
              <a:defRPr sz="900"/>
            </a:lvl5pPr>
            <a:lvl6pPr marL="2285352" indent="0">
              <a:buNone/>
              <a:defRPr sz="900"/>
            </a:lvl6pPr>
            <a:lvl7pPr marL="2742422" indent="0">
              <a:buNone/>
              <a:defRPr sz="900"/>
            </a:lvl7pPr>
            <a:lvl8pPr marL="3199493" indent="0">
              <a:buNone/>
              <a:defRPr sz="900"/>
            </a:lvl8pPr>
            <a:lvl9pPr marL="3656564"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5545142"/>
            <a:ext cx="5486400" cy="654635"/>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707813"/>
            <a:ext cx="5486400" cy="4752975"/>
          </a:xfrm>
        </p:spPr>
        <p:txBody>
          <a:bodyPr/>
          <a:lstStyle>
            <a:lvl1pPr marL="0" indent="0">
              <a:buNone/>
              <a:defRPr sz="3200"/>
            </a:lvl1pPr>
            <a:lvl2pPr marL="457071" indent="0">
              <a:buNone/>
              <a:defRPr sz="2800"/>
            </a:lvl2pPr>
            <a:lvl3pPr marL="914140" indent="0">
              <a:buNone/>
              <a:defRPr sz="2400"/>
            </a:lvl3pPr>
            <a:lvl4pPr marL="1371212" indent="0">
              <a:buNone/>
              <a:defRPr sz="2000"/>
            </a:lvl4pPr>
            <a:lvl5pPr marL="1828282" indent="0">
              <a:buNone/>
              <a:defRPr sz="2000"/>
            </a:lvl5pPr>
            <a:lvl6pPr marL="2285352" indent="0">
              <a:buNone/>
              <a:defRPr sz="2000"/>
            </a:lvl6pPr>
            <a:lvl7pPr marL="2742422" indent="0">
              <a:buNone/>
              <a:defRPr sz="2000"/>
            </a:lvl7pPr>
            <a:lvl8pPr marL="3199493" indent="0">
              <a:buNone/>
              <a:defRPr sz="2000"/>
            </a:lvl8pPr>
            <a:lvl9pPr marL="3656564" indent="0">
              <a:buNone/>
              <a:defRPr sz="2000"/>
            </a:lvl9pPr>
          </a:lstStyle>
          <a:p>
            <a:endParaRPr lang="ru-RU"/>
          </a:p>
        </p:txBody>
      </p:sp>
      <p:sp>
        <p:nvSpPr>
          <p:cNvPr id="4" name="Текст 3"/>
          <p:cNvSpPr>
            <a:spLocks noGrp="1"/>
          </p:cNvSpPr>
          <p:nvPr>
            <p:ph type="body" sz="half" idx="2"/>
          </p:nvPr>
        </p:nvSpPr>
        <p:spPr>
          <a:xfrm>
            <a:off x="1792288" y="6199772"/>
            <a:ext cx="5486400" cy="929690"/>
          </a:xfrm>
        </p:spPr>
        <p:txBody>
          <a:bodyPr/>
          <a:lstStyle>
            <a:lvl1pPr marL="0" indent="0">
              <a:buNone/>
              <a:defRPr sz="1400"/>
            </a:lvl1pPr>
            <a:lvl2pPr marL="457071" indent="0">
              <a:buNone/>
              <a:defRPr sz="1200"/>
            </a:lvl2pPr>
            <a:lvl3pPr marL="914140" indent="0">
              <a:buNone/>
              <a:defRPr sz="1000"/>
            </a:lvl3pPr>
            <a:lvl4pPr marL="1371212" indent="0">
              <a:buNone/>
              <a:defRPr sz="900"/>
            </a:lvl4pPr>
            <a:lvl5pPr marL="1828282" indent="0">
              <a:buNone/>
              <a:defRPr sz="900"/>
            </a:lvl5pPr>
            <a:lvl6pPr marL="2285352" indent="0">
              <a:buNone/>
              <a:defRPr sz="900"/>
            </a:lvl6pPr>
            <a:lvl7pPr marL="2742422" indent="0">
              <a:buNone/>
              <a:defRPr sz="900"/>
            </a:lvl7pPr>
            <a:lvl8pPr marL="3199493" indent="0">
              <a:buNone/>
              <a:defRPr sz="900"/>
            </a:lvl8pPr>
            <a:lvl9pPr marL="3656564"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17238"/>
            <a:ext cx="8229600" cy="1320271"/>
          </a:xfrm>
          <a:prstGeom prst="rect">
            <a:avLst/>
          </a:prstGeom>
        </p:spPr>
        <p:txBody>
          <a:bodyPr vert="horz" lIns="91414" tIns="45708" rIns="91414" bIns="45708" rtlCol="0" anchor="ctr">
            <a:normAutofit/>
          </a:bodyPr>
          <a:lstStyle/>
          <a:p>
            <a:r>
              <a:rPr lang="ru-RU"/>
              <a:t>Образец заголовка</a:t>
            </a:r>
          </a:p>
        </p:txBody>
      </p:sp>
      <p:sp>
        <p:nvSpPr>
          <p:cNvPr id="3" name="Текст 2"/>
          <p:cNvSpPr>
            <a:spLocks noGrp="1"/>
          </p:cNvSpPr>
          <p:nvPr>
            <p:ph type="body" idx="1"/>
          </p:nvPr>
        </p:nvSpPr>
        <p:spPr>
          <a:xfrm>
            <a:off x="457200" y="1848381"/>
            <a:ext cx="8229600" cy="5227906"/>
          </a:xfrm>
          <a:prstGeom prst="rect">
            <a:avLst/>
          </a:prstGeom>
        </p:spPr>
        <p:txBody>
          <a:bodyPr vert="horz" lIns="91414" tIns="45708" rIns="91414" bIns="45708"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7342173"/>
            <a:ext cx="2133600" cy="421754"/>
          </a:xfrm>
          <a:prstGeom prst="rect">
            <a:avLst/>
          </a:prstGeom>
        </p:spPr>
        <p:txBody>
          <a:bodyPr vert="horz" lIns="91414" tIns="45708" rIns="91414" bIns="45708" rtlCol="0" anchor="ctr"/>
          <a:lstStyle>
            <a:lvl1pPr algn="l">
              <a:defRPr sz="1200">
                <a:solidFill>
                  <a:schemeClr val="tx1">
                    <a:tint val="75000"/>
                  </a:schemeClr>
                </a:solidFill>
              </a:defRPr>
            </a:lvl1pPr>
          </a:lstStyle>
          <a:p>
            <a:fld id="{5B106E36-FD25-4E2D-B0AA-010F637433A0}" type="datetimeFigureOut">
              <a:rPr lang="ru-RU" smtClean="0"/>
              <a:pPr/>
              <a:t>08.03.2021</a:t>
            </a:fld>
            <a:endParaRPr lang="ru-RU"/>
          </a:p>
        </p:txBody>
      </p:sp>
      <p:sp>
        <p:nvSpPr>
          <p:cNvPr id="5" name="Нижний колонтитул 4"/>
          <p:cNvSpPr>
            <a:spLocks noGrp="1"/>
          </p:cNvSpPr>
          <p:nvPr>
            <p:ph type="ftr" sz="quarter" idx="3"/>
          </p:nvPr>
        </p:nvSpPr>
        <p:spPr>
          <a:xfrm>
            <a:off x="3124201" y="7342173"/>
            <a:ext cx="2895600" cy="421754"/>
          </a:xfrm>
          <a:prstGeom prst="rect">
            <a:avLst/>
          </a:prstGeom>
        </p:spPr>
        <p:txBody>
          <a:bodyPr vert="horz" lIns="91414" tIns="45708" rIns="91414" bIns="45708"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7342173"/>
            <a:ext cx="2133600" cy="421754"/>
          </a:xfrm>
          <a:prstGeom prst="rect">
            <a:avLst/>
          </a:prstGeom>
        </p:spPr>
        <p:txBody>
          <a:bodyPr vert="horz" lIns="91414" tIns="45708" rIns="91414" bIns="45708"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140" rtl="0" eaLnBrk="1" latinLnBrk="0" hangingPunct="1">
        <a:spcBef>
          <a:spcPct val="0"/>
        </a:spcBef>
        <a:buNone/>
        <a:defRPr sz="4400" kern="1200">
          <a:solidFill>
            <a:schemeClr val="tx1"/>
          </a:solidFill>
          <a:latin typeface="+mj-lt"/>
          <a:ea typeface="+mj-ea"/>
          <a:cs typeface="+mj-cs"/>
        </a:defRPr>
      </a:lvl1pPr>
    </p:titleStyle>
    <p:bodyStyle>
      <a:lvl1pPr marL="342803" indent="-342803" algn="l" defTabSz="91414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740" indent="-285669" algn="l" defTabSz="91414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676" indent="-228535" algn="l" defTabSz="91414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746"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818"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887"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58"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028"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99" indent="-228535" algn="l" defTabSz="91414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140" rtl="0" eaLnBrk="1" latinLnBrk="0" hangingPunct="1">
        <a:defRPr sz="1800" kern="1200">
          <a:solidFill>
            <a:schemeClr val="tx1"/>
          </a:solidFill>
          <a:latin typeface="+mn-lt"/>
          <a:ea typeface="+mn-ea"/>
          <a:cs typeface="+mn-cs"/>
        </a:defRPr>
      </a:lvl1pPr>
      <a:lvl2pPr marL="457071" algn="l" defTabSz="914140" rtl="0" eaLnBrk="1" latinLnBrk="0" hangingPunct="1">
        <a:defRPr sz="1800" kern="1200">
          <a:solidFill>
            <a:schemeClr val="tx1"/>
          </a:solidFill>
          <a:latin typeface="+mn-lt"/>
          <a:ea typeface="+mn-ea"/>
          <a:cs typeface="+mn-cs"/>
        </a:defRPr>
      </a:lvl2pPr>
      <a:lvl3pPr marL="914140" algn="l" defTabSz="914140" rtl="0" eaLnBrk="1" latinLnBrk="0" hangingPunct="1">
        <a:defRPr sz="1800" kern="1200">
          <a:solidFill>
            <a:schemeClr val="tx1"/>
          </a:solidFill>
          <a:latin typeface="+mn-lt"/>
          <a:ea typeface="+mn-ea"/>
          <a:cs typeface="+mn-cs"/>
        </a:defRPr>
      </a:lvl3pPr>
      <a:lvl4pPr marL="1371212" algn="l" defTabSz="914140" rtl="0" eaLnBrk="1" latinLnBrk="0" hangingPunct="1">
        <a:defRPr sz="1800" kern="1200">
          <a:solidFill>
            <a:schemeClr val="tx1"/>
          </a:solidFill>
          <a:latin typeface="+mn-lt"/>
          <a:ea typeface="+mn-ea"/>
          <a:cs typeface="+mn-cs"/>
        </a:defRPr>
      </a:lvl4pPr>
      <a:lvl5pPr marL="1828282" algn="l" defTabSz="914140" rtl="0" eaLnBrk="1" latinLnBrk="0" hangingPunct="1">
        <a:defRPr sz="1800" kern="1200">
          <a:solidFill>
            <a:schemeClr val="tx1"/>
          </a:solidFill>
          <a:latin typeface="+mn-lt"/>
          <a:ea typeface="+mn-ea"/>
          <a:cs typeface="+mn-cs"/>
        </a:defRPr>
      </a:lvl5pPr>
      <a:lvl6pPr marL="2285352" algn="l" defTabSz="914140" rtl="0" eaLnBrk="1" latinLnBrk="0" hangingPunct="1">
        <a:defRPr sz="1800" kern="1200">
          <a:solidFill>
            <a:schemeClr val="tx1"/>
          </a:solidFill>
          <a:latin typeface="+mn-lt"/>
          <a:ea typeface="+mn-ea"/>
          <a:cs typeface="+mn-cs"/>
        </a:defRPr>
      </a:lvl6pPr>
      <a:lvl7pPr marL="2742422" algn="l" defTabSz="914140" rtl="0" eaLnBrk="1" latinLnBrk="0" hangingPunct="1">
        <a:defRPr sz="1800" kern="1200">
          <a:solidFill>
            <a:schemeClr val="tx1"/>
          </a:solidFill>
          <a:latin typeface="+mn-lt"/>
          <a:ea typeface="+mn-ea"/>
          <a:cs typeface="+mn-cs"/>
        </a:defRPr>
      </a:lvl7pPr>
      <a:lvl8pPr marL="3199493" algn="l" defTabSz="914140" rtl="0" eaLnBrk="1" latinLnBrk="0" hangingPunct="1">
        <a:defRPr sz="1800" kern="1200">
          <a:solidFill>
            <a:schemeClr val="tx1"/>
          </a:solidFill>
          <a:latin typeface="+mn-lt"/>
          <a:ea typeface="+mn-ea"/>
          <a:cs typeface="+mn-cs"/>
        </a:defRPr>
      </a:lvl8pPr>
      <a:lvl9pPr marL="3656564" algn="l" defTabSz="91414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zen.yandex.ru/media/id/5dd03b99420eca6800c3da12/investicii-v-cennye-bumagi-5dd0432d525c952780f9a90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214688" y="385079"/>
            <a:ext cx="5929321" cy="3410700"/>
          </a:xfrm>
        </p:spPr>
        <p:txBody>
          <a:bodyPr/>
          <a:lstStyle/>
          <a:p>
            <a:br>
              <a:rPr lang="ru-RU" altLang="ru-RU" sz="2800" b="1" dirty="0">
                <a:solidFill>
                  <a:schemeClr val="accent1"/>
                </a:solidFill>
              </a:rPr>
            </a:br>
            <a:br>
              <a:rPr lang="ru-RU" altLang="ru-RU" sz="2400" dirty="0"/>
            </a:br>
            <a:endParaRPr lang="ru-RU" altLang="ru-RU" sz="2400" dirty="0"/>
          </a:p>
        </p:txBody>
      </p:sp>
      <p:sp>
        <p:nvSpPr>
          <p:cNvPr id="5123" name="Rectangle 3"/>
          <p:cNvSpPr>
            <a:spLocks noGrp="1" noChangeArrowheads="1"/>
          </p:cNvSpPr>
          <p:nvPr>
            <p:ph type="subTitle" idx="1"/>
          </p:nvPr>
        </p:nvSpPr>
        <p:spPr>
          <a:xfrm>
            <a:off x="285721" y="3032125"/>
            <a:ext cx="8572560" cy="4500595"/>
          </a:xfrm>
        </p:spPr>
        <p:txBody>
          <a:bodyPr>
            <a:normAutofit/>
          </a:bodyPr>
          <a:lstStyle/>
          <a:p>
            <a:pPr eaLnBrk="1" hangingPunct="1">
              <a:lnSpc>
                <a:spcPct val="90000"/>
              </a:lnSpc>
            </a:pPr>
            <a:endParaRPr lang="ru-RU" altLang="ru-RU" sz="2400" b="1" dirty="0">
              <a:solidFill>
                <a:srgbClr val="FF0000"/>
              </a:solidFill>
            </a:endParaRPr>
          </a:p>
          <a:p>
            <a:pPr>
              <a:lnSpc>
                <a:spcPct val="90000"/>
              </a:lnSpc>
            </a:pPr>
            <a:r>
              <a:rPr lang="ru-RU" altLang="ru-RU" sz="3600" b="1" i="1" dirty="0">
                <a:solidFill>
                  <a:srgbClr val="FF0000"/>
                </a:solidFill>
              </a:rPr>
              <a:t>Инвестирование в ценные бумаги</a:t>
            </a:r>
          </a:p>
          <a:p>
            <a:pPr eaLnBrk="1" hangingPunct="1">
              <a:lnSpc>
                <a:spcPct val="90000"/>
              </a:lnSpc>
            </a:pPr>
            <a:endParaRPr lang="ru-RU" altLang="ru-RU" sz="3600" b="1" i="1" dirty="0">
              <a:solidFill>
                <a:srgbClr val="CC3399"/>
              </a:solidFill>
            </a:endParaRPr>
          </a:p>
          <a:p>
            <a:pPr eaLnBrk="1" hangingPunct="1">
              <a:lnSpc>
                <a:spcPct val="90000"/>
              </a:lnSpc>
            </a:pPr>
            <a:endParaRPr lang="ru-RU" altLang="ru-RU" sz="2600" b="1" i="1" dirty="0">
              <a:solidFill>
                <a:schemeClr val="tx1"/>
              </a:solidFill>
            </a:endParaRPr>
          </a:p>
        </p:txBody>
      </p:sp>
      <p:sp>
        <p:nvSpPr>
          <p:cNvPr id="2" name="AutoShape 2" descr="data:image/jpeg;base64,/9j/4AAQSkZJRgABAQAAAQABAAD/2wCEAAkGBxQREhQQEhQRFhAWGBUVFRgVFBQVFRIYFBYYFhcUFBgZHCggGBolGxQUITEhJSkrLi4uGB8zODMsNygtLisBCgoKDg0OGxAQGywkICQ0LCwsLDQsLSwyLCwsLCwsLSwsLCwtLCwsLCwsLCwsLCwsLCwsLCwsLCwsLCwsLCwsLP/AABEIAMQBAQMBEQACEQEDEQH/xAAcAAEAAQUBAQAAAAAAAAAAAAAABgEDBAUHAgj/xABBEAACAgECAwYDBAgEBAcAAAABAgADEQQSBSExBhMiQVFhBzJxI4GRsRRCUmJygqHBM5Ky0WODosIXJEOj4eLw/8QAGgEBAAMBAQEAAAAAAAAAAAAAAAIDBAUBBv/EADgRAAICAQIDBQcDAQgDAAAAAAABAhEDBCESMUETIlFxgQVhobHB0fAykeHxFBUjQlJykqIzYsL/2gAMAwEAAhEDEQA/AO4wBAEAQBAEAQBAEAQBAEAQBAEAQBAEAQBAEAQBAEAQBAEAQBAEAQBAEAQBAEAQBAEAQBAEAQBAEAQBAEAQBAEAQBAEAQBAMW3iFa2pQXAtcEqvmQvMn8/wPpI8Svh6nlq6MqSPRAEAQBAEAQBAEAQBAEAQBAEAQBAEAQBAEAQBAEAQBAEAQBAEAQDRdp+0a6Rdow17Dwr5KP2n9vbz/rM+fOsarqV5Mij5kO7E2NfxHvLCWYVWuSfUtWg+nJm5TNpG5ZHJlWG3JtnTp0TSIAgCAIAgCAIAgCAIAgCAIAgCAIAgCAIAgCAIAgCAIAgCAIAgGm7ScXbTp4ELWtnby8K46sx9s9Jm1GfsltzZVlycCOWWWPdbjx2XWEnkCzMQMk4A6AD6CctKU3fNmTeTJl8PeD203XWW1sgKVqm4EZ8TluR+iToaSEo3ao04YtXZOptLxAEAQBAEAQBAEAQBAEAQBAEAQBAEAQBAEAQBAEAQBAEAQBAEAi/bzindU90pw9uR7hB8345A+8zJq8nDDhXNlOaVKl1Nd8NeFcn1rDm+a6vatT4mH8TD8FHrPNJjqPExhjSsnM2FwgCAIAgCAIAgCAIAgCAIAgCAIAgCAIAgCAIAgCAIAgCAIAgCAIBybtLqW1us7us/O4pr9gDgv9PnacnI3lzUvIxy78ySaft/w+hFpRrNiKFXFT/Kgx6e02f2nFHu+Gxv7JpWev8AxM0XUG8jGf8ACP8AvD1mJHqxyas9L8SdEQW+2wP+H/8AMi9diuj3sZGfwXtppdXaKKjZ3hBIBQgYUZPOWY9TDI6iRljlFWyRTQQEAQBAEAQBAEAQBAEAQBAEAQBAEAQBAEAQBAEAQBAEAQDVdp9f3GmssHzY2r/E/hB+7OfulOefBjbIZJcMWzlOnq+w1ep3Mnc1BaiMgm60jaqkcwcLt/5k5+CPdlJlelj3rIe6A1nIByw/Vz58vxyZlTfHt8zp5P0nttMOmF+vdnnI9o/H4kqLncDA8K5HQd2efvI8e/P4ntHUfg/Ue6udkGN42WEDJ5bWUHqANq/5p1NAnTbXqZ873R0OdAoEAQBAEAQBAEAQBAEAQBAEAQBAEAQBAEAQBAEAQBAEAQCCfEzW/wCFRn1sb/Sv/fOfrZco+pmzvki1wrS6dOFhNXZRUdVvsU27cBm/wmAYjJVRWfqJbjjFYal1L8CaSo5VqqVrsfSixLArDZdvKJZhVOVHPzJHU9Jzs0FGXFF2vcrNv6lT2L6EMMjbjJGO/fyPXp0mRpp1/wDKLE7/AKl0J/D6D7Zzj+khf5wo9Jh8OeIX6azuDVa9FzIFIL93Vknc/NcHO4c+XSdTRZpXw09/gUZYrmdZnWMwgCAIAgCAIAgCAIAgCAIAgCAIAgCAIAgCAIAgCAYXFeKV6ZN9rYB5AdWY+gEryZY41ciMpKKtkbb4hU5OKdS+MZ2Krbc9Nx3YEzrWRe7Tr0K1mXgbzgfH6NYpNLeJfmRhtdP4lPl7jlNEMkZq0WRkpcjmvbO86jWvWp5l0oT2OQn+osZzsvfzV6GafemTD4g8P0w0Ye6hrVo2ipVd0KbtqBsqegwCc56TfmjHg3XI3Y7ukcfqawqLCeYG2sKFxlhgA5HrPn5KCfAvN8+hsldX1NklbYyS+4+yf7TK5Rukl8SaTrct36QsNhaweZ5V9P8ALJwyJPiSXx+4as6P8Mr77EYtcLNIqiupTs3oa2KkEKoIGFwM9Z9BopZZQvJ6GPMop7E6m0pEAQBAEAQBAEAQBAEAQBAEAQBAEAQBAEAQBAEA8W2BVLMQFAJJPQADJJhg49rdZbxTWBEJG87Uz0qrHMsR64BJ9Scek5bvNk/ORkffkdV4dwiqikadEHdYwQRnfnqz+pM6KxxUeGtjSopKjmfaqh+GatL6iQObVk9GXI30v6jp9xB6znvG8GS48vzYzuLxy25GD2Hb9K4jUx54Nl7fcDj/AK3We6eN5L9RjVyOg/EVtQNIRpnRCTttLNWv2RRwwU2eHOdvvjOJtzOaj3eZshV7nFqNPhfs7A1TbgzsgOzKk7jgjz5T5+U7fej3tqSfP5m2vB7GfVRZsHjpI8vsG5/+5M8pw4t0/wDkvsTSdfx/J77luQPd588Utn/XIqa3av8A5L7CjofwssqKW7VsF52G3cqhCMuE7rBJxjPXnznf9nrGoVF2+pkz3dsnk6BQIAgCAIAgCAIAgCAIAgCAIAgCAIAgCAIAgCAIBEfiXxPutL3QOHuO3+Reb/8Aav8ANM2pnUK8SrLKlRrfhTwvC26thzY90n8K83I+rYH8khpYbOR5hj1Np2m7d1aK00mnU2uACe7RSq7uYBYsPL2lmTVY8cuFvc1RxykrOdfEHt9VrtK9P6NalikPW5dfCy9RgDzUsuPf2lfbxyUqIzxbEd+GfbFdFbbdZW9hKCsYIXbltzHmOfyr+Ek5LE7ohjx7kw7Wdt9JxKgUvVrEdG72vCVOrOqsAr+Inad3PAleXNCcaexohBpnPeMZUB6wxpYKHWsMioT4fHjlkkE8wPSY9Ok7U33t6b3vrsXTdb9CScP2tXuUYUcgDe+c8ufnynMzcSnT5/7UWqq/kydr8vk3H/iueXuNsruPvryX3Jbk7+GGuJFmndat6hWV66ineJkjFjljvYE+3XpO/wCzsuOcWoxprn4v3sxZ4tO2T2dIoEAQBAEAQBAEAQBAEAQBAEAQBAEAQBAEAQBAEA5F8T+I79X3Y5ilAuP3m8bf0KD7pztTK514GbK7lR0TQ6VtHoVRFBsqqzg5wz43HOOeCxM1SfY4m6ukacceUTk3aLiWtsfv7KqCPlbuiEz0C5Lkk45j75wJ6nBq3u6l5M3xhLEvcYmk1Viu27T6hVbc3MJZ4mPlsbpjPlM2THjlFcM4trzW3qiUbjLk6M6m7OfC4Y+RqcfnKJRrqq80WJ/lFnV65aUUuWG4noAWOOZwPpiTx4ZZJPhXIOVLci/FuH1oe9W3OmuNZxVa5s8TAeIEgc8k+fWdXBmnJcDj343u0q5dCiUVzvZkg4dwwLWWpbUd0eYG6k9PD+sPYec52bO3NLIo36+fQuUaWzfwL9rXYBRGLnkDa9aj2P2YP5SEVitpvb3J/Ud46N8N6rO5Zr6tOloIUNSLMOuMnJsJPX0OOk+i0DxSTljhw/Uw5uJNJuyYToFIgCAIAgCAIAgCAIAgCAIAgCAIAgCAIAgGLreI1U/4jquegJ5n6DqZCeSMP1OiMpKPMxae0WlY4F9QPozbCfoGxIQz45cmeLJF8mbLcMZ8uufLHrLiZxHhDfpvE0J5iy82n+FSbMH22ric2Hfy37zLHvTO3mdI1HK+K8MaprQ1jWKSWcXKbPEOfgcYx0HXM+FyZZvM45V306tOr81/Q66S4LjyNPpdUh3WPbUFOGVO+51DaMr5c8gn75PJjkqjGLvlfDz35kYvm2/4Leqv03zNcuPbVOPyeSxwz/pjH/ovsHw87+Jq7bdEp3rSl7ZyWRGt2BRnLWMpHl5tNcI6qS4ZTcV4NpX6X9CD4OisxOId1cqW6e1N1Newq7IHTn+yfnHhXoPL3l+LtMTcMsX3naaun69Ov4hJqVOL5Ei4duvrDC1dy+F9tPIOACVPP3H4zl5qwzacXvuu90LUr6nm3RuTg23A5GQldS8vZmU4/GSjlhz4V6tv5P6Hjiyc/DbV6gq9Fif+XrH2Lvc9t5BY5FpJI9cYbkBjE+i9n6tZlwXbXN1S8l5eRgzYuHfxJvOmUCAIAgCAIAgCAIAgCAIAgCAIAgFMwCsAQCJdt+1w0g7mrB1LDPqKgf1mHmT5D7z758+bgVLmV5J8PIinZzs9fxEm+13Wgnm/Wy0jqEJ6AdM9PIZ8suLTvI+KRVDHxbsmy9iNEENfcKcj5iWL/UMTkH6TZ2GOqou7OPgc/wCPNqeCs1SOW0lyute7moLKRj9yxc55cm/EChxni2XIracdkePg1T3mrtsPSqvH0NjAD+ivPdPCpWMS3Ou8QDmpxWcWbTtOAdrY5HB5Hn5S7USnHFJwVunS95pgk5K+Rxrj2r1umO82i4ZxYrMQSCdoIJBKHKsOXSfKY1h1U32qal411Xjy93M6dShG48jW8K1Op3BUob9Gd2b7QrYy5bLbSrDzLdRLNRj0/Dcp99LpaXu5r6nkeJOq2JFaF+YYDDqO7PL3M5sb/S+XmWs0+u1+nfOnt1BKuPtEQoBjoQxA3L16ZzNuLDnj/iwhuuTd/wBH+xU3F91s1fFOG0ae2gIldiszWbXG9FrQDxZJO7LMvU+Y9Jrw5s2aE+JtNUrWzbfy2EoRjW12SBNCa6x3S6apm8W0VMuM9eSkZnNeVTn33KSW12mT4aW1IxreF6i0/aalVr5b+6pKZHXBsZyVz6jEtjqMONd3Hb6XK/gkjzhk+bOrdjNF3OkqTvGsXG5GZxZlX8SgMOq4PL2xPqdF2vZLtUk/BfD1Obl4ePu8jeTWViAIAgCAUgCAVgCAIAgCAIAgGr7Rcdq0VRutPsqj5rG8lUf38pCc1BWzxtJHMTx7XcTt2V7gDzFdZKoq+rtyyPc/cPKYZSyZXSM7cpukSTQ9itXWN663u7cZwiMVz6EkjI/l+6WR0so7qW5JYmuTLvBe11tV/wCh8QAD52raOQJPTeOmDkYYYHMcvOTx52pcE+Z7HI7qRJO03Gl0WnfUNzI5Iv7bn5V/ufYGXznwxstk6VnJeynCbOJ6pntLFM95c3QnJ5KPQnGB6AH0Ew44PJLf1M8Y8T3Oyam6vTUlztSmtfIclVRyAA/DE3yahG3yRpSvZHKuO9r+IbiG3ULk4VFGPb7TBLH3BH0nBftKWXfHJV+eptWBR5ohnafjL2UP39tzr5BrWPi/VI3ZAPPrj1k9PPNPIlxP1PMkYKO6MXshxJ0R2qtuQkrnDFDgAlclW8XzNz/pLNZLJCSp15WV4IRpkz4d2x1tZBFrWL6WDvAfqfm/AyiGtywfO/MueGL6F/iXFETTmw6ezu7FNoGzvULMpbw7csgPLOQMZz7zkQxSy6h99cV1zp8/fSfu3NUZKMd1sRbslxKkV7b73CooAL3W0lyxJyviHT+86PtDDkcrxQ3fhFS+hRinGt38aM+6zhzDL2JZu6BtTbZ69QXOZmjHXJ1GLVf+qX0Jvs+f1LB1GkoXfVp0HPZ3ppZUr35G4OygkjPILk5lqhqcrqeR+NcW7r3J/Ojy4R5IwuNii4V2KiHUYDvWig7ldim5XHVVK5APi5cxNGm7XHxRbfDyTb5Ur5e/9vBkZKLp1v8AnyN53FbqHAsDdMHU3huXsDyGJz3OcZcLaa/2xospPl8y1boguDt0a56Pe9l4U/tbXwM+nPrJRyt7XN10ilH5XseVXh8zp3w74bbRQe9vsuV9rIWI2gEHJrGThTkHGceg9e/7OlmlBucOGO3CvcYs6ins7fUlk6JQIAgCAIAgCAIAgCAIAgCAW77lRWdiAqgsxPQADJJ9sQDh3GNfbxfWjaDtJ2UIeQVeuW9CcbmPljHkJz5zeSVL0M0nxPY7B2d4HXo6hUnNurtjm7ep9B6DymzHjUFSL4xUVRtZYSIL8U+Eh6RqgPFXhX90Y4H4MR/mMy6nHa4l0KssbVnN+0faO3Vrp6HzipCM9TY2SN59TsCj67vWUSyOSV9CpybR2TsVwP8AQ9KlZH2reOz+Ij5f5RgfcfWbMUOCNGiEaRmdos/o1uNmduMWfI2SBtb2PT7+h6TN7SdaWfPl05+a8i/B/wCRHFO1PaG6oHSvWEyNj4ZbMk4wEOQcbcdRn2nA0Oiwzfbxd9V0/f195uy5Go8LMmjjenNVYsrYnA3E6S1gDzzzCEHy6SmWlzLJJwl/3X3JccaSa+Bcs4tphgVU2HlzKaO0Z5H9wfnIx02d25yXrNfdnvFFcl8DC4pxuw7CadiGytB3rKpcM2NqoCW555nIwMmaNPpMab71tJva3y9+y+5Cc3tse+M6+nSITusNBDq1T7jtd1DDu3BAB2tjofm54xmeabDlzy6cVpqSrknW6818OpPJKOO0YHZfiPdk90av0cHKZYbgm0BVOW6jPXz6y7W4FNLjT4uvnfPkQhOuXLobnUcWrGWbUomefIKTz8hnImKOmyOksd0Scl4kce3SalxWbNRqL8jYmWCE5wPlCqOZ6zpKOpwx4lGMI9Xt9bZV3JOt2y7xjhValT+i30vtwT3DhQxOdxsoLZAyB18pHBqJyTXaRkr/ANS5eUqJSUV/la9Pqi/VodKFJbUWbx5DU3D/AKWOZVLLqOKlBV/tX0CUau/ieOFaPRpelmwuQcqWaxwGHQ9cdfWTzT1c4OCdXt0X8nkeCMrO88L1lXdoiMMKoAB8PQYn0WDH2WOMPBJfsYJy4pN+JsAZaRKwBAEAQBAEAQBAEAQBAEAgPxZ4z3dK6RD47ub+orU9P5mwPorTNqJ0q8SvJKlR4+FPAtlbath4nylfsoPib72GPovvPNND/OyOKPU6DNRcaTjfarS6Q7bbR3n7C5d/bIHy/fiVZM8Mf6mSjCUuRC+0HxGpvpt06ae0rYjJl2VCNwI3ADd06zJPXQaqmWf2dtbnNuzvElW+q4oLO7O4qTtB2kEAnB/WC/hITl2VSasy4cXFOjqmk+KKn/E07AfuWBz+BC/nPY+0o9UbXp30ZvdVrNNxTSWoh3LgF1OVdMHcMj+U4PMHEavK8umk8D3W/wC25HHHgyLiRxTtNrtOrvS+57AVNLsHDVkptAcEgttK5w3PDenTn6PFmlFTjsuq2p79PC75rwNWScLp+hu+z3E3FWyx60qI5EFd27OT58l5jymDWaeDycUE3L15FkJOtzK4hxCnYVfXlOZ8Kdzk5PrsY+cpxYcnHccN+9390SclW8iNC/h7WqK2ttuyTvs71lTbkqSWwB0AGB1InU4NbGDckox8FSsoTxuSS5kr4hoNVSt9JpS+lyGJqcV3JyA8SWeFvl8jOaniWSPG3jnHapK0/Vb/AALrlwulaZGaNDQrA6jTakLyGLNE5HLz3puDZ9RN08uaUf8ACyRv3TXydUVVG94teg1TaQtirTgKOn2L4P3FYgtSo3Oe/mvuG49ESLspxWgPWn6P4VbeyqiBRt5hsD3x1xPdPo8k9SpylaXr6epGeVLG0ludTq0mmvAZMfysVI+q55fhOtk9l6PJ+rGvl8qM0dRkjyZruIdiKrck3agZ6jeMf0AP9Z5D2XpYfph8X9w9RkfNmFR2AqqIZMMw6F9xI/EnE0w0+OG6RBzk+ZsV4U6+Q+4zQQLiLYnTcIBk169x15wDJr4gD15QDITUA+cAuB4B6BgFYAgCAIAgCAIBw3juobiHEW2c99gpq8wFU7Q30+Z/vM52RvJk+Bml3pHa9FplqrSpBhEUKv0UYE3pUqRpSouv0M9fIHz1x/hz6ewixwxYsdxPicjmxYHnnnzny+LM8ybp31XgzpSjw+RiVVkgkBiB1wCcH0k20nTPDXdn9PeWbfTaNw5P3TLnn0Jxgnn9eU06ueJRXDNbdLRRhUr3XrRI7tC1ah7AEXyLECc2ORTlwx3ZqapWz12R46TdqNNS4DW1bFsBwEIbPXHPIBXI6cpuySlptO5SXPZ+X9ClLtJ14GF2x1dtq1pq6LarU/8AUrr76lwp9RzXPpz6yn2fjxY3J4JqSfRvha+/wJ55NpKSow+ENw1kY2ip35bcb0K4HnnbLdQtfGS4G0vR/cjF4mi/pm0XM91U/tlm/AAnP4Sua1X+po97ngSHhnENKVSsUgAt/hoirnnzOMeQ55I8pmjpM+TPUpvfm7t11JvLFQ5HYu6q1CAlVZSOWRzAPoeon1MsUMkUpxT81ZzlJxezNHxPsRp7ehuX276wr+BaUf3fpk7UEifbT8TTWdgqkOdhb+d/yzJLSYlyiR7SXiXaODpVyVAo9lxL1FJUkRbbMumkqcryMkeG50vED0b8YBnLfmGD1vhKkChM9B5KAwC2aB6QDydMPKeg9KpHnAMipjAL2YB6gCAIAgCeA03bDiX6No77gcMEKqf3n8C/1YGQyS4YtkZOkc0+FGkV9U1zEBKU5ZOPHZ4Vxn90Wf0mXTx71voVYlvZ2FHB6EH6HM2l5UmGD5y7a6qjUs99AsS0l2sr3H9ZwQyqcjJB54HUc5wtM8iyS46cW7i/O9n5f0N00uHbmivZzh+qsVhp9QEBAZtwB3Y5A5Cn1mfWZtPjaeWF9PzcshGbWzNsnAddYNj6zA9ifL22iY3rNJB8ccX5+5NQm9my3X2HRm+2ustYfcD9ck/2kpe1pRjeOCivzyPOxTe7Nt2Z4DVVraB9mg3Z8yXKdA3rzAHObPZ+fJnypt7Lf887Kc0VCJNOPdklY76XtrI/VVsr/KGzt+g5TqT9m6aVvgSvw2/gzLPkXUir9jMsWNthPnuCkyP9340qVpHvbyLlXYpAcmyw+w2gflJLQ4lzth5pGz0HZ2qn5FAPrzJP1J5zXDHGC2RW5N8zeaHdWQATt9JJESQ025EkC71gFqygHqJ4DDt0A8uUAx20ZEAomVnj5Aya7J6naBdDT0FwGAVgFcQBiAe0E9BcgHqAIAgGJxTiVemra65gta9SfM+QA6kn0EhKairZ6k3sjmXG/ifa5K6VBWnk7gPYffb8q/8AVOdk175QRojhXUg3aLtBfamb77GXIyGchSfLCDw58+krwZcmSdNtkM+NcGxg6Hmu4jqc8/T/APfnKtTLvUuhLTQ4YGXW+05UlT6g4P4iZ1JrdM0E17C9rtQL001rtbVZlRvO50O0kFWPMjl0P3TfpdRNyUJO0yjLBU2jWdpezbWNv7recnx1thj/ABL6+4lMdHmwXHG7j0XgS/tEZfq5kfp4LbT4UfVV/Ws/1yJGfHP9eK/3PYySVJmRXodRuyLNQx/dpH9lMgsTlGuy+ZLjSfM2+k4Nq3YHNoHra5A/yL1+hEnD2dKSpxUfz1fxIvOlyZMezHZjZYLHJd+WWPLGDkKo8hmdPBpoYY1EzzyOb3J+V5TSVmHqdErfWAYFmjx7zzcHldOfSHyBlU6E9TPQZ6V4gF0CAJ6ChEA8FJ4C21Qhg8dwJ6D0K4BUJAPWIBXE9AxPAe1noPUA9QBAEA578V9O1worRvEpdthOA5O3GCeW4AHl6Ezk+1MvZ8LfLf08PqadOrs5hfpXQ4dHX+JSPznNjOMl3XZoaa5mFr9OLEKH6j6jpL8M3CaZCcbVFns5pbNhrFdhwfCQrEY9AceR/OWaycOLitEMN1VEno7OWkB7CtSerEZ/AH8yJy563Gnwx3ZpWN82TfsZ2VQWJeoYovPe3Vzjog9OfX850vZ+n1E5rLlXClyXj5mfPkglwx3JnfwtTzHKdyjEYrcM9gYoBOFk+Qij0yquFjzgGdXWFGAJ6D3APJEApsgFQkA9AQCs9AgCAUgFJ4ChEAYkgUxAK4gDEAYgDEAqBAPUArAEAQDU8b4GmpGGAP4jp0II5gyGTHHJHhkrR6m07RF7uxtyn7O9wPRgH/uJycnsbBLlsaI6qa5mM/ZDVsc98o/5X/2lcfYuOO3F8P5JPVPwM9Oxlz473UvgfsBV/wB5Zi9i6eHvIy1U2bjh/ZLT1EMVNjjobCWx9M9PunQxaXDi/RFIplklLmzfDly8poIFDAGJ5QKiAVnoEApAEArAEAQBAEAQBAKQBAGJ6BAEAQBAEACAVgFYAgCAUgCAIBQzwFIAxAK4gCAVAgCAIAgDEAQCs9BSeAQBAEAQBAKQBPQIAgCAIBWABAKwBAEAQBAEAQCmIAxAKwBAEAQBAEAQBAEAQBAEAQBAEAQBAEApiAMQCsAQBAEAQBAEAQBAEAQBAEAQBAEAQBAEAQBAEAQBAEAQBAEAQBAEAQBAEAQBAEAQD//Z"/>
          <p:cNvSpPr>
            <a:spLocks noChangeAspect="1" noChangeArrowheads="1"/>
          </p:cNvSpPr>
          <p:nvPr/>
        </p:nvSpPr>
        <p:spPr bwMode="auto">
          <a:xfrm>
            <a:off x="155575" y="-144457"/>
            <a:ext cx="304800" cy="304801"/>
          </a:xfrm>
          <a:prstGeom prst="rect">
            <a:avLst/>
          </a:prstGeom>
          <a:noFill/>
        </p:spPr>
        <p:txBody>
          <a:bodyPr vert="horz" wrap="square" lIns="91414" tIns="45708" rIns="91414" bIns="45708" numCol="1" anchor="t" anchorCtr="0" compatLnSpc="1">
            <a:prstTxWarp prst="textNoShape">
              <a:avLst/>
            </a:prstTxWarp>
          </a:bodyPr>
          <a:lstStyle/>
          <a:p>
            <a:endParaRPr lang="ru-RU"/>
          </a:p>
        </p:txBody>
      </p:sp>
      <p:sp>
        <p:nvSpPr>
          <p:cNvPr id="3" name="AutoShape 4" descr="data:image/jpeg;base64,/9j/4AAQSkZJRgABAQAAAQABAAD/2wCEAAkGBxQREhQQEhQRFhAWGBUVFRgVFBQVFRIYFBYYFhcUFBgZHCggGBolGxQUITEhJSkrLi4uGB8zODMsNygtLisBCgoKDg0OGxAQGywkICQ0LCwsLDQsLSwyLCwsLCwsLSwsLCwtLCwsLCwsLCwsLCwsLCwsLCwsLCwsLCwsLCwsLP/AABEIAMQBAQMBEQACEQEDEQH/xAAcAAEAAQUBAQAAAAAAAAAAAAAABgEDBAUHAgj/xABBEAACAgECAwYDBAgEBAcAAAABAgADEQQSBSExBhMiQVFhBzJxI4GRsRRCUmJygqHBM5Ky0WODosIXJEOj4eLw/8QAGgEBAAMBAQEAAAAAAAAAAAAAAAIDBAUBBv/EADgRAAICAQIDBQcDAQgDAAAAAAABAhEDBCESMUETIlFxgQVhobHB0fAykeHxFBUjQlJykqIzYsL/2gAMAwEAAhEDEQA/AO4wBAEAQBAEAQBAEAQBAEAQBAEAQBAEAQBAEAQBAEAQBAEAQBAEAQBAEAQBAEAQBAEAQBAEAQBAEAQBAEAQBAEAQBAEAQBAMW3iFa2pQXAtcEqvmQvMn8/wPpI8Svh6nlq6MqSPRAEAQBAEAQBAEAQBAEAQBAEAQBAEAQBAEAQBAEAQBAEAQBAEAQDRdp+0a6Rdow17Dwr5KP2n9vbz/rM+fOsarqV5Mij5kO7E2NfxHvLCWYVWuSfUtWg+nJm5TNpG5ZHJlWG3JtnTp0TSIAgCAIAgCAIAgCAIAgCAIAgCAIAgCAIAgCAIAgCAIAgCAIAgGm7ScXbTp4ELWtnby8K46sx9s9Jm1GfsltzZVlycCOWWWPdbjx2XWEnkCzMQMk4A6AD6CctKU3fNmTeTJl8PeD203XWW1sgKVqm4EZ8TluR+iToaSEo3ao04YtXZOptLxAEAQBAEAQBAEAQBAEAQBAEAQBAEAQBAEAQBAEAQBAEAQBAEAi/bzindU90pw9uR7hB8345A+8zJq8nDDhXNlOaVKl1Nd8NeFcn1rDm+a6vatT4mH8TD8FHrPNJjqPExhjSsnM2FwgCAIAgCAIAgCAIAgCAIAgCAIAgCAIAgCAIAgCAIAgCAIAgCAIBybtLqW1us7us/O4pr9gDgv9PnacnI3lzUvIxy78ySaft/w+hFpRrNiKFXFT/Kgx6e02f2nFHu+Gxv7JpWev8AxM0XUG8jGf8ACP8AvD1mJHqxyas9L8SdEQW+2wP+H/8AMi9diuj3sZGfwXtppdXaKKjZ3hBIBQgYUZPOWY9TDI6iRljlFWyRTQQEAQBAEAQBAEAQBAEAQBAEAQBAEAQBAEAQBAEAQBAEAQDVdp9f3GmssHzY2r/E/hB+7OfulOefBjbIZJcMWzlOnq+w1ep3Mnc1BaiMgm60jaqkcwcLt/5k5+CPdlJlelj3rIe6A1nIByw/Vz58vxyZlTfHt8zp5P0nttMOmF+vdnnI9o/H4kqLncDA8K5HQd2efvI8e/P4ntHUfg/Ue6udkGN42WEDJ5bWUHqANq/5p1NAnTbXqZ873R0OdAoEAQBAEAQBAEAQBAEAQBAEAQBAEAQBAEAQBAEAQBAEAQCCfEzW/wCFRn1sb/Sv/fOfrZco+pmzvki1wrS6dOFhNXZRUdVvsU27cBm/wmAYjJVRWfqJbjjFYal1L8CaSo5VqqVrsfSixLArDZdvKJZhVOVHPzJHU9Jzs0FGXFF2vcrNv6lT2L6EMMjbjJGO/fyPXp0mRpp1/wDKLE7/AKl0J/D6D7Zzj+khf5wo9Jh8OeIX6azuDVa9FzIFIL93Vknc/NcHO4c+XSdTRZpXw09/gUZYrmdZnWMwgCAIAgCAIAgCAIAgCAIAgCAIAgCAIAgCAIAgCAYXFeKV6ZN9rYB5AdWY+gEryZY41ciMpKKtkbb4hU5OKdS+MZ2Krbc9Nx3YEzrWRe7Tr0K1mXgbzgfH6NYpNLeJfmRhtdP4lPl7jlNEMkZq0WRkpcjmvbO86jWvWp5l0oT2OQn+osZzsvfzV6GafemTD4g8P0w0Ye6hrVo2ipVd0KbtqBsqegwCc56TfmjHg3XI3Y7ukcfqawqLCeYG2sKFxlhgA5HrPn5KCfAvN8+hsldX1NklbYyS+4+yf7TK5Rukl8SaTrct36QsNhaweZ5V9P8ALJwyJPiSXx+4as6P8Mr77EYtcLNIqiupTs3oa2KkEKoIGFwM9Z9BopZZQvJ6GPMop7E6m0pEAQBAEAQBAEAQBAEAQBAEAQBAEAQBAEAQBAEA8W2BVLMQFAJJPQADJJhg49rdZbxTWBEJG87Uz0qrHMsR64BJ9Scek5bvNk/ORkffkdV4dwiqikadEHdYwQRnfnqz+pM6KxxUeGtjSopKjmfaqh+GatL6iQObVk9GXI30v6jp9xB6znvG8GS48vzYzuLxy25GD2Hb9K4jUx54Nl7fcDj/AK3We6eN5L9RjVyOg/EVtQNIRpnRCTttLNWv2RRwwU2eHOdvvjOJtzOaj3eZshV7nFqNPhfs7A1TbgzsgOzKk7jgjz5T5+U7fej3tqSfP5m2vB7GfVRZsHjpI8vsG5/+5M8pw4t0/wDkvsTSdfx/J77luQPd588Utn/XIqa3av8A5L7CjofwssqKW7VsF52G3cqhCMuE7rBJxjPXnznf9nrGoVF2+pkz3dsnk6BQIAgCAIAgCAIAgCAIAgCAIAgCAIAgCAIAgCAIBEfiXxPutL3QOHuO3+Reb/8Aav8ANM2pnUK8SrLKlRrfhTwvC26thzY90n8K83I+rYH8khpYbOR5hj1Np2m7d1aK00mnU2uACe7RSq7uYBYsPL2lmTVY8cuFvc1RxykrOdfEHt9VrtK9P6NalikPW5dfCy9RgDzUsuPf2lfbxyUqIzxbEd+GfbFdFbbdZW9hKCsYIXbltzHmOfyr+Ek5LE7ohjx7kw7Wdt9JxKgUvVrEdG72vCVOrOqsAr+Inad3PAleXNCcaexohBpnPeMZUB6wxpYKHWsMioT4fHjlkkE8wPSY9Ok7U33t6b3vrsXTdb9CScP2tXuUYUcgDe+c8ufnynMzcSnT5/7UWqq/kydr8vk3H/iueXuNsruPvryX3Jbk7+GGuJFmndat6hWV66ineJkjFjljvYE+3XpO/wCzsuOcWoxprn4v3sxZ4tO2T2dIoEAQBAEAQBAEAQBAEAQBAEAQBAEAQBAEAQBAEA5F8T+I79X3Y5ilAuP3m8bf0KD7pztTK514GbK7lR0TQ6VtHoVRFBsqqzg5wz43HOOeCxM1SfY4m6ukacceUTk3aLiWtsfv7KqCPlbuiEz0C5Lkk45j75wJ6nBq3u6l5M3xhLEvcYmk1Viu27T6hVbc3MJZ4mPlsbpjPlM2THjlFcM4trzW3qiUbjLk6M6m7OfC4Y+RqcfnKJRrqq80WJ/lFnV65aUUuWG4noAWOOZwPpiTx4ZZJPhXIOVLci/FuH1oe9W3OmuNZxVa5s8TAeIEgc8k+fWdXBmnJcDj343u0q5dCiUVzvZkg4dwwLWWpbUd0eYG6k9PD+sPYec52bO3NLIo36+fQuUaWzfwL9rXYBRGLnkDa9aj2P2YP5SEVitpvb3J/Ud46N8N6rO5Zr6tOloIUNSLMOuMnJsJPX0OOk+i0DxSTljhw/Uw5uJNJuyYToFIgCAIAgCAIAgCAIAgCAIAgCAIAgCAIAgGLreI1U/4jquegJ5n6DqZCeSMP1OiMpKPMxae0WlY4F9QPozbCfoGxIQz45cmeLJF8mbLcMZ8uufLHrLiZxHhDfpvE0J5iy82n+FSbMH22ric2Hfy37zLHvTO3mdI1HK+K8MaprQ1jWKSWcXKbPEOfgcYx0HXM+FyZZvM45V306tOr81/Q66S4LjyNPpdUh3WPbUFOGVO+51DaMr5c8gn75PJjkqjGLvlfDz35kYvm2/4Leqv03zNcuPbVOPyeSxwz/pjH/ovsHw87+Jq7bdEp3rSl7ZyWRGt2BRnLWMpHl5tNcI6qS4ZTcV4NpX6X9CD4OisxOId1cqW6e1N1Newq7IHTn+yfnHhXoPL3l+LtMTcMsX3naaun69Ov4hJqVOL5Ei4duvrDC1dy+F9tPIOACVPP3H4zl5qwzacXvuu90LUr6nm3RuTg23A5GQldS8vZmU4/GSjlhz4V6tv5P6Hjiyc/DbV6gq9Fif+XrH2Lvc9t5BY5FpJI9cYbkBjE+i9n6tZlwXbXN1S8l5eRgzYuHfxJvOmUCAIAgCAIAgCAIAgCAIAgCAIAgFMwCsAQCJdt+1w0g7mrB1LDPqKgf1mHmT5D7z758+bgVLmV5J8PIinZzs9fxEm+13Wgnm/Wy0jqEJ6AdM9PIZ8suLTvI+KRVDHxbsmy9iNEENfcKcj5iWL/UMTkH6TZ2GOqou7OPgc/wCPNqeCs1SOW0lyute7moLKRj9yxc55cm/EChxni2XIracdkePg1T3mrtsPSqvH0NjAD+ivPdPCpWMS3Ou8QDmpxWcWbTtOAdrY5HB5Hn5S7USnHFJwVunS95pgk5K+Rxrj2r1umO82i4ZxYrMQSCdoIJBKHKsOXSfKY1h1U32qal411Xjy93M6dShG48jW8K1Op3BUob9Gd2b7QrYy5bLbSrDzLdRLNRj0/Dcp99LpaXu5r6nkeJOq2JFaF+YYDDqO7PL3M5sb/S+XmWs0+u1+nfOnt1BKuPtEQoBjoQxA3L16ZzNuLDnj/iwhuuTd/wBH+xU3F91s1fFOG0ae2gIldiszWbXG9FrQDxZJO7LMvU+Y9Jrw5s2aE+JtNUrWzbfy2EoRjW12SBNCa6x3S6apm8W0VMuM9eSkZnNeVTn33KSW12mT4aW1IxreF6i0/aalVr5b+6pKZHXBsZyVz6jEtjqMONd3Hb6XK/gkjzhk+bOrdjNF3OkqTvGsXG5GZxZlX8SgMOq4PL2xPqdF2vZLtUk/BfD1Obl4ePu8jeTWViAIAgCAUgCAVgCAIAgCAIAgGr7Rcdq0VRutPsqj5rG8lUf38pCc1BWzxtJHMTx7XcTt2V7gDzFdZKoq+rtyyPc/cPKYZSyZXSM7cpukSTQ9itXWN663u7cZwiMVz6EkjI/l+6WR0so7qW5JYmuTLvBe11tV/wCh8QAD52raOQJPTeOmDkYYYHMcvOTx52pcE+Z7HI7qRJO03Gl0WnfUNzI5Iv7bn5V/ufYGXznwxstk6VnJeynCbOJ6pntLFM95c3QnJ5KPQnGB6AH0Ew44PJLf1M8Y8T3Oyam6vTUlztSmtfIclVRyAA/DE3yahG3yRpSvZHKuO9r+IbiG3ULk4VFGPb7TBLH3BH0nBftKWXfHJV+eptWBR5ohnafjL2UP39tzr5BrWPi/VI3ZAPPrj1k9PPNPIlxP1PMkYKO6MXshxJ0R2qtuQkrnDFDgAlclW8XzNz/pLNZLJCSp15WV4IRpkz4d2x1tZBFrWL6WDvAfqfm/AyiGtywfO/MueGL6F/iXFETTmw6ezu7FNoGzvULMpbw7csgPLOQMZz7zkQxSy6h99cV1zp8/fSfu3NUZKMd1sRbslxKkV7b73CooAL3W0lyxJyviHT+86PtDDkcrxQ3fhFS+hRinGt38aM+6zhzDL2JZu6BtTbZ69QXOZmjHXJ1GLVf+qX0Jvs+f1LB1GkoXfVp0HPZ3ppZUr35G4OygkjPILk5lqhqcrqeR+NcW7r3J/Ojy4R5IwuNii4V2KiHUYDvWig7ldim5XHVVK5APi5cxNGm7XHxRbfDyTb5Ur5e/9vBkZKLp1v8AnyN53FbqHAsDdMHU3huXsDyGJz3OcZcLaa/2xospPl8y1boguDt0a56Pe9l4U/tbXwM+nPrJRyt7XN10ilH5XseVXh8zp3w74bbRQe9vsuV9rIWI2gEHJrGThTkHGceg9e/7OlmlBucOGO3CvcYs6ins7fUlk6JQIAgCAIAgCAIAgCAIAgCAW77lRWdiAqgsxPQADJJ9sQDh3GNfbxfWjaDtJ2UIeQVeuW9CcbmPljHkJz5zeSVL0M0nxPY7B2d4HXo6hUnNurtjm7ep9B6DymzHjUFSL4xUVRtZYSIL8U+Eh6RqgPFXhX90Y4H4MR/mMy6nHa4l0KssbVnN+0faO3Vrp6HzipCM9TY2SN59TsCj67vWUSyOSV9CpybR2TsVwP8AQ9KlZH2reOz+Ij5f5RgfcfWbMUOCNGiEaRmdos/o1uNmduMWfI2SBtb2PT7+h6TN7SdaWfPl05+a8i/B/wCRHFO1PaG6oHSvWEyNj4ZbMk4wEOQcbcdRn2nA0Oiwzfbxd9V0/f195uy5Go8LMmjjenNVYsrYnA3E6S1gDzzzCEHy6SmWlzLJJwl/3X3JccaSa+Bcs4tphgVU2HlzKaO0Z5H9wfnIx02d25yXrNfdnvFFcl8DC4pxuw7CadiGytB3rKpcM2NqoCW555nIwMmaNPpMab71tJva3y9+y+5Cc3tse+M6+nSITusNBDq1T7jtd1DDu3BAB2tjofm54xmeabDlzy6cVpqSrknW6818OpPJKOO0YHZfiPdk90av0cHKZYbgm0BVOW6jPXz6y7W4FNLjT4uvnfPkQhOuXLobnUcWrGWbUomefIKTz8hnImKOmyOksd0Scl4kce3SalxWbNRqL8jYmWCE5wPlCqOZ6zpKOpwx4lGMI9Xt9bZV3JOt2y7xjhValT+i30vtwT3DhQxOdxsoLZAyB18pHBqJyTXaRkr/ANS5eUqJSUV/la9Pqi/VodKFJbUWbx5DU3D/AKWOZVLLqOKlBV/tX0CUau/ieOFaPRpelmwuQcqWaxwGHQ9cdfWTzT1c4OCdXt0X8nkeCMrO88L1lXdoiMMKoAB8PQYn0WDH2WOMPBJfsYJy4pN+JsAZaRKwBAEAQBAEAQBAEAQBAEAgPxZ4z3dK6RD47ub+orU9P5mwPorTNqJ0q8SvJKlR4+FPAtlbath4nylfsoPib72GPovvPNND/OyOKPU6DNRcaTjfarS6Q7bbR3n7C5d/bIHy/fiVZM8Mf6mSjCUuRC+0HxGpvpt06ae0rYjJl2VCNwI3ADd06zJPXQaqmWf2dtbnNuzvElW+q4oLO7O4qTtB2kEAnB/WC/hITl2VSasy4cXFOjqmk+KKn/E07AfuWBz+BC/nPY+0o9UbXp30ZvdVrNNxTSWoh3LgF1OVdMHcMj+U4PMHEavK8umk8D3W/wC25HHHgyLiRxTtNrtOrvS+57AVNLsHDVkptAcEgttK5w3PDenTn6PFmlFTjsuq2p79PC75rwNWScLp+hu+z3E3FWyx60qI5EFd27OT58l5jymDWaeDycUE3L15FkJOtzK4hxCnYVfXlOZ8Kdzk5PrsY+cpxYcnHccN+9390SclW8iNC/h7WqK2ttuyTvs71lTbkqSWwB0AGB1InU4NbGDckox8FSsoTxuSS5kr4hoNVSt9JpS+lyGJqcV3JyA8SWeFvl8jOaniWSPG3jnHapK0/Vb/AALrlwulaZGaNDQrA6jTakLyGLNE5HLz3puDZ9RN08uaUf8ACyRv3TXydUVVG94teg1TaQtirTgKOn2L4P3FYgtSo3Oe/mvuG49ESLspxWgPWn6P4VbeyqiBRt5hsD3x1xPdPo8k9SpylaXr6epGeVLG0ludTq0mmvAZMfysVI+q55fhOtk9l6PJ+rGvl8qM0dRkjyZruIdiKrck3agZ6jeMf0AP9Z5D2XpYfph8X9w9RkfNmFR2AqqIZMMw6F9xI/EnE0w0+OG6RBzk+ZsV4U6+Q+4zQQLiLYnTcIBk169x15wDJr4gD15QDITUA+cAuB4B6BgFYAgCAIAgCAIBw3juobiHEW2c99gpq8wFU7Q30+Z/vM52RvJk+Bml3pHa9FplqrSpBhEUKv0UYE3pUqRpSouv0M9fIHz1x/hz6ewixwxYsdxPicjmxYHnnnzny+LM8ybp31XgzpSjw+RiVVkgkBiB1wCcH0k20nTPDXdn9PeWbfTaNw5P3TLnn0Jxgnn9eU06ueJRXDNbdLRRhUr3XrRI7tC1ah7AEXyLECc2ORTlwx3ZqapWz12R46TdqNNS4DW1bFsBwEIbPXHPIBXI6cpuySlptO5SXPZ+X9ClLtJ14GF2x1dtq1pq6LarU/8AUrr76lwp9RzXPpz6yn2fjxY3J4JqSfRvha+/wJ55NpKSow+ENw1kY2ip35bcb0K4HnnbLdQtfGS4G0vR/cjF4mi/pm0XM91U/tlm/AAnP4Sua1X+po97ngSHhnENKVSsUgAt/hoirnnzOMeQ55I8pmjpM+TPUpvfm7t11JvLFQ5HYu6q1CAlVZSOWRzAPoeon1MsUMkUpxT81ZzlJxezNHxPsRp7ehuX276wr+BaUf3fpk7UEifbT8TTWdgqkOdhb+d/yzJLSYlyiR7SXiXaODpVyVAo9lxL1FJUkRbbMumkqcryMkeG50vED0b8YBnLfmGD1vhKkChM9B5KAwC2aB6QDydMPKeg9KpHnAMipjAL2YB6gCAIAgCeA03bDiX6No77gcMEKqf3n8C/1YGQyS4YtkZOkc0+FGkV9U1zEBKU5ZOPHZ4Vxn90Wf0mXTx71voVYlvZ2FHB6EH6HM2l5UmGD5y7a6qjUs99AsS0l2sr3H9ZwQyqcjJB54HUc5wtM8iyS46cW7i/O9n5f0N00uHbmivZzh+qsVhp9QEBAZtwB3Y5A5Cn1mfWZtPjaeWF9PzcshGbWzNsnAddYNj6zA9ifL22iY3rNJB8ccX5+5NQm9my3X2HRm+2ustYfcD9ck/2kpe1pRjeOCivzyPOxTe7Nt2Z4DVVraB9mg3Z8yXKdA3rzAHObPZ+fJnypt7Lf887Kc0VCJNOPdklY76XtrI/VVsr/KGzt+g5TqT9m6aVvgSvw2/gzLPkXUir9jMsWNthPnuCkyP9340qVpHvbyLlXYpAcmyw+w2gflJLQ4lzth5pGz0HZ2qn5FAPrzJP1J5zXDHGC2RW5N8zeaHdWQATt9JJESQ025EkC71gFqygHqJ4DDt0A8uUAx20ZEAomVnj5Aya7J6naBdDT0FwGAVgFcQBiAe0E9BcgHqAIAgGJxTiVemra65gta9SfM+QA6kn0EhKairZ6k3sjmXG/ifa5K6VBWnk7gPYffb8q/8AVOdk175QRojhXUg3aLtBfamb77GXIyGchSfLCDw58+krwZcmSdNtkM+NcGxg6Hmu4jqc8/T/APfnKtTLvUuhLTQ4YGXW+05UlT6g4P4iZ1JrdM0E17C9rtQL001rtbVZlRvO50O0kFWPMjl0P3TfpdRNyUJO0yjLBU2jWdpezbWNv7recnx1thj/ABL6+4lMdHmwXHG7j0XgS/tEZfq5kfp4LbT4UfVV/Ws/1yJGfHP9eK/3PYySVJmRXodRuyLNQx/dpH9lMgsTlGuy+ZLjSfM2+k4Nq3YHNoHra5A/yL1+hEnD2dKSpxUfz1fxIvOlyZMezHZjZYLHJd+WWPLGDkKo8hmdPBpoYY1EzzyOb3J+V5TSVmHqdErfWAYFmjx7zzcHldOfSHyBlU6E9TPQZ6V4gF0CAJ6ChEA8FJ4C21Qhg8dwJ6D0K4BUJAPWIBXE9AxPAe1noPUA9QBAEA578V9O1worRvEpdthOA5O3GCeW4AHl6Ezk+1MvZ8LfLf08PqadOrs5hfpXQ4dHX+JSPznNjOMl3XZoaa5mFr9OLEKH6j6jpL8M3CaZCcbVFns5pbNhrFdhwfCQrEY9AceR/OWaycOLitEMN1VEno7OWkB7CtSerEZ/AH8yJy563Gnwx3ZpWN82TfsZ2VQWJeoYovPe3Vzjog9OfX850vZ+n1E5rLlXClyXj5mfPkglwx3JnfwtTzHKdyjEYrcM9gYoBOFk+Qij0yquFjzgGdXWFGAJ6D3APJEApsgFQkA9AQCs9AgCAUgFJ4ChEAYkgUxAK4gDEAYgDEAqBAPUArAEAQDU8b4GmpGGAP4jp0II5gyGTHHJHhkrR6m07RF7uxtyn7O9wPRgH/uJycnsbBLlsaI6qa5mM/ZDVsc98o/5X/2lcfYuOO3F8P5JPVPwM9Oxlz473UvgfsBV/wB5Zi9i6eHvIy1U2bjh/ZLT1EMVNjjobCWx9M9PunQxaXDi/RFIplklLmzfDly8poIFDAGJ5QKiAVnoEApAEArAEAQBAEAQBAKQBAGJ6BAEAQBAEACAVgFYAgCAUgCAIBQzwFIAxAK4gCAVAgCAIAgDEAQCs9BSeAQBAEAQBAKQBPQIAgCAIBWABAKwBAEAQBAEAQCmIAxAKwBAEAQBAEAQBAEAQBAEAQBAEAQBAEApiAMQCsAQBAEAQBAEAQBAEAQBAEAQBAEAQBAEAQBAEAQBAEAQBAEAQBAEAQBAEAQBAEAQD//Z"/>
          <p:cNvSpPr>
            <a:spLocks noChangeAspect="1" noChangeArrowheads="1"/>
          </p:cNvSpPr>
          <p:nvPr/>
        </p:nvSpPr>
        <p:spPr bwMode="auto">
          <a:xfrm>
            <a:off x="155575" y="-144457"/>
            <a:ext cx="304800" cy="304801"/>
          </a:xfrm>
          <a:prstGeom prst="rect">
            <a:avLst/>
          </a:prstGeom>
          <a:noFill/>
        </p:spPr>
        <p:txBody>
          <a:bodyPr vert="horz" wrap="square" lIns="91414" tIns="45708" rIns="91414" bIns="45708" numCol="1" anchor="t" anchorCtr="0" compatLnSpc="1">
            <a:prstTxWarp prst="textNoShape">
              <a:avLst/>
            </a:prstTxWarp>
          </a:bodyPr>
          <a:lstStyle/>
          <a:p>
            <a:endParaRPr lang="ru-RU"/>
          </a:p>
        </p:txBody>
      </p:sp>
      <p:sp>
        <p:nvSpPr>
          <p:cNvPr id="5126" name="AutoShape 6" descr="data:image/jpeg;base64,/9j/4AAQSkZJRgABAQAAAQABAAD/2wCEAAkGBxQREhQQEhQRFhAWGBUVFRgVFBQVFRIYFBYYFhcUFBgZHCggGBolGxQUITEhJSkrLi4uGB8zODMsNygtLisBCgoKDg0OGxAQGywkICQ0LCwsLDQsLSwyLCwsLCwsLSwsLCwtLCwsLCwsLCwsLCwsLCwsLCwsLCwsLCwsLCwsLP/AABEIAMQBAQMBEQACEQEDEQH/xAAcAAEAAQUBAQAAAAAAAAAAAAAABgEDBAUHAgj/xABBEAACAgECAwYDBAgEBAcAAAABAgADEQQSBSExBhMiQVFhBzJxI4GRsRRCUmJygqHBM5Ky0WODosIXJEOj4eLw/8QAGgEBAAMBAQEAAAAAAAAAAAAAAAIDBAUBBv/EADgRAAICAQIDBQcDAQgDAAAAAAABAhEDBCESMUETIlFxgQVhobHB0fAykeHxFBUjQlJykqIzYsL/2gAMAwEAAhEDEQA/AO4wBAEAQBAEAQBAEAQBAEAQBAEAQBAEAQBAEAQBAEAQBAEAQBAEAQBAEAQBAEAQBAEAQBAEAQBAEAQBAEAQBAEAQBAEAQBAMW3iFa2pQXAtcEqvmQvMn8/wPpI8Svh6nlq6MqSPRAEAQBAEAQBAEAQBAEAQBAEAQBAEAQBAEAQBAEAQBAEAQBAEAQDRdp+0a6Rdow17Dwr5KP2n9vbz/rM+fOsarqV5Mij5kO7E2NfxHvLCWYVWuSfUtWg+nJm5TNpG5ZHJlWG3JtnTp0TSIAgCAIAgCAIAgCAIAgCAIAgCAIAgCAIAgCAIAgCAIAgCAIAgGm7ScXbTp4ELWtnby8K46sx9s9Jm1GfsltzZVlycCOWWWPdbjx2XWEnkCzMQMk4A6AD6CctKU3fNmTeTJl8PeD203XWW1sgKVqm4EZ8TluR+iToaSEo3ao04YtXZOptLxAEAQBAEAQBAEAQBAEAQBAEAQBAEAQBAEAQBAEAQBAEAQBAEAi/bzindU90pw9uR7hB8345A+8zJq8nDDhXNlOaVKl1Nd8NeFcn1rDm+a6vatT4mH8TD8FHrPNJjqPExhjSsnM2FwgCAIAgCAIAgCAIAgCAIAgCAIAgCAIAgCAIAgCAIAgCAIAgCAIBybtLqW1us7us/O4pr9gDgv9PnacnI3lzUvIxy78ySaft/w+hFpRrNiKFXFT/Kgx6e02f2nFHu+Gxv7JpWev8AxM0XUG8jGf8ACP8AvD1mJHqxyas9L8SdEQW+2wP+H/8AMi9diuj3sZGfwXtppdXaKKjZ3hBIBQgYUZPOWY9TDI6iRljlFWyRTQQEAQBAEAQBAEAQBAEAQBAEAQBAEAQBAEAQBAEAQBAEAQDVdp9f3GmssHzY2r/E/hB+7OfulOefBjbIZJcMWzlOnq+w1ep3Mnc1BaiMgm60jaqkcwcLt/5k5+CPdlJlelj3rIe6A1nIByw/Vz58vxyZlTfHt8zp5P0nttMOmF+vdnnI9o/H4kqLncDA8K5HQd2efvI8e/P4ntHUfg/Ue6udkGN42WEDJ5bWUHqANq/5p1NAnTbXqZ873R0OdAoEAQBAEAQBAEAQBAEAQBAEAQBAEAQBAEAQBAEAQBAEAQCCfEzW/wCFRn1sb/Sv/fOfrZco+pmzvki1wrS6dOFhNXZRUdVvsU27cBm/wmAYjJVRWfqJbjjFYal1L8CaSo5VqqVrsfSixLArDZdvKJZhVOVHPzJHU9Jzs0FGXFF2vcrNv6lT2L6EMMjbjJGO/fyPXp0mRpp1/wDKLE7/AKl0J/D6D7Zzj+khf5wo9Jh8OeIX6azuDVa9FzIFIL93Vknc/NcHO4c+XSdTRZpXw09/gUZYrmdZnWMwgCAIAgCAIAgCAIAgCAIAgCAIAgCAIAgCAIAgCAYXFeKV6ZN9rYB5AdWY+gEryZY41ciMpKKtkbb4hU5OKdS+MZ2Krbc9Nx3YEzrWRe7Tr0K1mXgbzgfH6NYpNLeJfmRhtdP4lPl7jlNEMkZq0WRkpcjmvbO86jWvWp5l0oT2OQn+osZzsvfzV6GafemTD4g8P0w0Ye6hrVo2ipVd0KbtqBsqegwCc56TfmjHg3XI3Y7ukcfqawqLCeYG2sKFxlhgA5HrPn5KCfAvN8+hsldX1NklbYyS+4+yf7TK5Rukl8SaTrct36QsNhaweZ5V9P8ALJwyJPiSXx+4as6P8Mr77EYtcLNIqiupTs3oa2KkEKoIGFwM9Z9BopZZQvJ6GPMop7E6m0pEAQBAEAQBAEAQBAEAQBAEAQBAEAQBAEAQBAEA8W2BVLMQFAJJPQADJJhg49rdZbxTWBEJG87Uz0qrHMsR64BJ9Scek5bvNk/ORkffkdV4dwiqikadEHdYwQRnfnqz+pM6KxxUeGtjSopKjmfaqh+GatL6iQObVk9GXI30v6jp9xB6znvG8GS48vzYzuLxy25GD2Hb9K4jUx54Nl7fcDj/AK3We6eN5L9RjVyOg/EVtQNIRpnRCTttLNWv2RRwwU2eHOdvvjOJtzOaj3eZshV7nFqNPhfs7A1TbgzsgOzKk7jgjz5T5+U7fej3tqSfP5m2vB7GfVRZsHjpI8vsG5/+5M8pw4t0/wDkvsTSdfx/J77luQPd588Utn/XIqa3av8A5L7CjofwssqKW7VsF52G3cqhCMuE7rBJxjPXnznf9nrGoVF2+pkz3dsnk6BQIAgCAIAgCAIAgCAIAgCAIAgCAIAgCAIAgCAIBEfiXxPutL3QOHuO3+Reb/8Aav8ANM2pnUK8SrLKlRrfhTwvC26thzY90n8K83I+rYH8khpYbOR5hj1Np2m7d1aK00mnU2uACe7RSq7uYBYsPL2lmTVY8cuFvc1RxykrOdfEHt9VrtK9P6NalikPW5dfCy9RgDzUsuPf2lfbxyUqIzxbEd+GfbFdFbbdZW9hKCsYIXbltzHmOfyr+Ek5LE7ohjx7kw7Wdt9JxKgUvVrEdG72vCVOrOqsAr+Inad3PAleXNCcaexohBpnPeMZUB6wxpYKHWsMioT4fHjlkkE8wPSY9Ok7U33t6b3vrsXTdb9CScP2tXuUYUcgDe+c8ufnynMzcSnT5/7UWqq/kydr8vk3H/iueXuNsruPvryX3Jbk7+GGuJFmndat6hWV66ineJkjFjljvYE+3XpO/wCzsuOcWoxprn4v3sxZ4tO2T2dIoEAQBAEAQBAEAQBAEAQBAEAQBAEAQBAEAQBAEA5F8T+I79X3Y5ilAuP3m8bf0KD7pztTK514GbK7lR0TQ6VtHoVRFBsqqzg5wz43HOOeCxM1SfY4m6ukacceUTk3aLiWtsfv7KqCPlbuiEz0C5Lkk45j75wJ6nBq3u6l5M3xhLEvcYmk1Viu27T6hVbc3MJZ4mPlsbpjPlM2THjlFcM4trzW3qiUbjLk6M6m7OfC4Y+RqcfnKJRrqq80WJ/lFnV65aUUuWG4noAWOOZwPpiTx4ZZJPhXIOVLci/FuH1oe9W3OmuNZxVa5s8TAeIEgc8k+fWdXBmnJcDj343u0q5dCiUVzvZkg4dwwLWWpbUd0eYG6k9PD+sPYec52bO3NLIo36+fQuUaWzfwL9rXYBRGLnkDa9aj2P2YP5SEVitpvb3J/Ud46N8N6rO5Zr6tOloIUNSLMOuMnJsJPX0OOk+i0DxSTljhw/Uw5uJNJuyYToFIgCAIAgCAIAgCAIAgCAIAgCAIAgCAIAgGLreI1U/4jquegJ5n6DqZCeSMP1OiMpKPMxae0WlY4F9QPozbCfoGxIQz45cmeLJF8mbLcMZ8uufLHrLiZxHhDfpvE0J5iy82n+FSbMH22ric2Hfy37zLHvTO3mdI1HK+K8MaprQ1jWKSWcXKbPEOfgcYx0HXM+FyZZvM45V306tOr81/Q66S4LjyNPpdUh3WPbUFOGVO+51DaMr5c8gn75PJjkqjGLvlfDz35kYvm2/4Leqv03zNcuPbVOPyeSxwz/pjH/ovsHw87+Jq7bdEp3rSl7ZyWRGt2BRnLWMpHl5tNcI6qS4ZTcV4NpX6X9CD4OisxOId1cqW6e1N1Newq7IHTn+yfnHhXoPL3l+LtMTcMsX3naaun69Ov4hJqVOL5Ei4duvrDC1dy+F9tPIOACVPP3H4zl5qwzacXvuu90LUr6nm3RuTg23A5GQldS8vZmU4/GSjlhz4V6tv5P6Hjiyc/DbV6gq9Fif+XrH2Lvc9t5BY5FpJI9cYbkBjE+i9n6tZlwXbXN1S8l5eRgzYuHfxJvOmUCAIAgCAIAgCAIAgCAIAgCAIAgFMwCsAQCJdt+1w0g7mrB1LDPqKgf1mHmT5D7z758+bgVLmV5J8PIinZzs9fxEm+13Wgnm/Wy0jqEJ6AdM9PIZ8suLTvI+KRVDHxbsmy9iNEENfcKcj5iWL/UMTkH6TZ2GOqou7OPgc/wCPNqeCs1SOW0lyute7moLKRj9yxc55cm/EChxni2XIracdkePg1T3mrtsPSqvH0NjAD+ivPdPCpWMS3Ou8QDmpxWcWbTtOAdrY5HB5Hn5S7USnHFJwVunS95pgk5K+Rxrj2r1umO82i4ZxYrMQSCdoIJBKHKsOXSfKY1h1U32qal411Xjy93M6dShG48jW8K1Op3BUob9Gd2b7QrYy5bLbSrDzLdRLNRj0/Dcp99LpaXu5r6nkeJOq2JFaF+YYDDqO7PL3M5sb/S+XmWs0+u1+nfOnt1BKuPtEQoBjoQxA3L16ZzNuLDnj/iwhuuTd/wBH+xU3F91s1fFOG0ae2gIldiszWbXG9FrQDxZJO7LMvU+Y9Jrw5s2aE+JtNUrWzbfy2EoRjW12SBNCa6x3S6apm8W0VMuM9eSkZnNeVTn33KSW12mT4aW1IxreF6i0/aalVr5b+6pKZHXBsZyVz6jEtjqMONd3Hb6XK/gkjzhk+bOrdjNF3OkqTvGsXG5GZxZlX8SgMOq4PL2xPqdF2vZLtUk/BfD1Obl4ePu8jeTWViAIAgCAUgCAVgCAIAgCAIAgGr7Rcdq0VRutPsqj5rG8lUf38pCc1BWzxtJHMTx7XcTt2V7gDzFdZKoq+rtyyPc/cPKYZSyZXSM7cpukSTQ9itXWN663u7cZwiMVz6EkjI/l+6WR0so7qW5JYmuTLvBe11tV/wCh8QAD52raOQJPTeOmDkYYYHMcvOTx52pcE+Z7HI7qRJO03Gl0WnfUNzI5Iv7bn5V/ufYGXznwxstk6VnJeynCbOJ6pntLFM95c3QnJ5KPQnGB6AH0Ew44PJLf1M8Y8T3Oyam6vTUlztSmtfIclVRyAA/DE3yahG3yRpSvZHKuO9r+IbiG3ULk4VFGPb7TBLH3BH0nBftKWXfHJV+eptWBR5ohnafjL2UP39tzr5BrWPi/VI3ZAPPrj1k9PPNPIlxP1PMkYKO6MXshxJ0R2qtuQkrnDFDgAlclW8XzNz/pLNZLJCSp15WV4IRpkz4d2x1tZBFrWL6WDvAfqfm/AyiGtywfO/MueGL6F/iXFETTmw6ezu7FNoGzvULMpbw7csgPLOQMZz7zkQxSy6h99cV1zp8/fSfu3NUZKMd1sRbslxKkV7b73CooAL3W0lyxJyviHT+86PtDDkcrxQ3fhFS+hRinGt38aM+6zhzDL2JZu6BtTbZ69QXOZmjHXJ1GLVf+qX0Jvs+f1LB1GkoXfVp0HPZ3ppZUr35G4OygkjPILk5lqhqcrqeR+NcW7r3J/Ojy4R5IwuNii4V2KiHUYDvWig7ldim5XHVVK5APi5cxNGm7XHxRbfDyTb5Ur5e/9vBkZKLp1v8AnyN53FbqHAsDdMHU3huXsDyGJz3OcZcLaa/2xospPl8y1boguDt0a56Pe9l4U/tbXwM+nPrJRyt7XN10ilH5XseVXh8zp3w74bbRQe9vsuV9rIWI2gEHJrGThTkHGceg9e/7OlmlBucOGO3CvcYs6ins7fUlk6JQIAgCAIAgCAIAgCAIAgCAW77lRWdiAqgsxPQADJJ9sQDh3GNfbxfWjaDtJ2UIeQVeuW9CcbmPljHkJz5zeSVL0M0nxPY7B2d4HXo6hUnNurtjm7ep9B6DymzHjUFSL4xUVRtZYSIL8U+Eh6RqgPFXhX90Y4H4MR/mMy6nHa4l0KssbVnN+0faO3Vrp6HzipCM9TY2SN59TsCj67vWUSyOSV9CpybR2TsVwP8AQ9KlZH2reOz+Ij5f5RgfcfWbMUOCNGiEaRmdos/o1uNmduMWfI2SBtb2PT7+h6TN7SdaWfPl05+a8i/B/wCRHFO1PaG6oHSvWEyNj4ZbMk4wEOQcbcdRn2nA0Oiwzfbxd9V0/f195uy5Go8LMmjjenNVYsrYnA3E6S1gDzzzCEHy6SmWlzLJJwl/3X3JccaSa+Bcs4tphgVU2HlzKaO0Z5H9wfnIx02d25yXrNfdnvFFcl8DC4pxuw7CadiGytB3rKpcM2NqoCW555nIwMmaNPpMab71tJva3y9+y+5Cc3tse+M6+nSITusNBDq1T7jtd1DDu3BAB2tjofm54xmeabDlzy6cVpqSrknW6818OpPJKOO0YHZfiPdk90av0cHKZYbgm0BVOW6jPXz6y7W4FNLjT4uvnfPkQhOuXLobnUcWrGWbUomefIKTz8hnImKOmyOksd0Scl4kce3SalxWbNRqL8jYmWCE5wPlCqOZ6zpKOpwx4lGMI9Xt9bZV3JOt2y7xjhValT+i30vtwT3DhQxOdxsoLZAyB18pHBqJyTXaRkr/ANS5eUqJSUV/la9Pqi/VodKFJbUWbx5DU3D/AKWOZVLLqOKlBV/tX0CUau/ieOFaPRpelmwuQcqWaxwGHQ9cdfWTzT1c4OCdXt0X8nkeCMrO88L1lXdoiMMKoAB8PQYn0WDH2WOMPBJfsYJy4pN+JsAZaRKwBAEAQBAEAQBAEAQBAEAgPxZ4z3dK6RD47ub+orU9P5mwPorTNqJ0q8SvJKlR4+FPAtlbath4nylfsoPib72GPovvPNND/OyOKPU6DNRcaTjfarS6Q7bbR3n7C5d/bIHy/fiVZM8Mf6mSjCUuRC+0HxGpvpt06ae0rYjJl2VCNwI3ADd06zJPXQaqmWf2dtbnNuzvElW+q4oLO7O4qTtB2kEAnB/WC/hITl2VSasy4cXFOjqmk+KKn/E07AfuWBz+BC/nPY+0o9UbXp30ZvdVrNNxTSWoh3LgF1OVdMHcMj+U4PMHEavK8umk8D3W/wC25HHHgyLiRxTtNrtOrvS+57AVNLsHDVkptAcEgttK5w3PDenTn6PFmlFTjsuq2p79PC75rwNWScLp+hu+z3E3FWyx60qI5EFd27OT58l5jymDWaeDycUE3L15FkJOtzK4hxCnYVfXlOZ8Kdzk5PrsY+cpxYcnHccN+9390SclW8iNC/h7WqK2ttuyTvs71lTbkqSWwB0AGB1InU4NbGDckox8FSsoTxuSS5kr4hoNVSt9JpS+lyGJqcV3JyA8SWeFvl8jOaniWSPG3jnHapK0/Vb/AALrlwulaZGaNDQrA6jTakLyGLNE5HLz3puDZ9RN08uaUf8ACyRv3TXydUVVG94teg1TaQtirTgKOn2L4P3FYgtSo3Oe/mvuG49ESLspxWgPWn6P4VbeyqiBRt5hsD3x1xPdPo8k9SpylaXr6epGeVLG0ludTq0mmvAZMfysVI+q55fhOtk9l6PJ+rGvl8qM0dRkjyZruIdiKrck3agZ6jeMf0AP9Z5D2XpYfph8X9w9RkfNmFR2AqqIZMMw6F9xI/EnE0w0+OG6RBzk+ZsV4U6+Q+4zQQLiLYnTcIBk169x15wDJr4gD15QDITUA+cAuB4B6BgFYAgCAIAgCAIBw3juobiHEW2c99gpq8wFU7Q30+Z/vM52RvJk+Bml3pHa9FplqrSpBhEUKv0UYE3pUqRpSouv0M9fIHz1x/hz6ewixwxYsdxPicjmxYHnnnzny+LM8ybp31XgzpSjw+RiVVkgkBiB1wCcH0k20nTPDXdn9PeWbfTaNw5P3TLnn0Jxgnn9eU06ueJRXDNbdLRRhUr3XrRI7tC1ah7AEXyLECc2ORTlwx3ZqapWz12R46TdqNNS4DW1bFsBwEIbPXHPIBXI6cpuySlptO5SXPZ+X9ClLtJ14GF2x1dtq1pq6LarU/8AUrr76lwp9RzXPpz6yn2fjxY3J4JqSfRvha+/wJ55NpKSow+ENw1kY2ip35bcb0K4HnnbLdQtfGS4G0vR/cjF4mi/pm0XM91U/tlm/AAnP4Sua1X+po97ngSHhnENKVSsUgAt/hoirnnzOMeQ55I8pmjpM+TPUpvfm7t11JvLFQ5HYu6q1CAlVZSOWRzAPoeon1MsUMkUpxT81ZzlJxezNHxPsRp7ehuX276wr+BaUf3fpk7UEifbT8TTWdgqkOdhb+d/yzJLSYlyiR7SXiXaODpVyVAo9lxL1FJUkRbbMumkqcryMkeG50vED0b8YBnLfmGD1vhKkChM9B5KAwC2aB6QDydMPKeg9KpHnAMipjAL2YB6gCAIAgCeA03bDiX6No77gcMEKqf3n8C/1YGQyS4YtkZOkc0+FGkV9U1zEBKU5ZOPHZ4Vxn90Wf0mXTx71voVYlvZ2FHB6EH6HM2l5UmGD5y7a6qjUs99AsS0l2sr3H9ZwQyqcjJB54HUc5wtM8iyS46cW7i/O9n5f0N00uHbmivZzh+qsVhp9QEBAZtwB3Y5A5Cn1mfWZtPjaeWF9PzcshGbWzNsnAddYNj6zA9ifL22iY3rNJB8ccX5+5NQm9my3X2HRm+2ustYfcD9ck/2kpe1pRjeOCivzyPOxTe7Nt2Z4DVVraB9mg3Z8yXKdA3rzAHObPZ+fJnypt7Lf887Kc0VCJNOPdklY76XtrI/VVsr/KGzt+g5TqT9m6aVvgSvw2/gzLPkXUir9jMsWNthPnuCkyP9340qVpHvbyLlXYpAcmyw+w2gflJLQ4lzth5pGz0HZ2qn5FAPrzJP1J5zXDHGC2RW5N8zeaHdWQATt9JJESQ025EkC71gFqygHqJ4DDt0A8uUAx20ZEAomVnj5Aya7J6naBdDT0FwGAVgFcQBiAe0E9BcgHqAIAgGJxTiVemra65gta9SfM+QA6kn0EhKairZ6k3sjmXG/ifa5K6VBWnk7gPYffb8q/8AVOdk175QRojhXUg3aLtBfamb77GXIyGchSfLCDw58+krwZcmSdNtkM+NcGxg6Hmu4jqc8/T/APfnKtTLvUuhLTQ4YGXW+05UlT6g4P4iZ1JrdM0E17C9rtQL001rtbVZlRvO50O0kFWPMjl0P3TfpdRNyUJO0yjLBU2jWdpezbWNv7recnx1thj/ABL6+4lMdHmwXHG7j0XgS/tEZfq5kfp4LbT4UfVV/Ws/1yJGfHP9eK/3PYySVJmRXodRuyLNQx/dpH9lMgsTlGuy+ZLjSfM2+k4Nq3YHNoHra5A/yL1+hEnD2dKSpxUfz1fxIvOlyZMezHZjZYLHJd+WWPLGDkKo8hmdPBpoYY1EzzyOb3J+V5TSVmHqdErfWAYFmjx7zzcHldOfSHyBlU6E9TPQZ6V4gF0CAJ6ChEA8FJ4C21Qhg8dwJ6D0K4BUJAPWIBXE9AxPAe1noPUA9QBAEA578V9O1worRvEpdthOA5O3GCeW4AHl6Ezk+1MvZ8LfLf08PqadOrs5hfpXQ4dHX+JSPznNjOMl3XZoaa5mFr9OLEKH6j6jpL8M3CaZCcbVFns5pbNhrFdhwfCQrEY9AceR/OWaycOLitEMN1VEno7OWkB7CtSerEZ/AH8yJy563Gnwx3ZpWN82TfsZ2VQWJeoYovPe3Vzjog9OfX850vZ+n1E5rLlXClyXj5mfPkglwx3JnfwtTzHKdyjEYrcM9gYoBOFk+Qij0yquFjzgGdXWFGAJ6D3APJEApsgFQkA9AQCs9AgCAUgFJ4ChEAYkgUxAK4gDEAYgDEAqBAPUArAEAQDU8b4GmpGGAP4jp0II5gyGTHHJHhkrR6m07RF7uxtyn7O9wPRgH/uJycnsbBLlsaI6qa5mM/ZDVsc98o/5X/2lcfYuOO3F8P5JPVPwM9Oxlz473UvgfsBV/wB5Zi9i6eHvIy1U2bjh/ZLT1EMVNjjobCWx9M9PunQxaXDi/RFIplklLmzfDly8poIFDAGJ5QKiAVnoEApAEArAEAQBAEAQBAKQBAGJ6BAEAQBAEACAVgFYAgCAUgCAIBQzwFIAxAK4gCAVAgCAIAgDEAQCs9BSeAQBAEAQBAKQBPQIAgCAIBWABAKwBAEAQBAEAQCmIAxAKwBAEAQBAEAQBAEAQBAEAQBAEAQBAEApiAMQCsAQBAEAQBAEAQBAEAQBAEAQBAEAQBAEAQBAEAQBAEAQBAEAQBAEAQBAEAQBAEAQD//Z"/>
          <p:cNvSpPr>
            <a:spLocks noChangeAspect="1" noChangeArrowheads="1"/>
          </p:cNvSpPr>
          <p:nvPr/>
        </p:nvSpPr>
        <p:spPr bwMode="auto">
          <a:xfrm>
            <a:off x="155575" y="-144457"/>
            <a:ext cx="304800" cy="304801"/>
          </a:xfrm>
          <a:prstGeom prst="rect">
            <a:avLst/>
          </a:prstGeom>
          <a:noFill/>
        </p:spPr>
        <p:txBody>
          <a:bodyPr vert="horz" wrap="square" lIns="91414" tIns="45708" rIns="91414" bIns="45708" numCol="1" anchor="t" anchorCtr="0" compatLnSpc="1">
            <a:prstTxWarp prst="textNoShape">
              <a:avLst/>
            </a:prstTxWarp>
          </a:bodyPr>
          <a:lstStyle/>
          <a:p>
            <a:endParaRPr lang="ru-RU"/>
          </a:p>
        </p:txBody>
      </p:sp>
      <p:sp>
        <p:nvSpPr>
          <p:cNvPr id="5128" name="AutoShape 8" descr="data:image/jpeg;base64,/9j/4AAQSkZJRgABAQAAAQABAAD/2wCEAAkGBxQREhQQEhQRFhAWGBUVFRgVFBQVFRIYFBYYFhcUFBgZHCggGBolGxQUITEhJSkrLi4uGB8zODMsNygtLisBCgoKDg0OGxAQGywkICQ0LCwsLDQsLSwyLCwsLCwsLSwsLCwtLCwsLCwsLCwsLCwsLCwsLCwsLCwsLCwsLCwsLP/AABEIAMQBAQMBEQACEQEDEQH/xAAcAAEAAQUBAQAAAAAAAAAAAAAABgEDBAUHAgj/xABBEAACAgECAwYDBAgEBAcAAAABAgADEQQSBSExBhMiQVFhBzJxI4GRsRRCUmJygqHBM5Ky0WODosIXJEOj4eLw/8QAGgEBAAMBAQEAAAAAAAAAAAAAAAIDBAUBBv/EADgRAAICAQIDBQcDAQgDAAAAAAABAhEDBCESMUETIlFxgQVhobHB0fAykeHxFBUjQlJykqIzYsL/2gAMAwEAAhEDEQA/AO4wBAEAQBAEAQBAEAQBAEAQBAEAQBAEAQBAEAQBAEAQBAEAQBAEAQBAEAQBAEAQBAEAQBAEAQBAEAQBAEAQBAEAQBAEAQBAMW3iFa2pQXAtcEqvmQvMn8/wPpI8Svh6nlq6MqSPRAEAQBAEAQBAEAQBAEAQBAEAQBAEAQBAEAQBAEAQBAEAQBAEAQDRdp+0a6Rdow17Dwr5KP2n9vbz/rM+fOsarqV5Mij5kO7E2NfxHvLCWYVWuSfUtWg+nJm5TNpG5ZHJlWG3JtnTp0TSIAgCAIAgCAIAgCAIAgCAIAgCAIAgCAIAgCAIAgCAIAgCAIAgGm7ScXbTp4ELWtnby8K46sx9s9Jm1GfsltzZVlycCOWWWPdbjx2XWEnkCzMQMk4A6AD6CctKU3fNmTeTJl8PeD203XWW1sgKVqm4EZ8TluR+iToaSEo3ao04YtXZOptLxAEAQBAEAQBAEAQBAEAQBAEAQBAEAQBAEAQBAEAQBAEAQBAEAi/bzindU90pw9uR7hB8345A+8zJq8nDDhXNlOaVKl1Nd8NeFcn1rDm+a6vatT4mH8TD8FHrPNJjqPExhjSsnM2FwgCAIAgCAIAgCAIAgCAIAgCAIAgCAIAgCAIAgCAIAgCAIAgCAIBybtLqW1us7us/O4pr9gDgv9PnacnI3lzUvIxy78ySaft/w+hFpRrNiKFXFT/Kgx6e02f2nFHu+Gxv7JpWev8AxM0XUG8jGf8ACP8AvD1mJHqxyas9L8SdEQW+2wP+H/8AMi9diuj3sZGfwXtppdXaKKjZ3hBIBQgYUZPOWY9TDI6iRljlFWyRTQQEAQBAEAQBAEAQBAEAQBAEAQBAEAQBAEAQBAEAQBAEAQDVdp9f3GmssHzY2r/E/hB+7OfulOefBjbIZJcMWzlOnq+w1ep3Mnc1BaiMgm60jaqkcwcLt/5k5+CPdlJlelj3rIe6A1nIByw/Vz58vxyZlTfHt8zp5P0nttMOmF+vdnnI9o/H4kqLncDA8K5HQd2efvI8e/P4ntHUfg/Ue6udkGN42WEDJ5bWUHqANq/5p1NAnTbXqZ873R0OdAoEAQBAEAQBAEAQBAEAQBAEAQBAEAQBAEAQBAEAQBAEAQCCfEzW/wCFRn1sb/Sv/fOfrZco+pmzvki1wrS6dOFhNXZRUdVvsU27cBm/wmAYjJVRWfqJbjjFYal1L8CaSo5VqqVrsfSixLArDZdvKJZhVOVHPzJHU9Jzs0FGXFF2vcrNv6lT2L6EMMjbjJGO/fyPXp0mRpp1/wDKLE7/AKl0J/D6D7Zzj+khf5wo9Jh8OeIX6azuDVa9FzIFIL93Vknc/NcHO4c+XSdTRZpXw09/gUZYrmdZnWMwgCAIAgCAIAgCAIAgCAIAgCAIAgCAIAgCAIAgCAYXFeKV6ZN9rYB5AdWY+gEryZY41ciMpKKtkbb4hU5OKdS+MZ2Krbc9Nx3YEzrWRe7Tr0K1mXgbzgfH6NYpNLeJfmRhtdP4lPl7jlNEMkZq0WRkpcjmvbO86jWvWp5l0oT2OQn+osZzsvfzV6GafemTD4g8P0w0Ye6hrVo2ipVd0KbtqBsqegwCc56TfmjHg3XI3Y7ukcfqawqLCeYG2sKFxlhgA5HrPn5KCfAvN8+hsldX1NklbYyS+4+yf7TK5Rukl8SaTrct36QsNhaweZ5V9P8ALJwyJPiSXx+4as6P8Mr77EYtcLNIqiupTs3oa2KkEKoIGFwM9Z9BopZZQvJ6GPMop7E6m0pEAQBAEAQBAEAQBAEAQBAEAQBAEAQBAEAQBAEA8W2BVLMQFAJJPQADJJhg49rdZbxTWBEJG87Uz0qrHMsR64BJ9Scek5bvNk/ORkffkdV4dwiqikadEHdYwQRnfnqz+pM6KxxUeGtjSopKjmfaqh+GatL6iQObVk9GXI30v6jp9xB6znvG8GS48vzYzuLxy25GD2Hb9K4jUx54Nl7fcDj/AK3We6eN5L9RjVyOg/EVtQNIRpnRCTttLNWv2RRwwU2eHOdvvjOJtzOaj3eZshV7nFqNPhfs7A1TbgzsgOzKk7jgjz5T5+U7fej3tqSfP5m2vB7GfVRZsHjpI8vsG5/+5M8pw4t0/wDkvsTSdfx/J77luQPd588Utn/XIqa3av8A5L7CjofwssqKW7VsF52G3cqhCMuE7rBJxjPXnznf9nrGoVF2+pkz3dsnk6BQIAgCAIAgCAIAgCAIAgCAIAgCAIAgCAIAgCAIBEfiXxPutL3QOHuO3+Reb/8Aav8ANM2pnUK8SrLKlRrfhTwvC26thzY90n8K83I+rYH8khpYbOR5hj1Np2m7d1aK00mnU2uACe7RSq7uYBYsPL2lmTVY8cuFvc1RxykrOdfEHt9VrtK9P6NalikPW5dfCy9RgDzUsuPf2lfbxyUqIzxbEd+GfbFdFbbdZW9hKCsYIXbltzHmOfyr+Ek5LE7ohjx7kw7Wdt9JxKgUvVrEdG72vCVOrOqsAr+Inad3PAleXNCcaexohBpnPeMZUB6wxpYKHWsMioT4fHjlkkE8wPSY9Ok7U33t6b3vrsXTdb9CScP2tXuUYUcgDe+c8ufnynMzcSnT5/7UWqq/kydr8vk3H/iueXuNsruPvryX3Jbk7+GGuJFmndat6hWV66ineJkjFjljvYE+3XpO/wCzsuOcWoxprn4v3sxZ4tO2T2dIoEAQBAEAQBAEAQBAEAQBAEAQBAEAQBAEAQBAEA5F8T+I79X3Y5ilAuP3m8bf0KD7pztTK514GbK7lR0TQ6VtHoVRFBsqqzg5wz43HOOeCxM1SfY4m6ukacceUTk3aLiWtsfv7KqCPlbuiEz0C5Lkk45j75wJ6nBq3u6l5M3xhLEvcYmk1Viu27T6hVbc3MJZ4mPlsbpjPlM2THjlFcM4trzW3qiUbjLk6M6m7OfC4Y+RqcfnKJRrqq80WJ/lFnV65aUUuWG4noAWOOZwPpiTx4ZZJPhXIOVLci/FuH1oe9W3OmuNZxVa5s8TAeIEgc8k+fWdXBmnJcDj343u0q5dCiUVzvZkg4dwwLWWpbUd0eYG6k9PD+sPYec52bO3NLIo36+fQuUaWzfwL9rXYBRGLnkDa9aj2P2YP5SEVitpvb3J/Ud46N8N6rO5Zr6tOloIUNSLMOuMnJsJPX0OOk+i0DxSTljhw/Uw5uJNJuyYToFIgCAIAgCAIAgCAIAgCAIAgCAIAgCAIAgGLreI1U/4jquegJ5n6DqZCeSMP1OiMpKPMxae0WlY4F9QPozbCfoGxIQz45cmeLJF8mbLcMZ8uufLHrLiZxHhDfpvE0J5iy82n+FSbMH22ric2Hfy37zLHvTO3mdI1HK+K8MaprQ1jWKSWcXKbPEOfgcYx0HXM+FyZZvM45V306tOr81/Q66S4LjyNPpdUh3WPbUFOGVO+51DaMr5c8gn75PJjkqjGLvlfDz35kYvm2/4Leqv03zNcuPbVOPyeSxwz/pjH/ovsHw87+Jq7bdEp3rSl7ZyWRGt2BRnLWMpHl5tNcI6qS4ZTcV4NpX6X9CD4OisxOId1cqW6e1N1Newq7IHTn+yfnHhXoPL3l+LtMTcMsX3naaun69Ov4hJqVOL5Ei4duvrDC1dy+F9tPIOACVPP3H4zl5qwzacXvuu90LUr6nm3RuTg23A5GQldS8vZmU4/GSjlhz4V6tv5P6Hjiyc/DbV6gq9Fif+XrH2Lvc9t5BY5FpJI9cYbkBjE+i9n6tZlwXbXN1S8l5eRgzYuHfxJvOmUCAIAgCAIAgCAIAgCAIAgCAIAgFMwCsAQCJdt+1w0g7mrB1LDPqKgf1mHmT5D7z758+bgVLmV5J8PIinZzs9fxEm+13Wgnm/Wy0jqEJ6AdM9PIZ8suLTvI+KRVDHxbsmy9iNEENfcKcj5iWL/UMTkH6TZ2GOqou7OPgc/wCPNqeCs1SOW0lyute7moLKRj9yxc55cm/EChxni2XIracdkePg1T3mrtsPSqvH0NjAD+ivPdPCpWMS3Ou8QDmpxWcWbTtOAdrY5HB5Hn5S7USnHFJwVunS95pgk5K+Rxrj2r1umO82i4ZxYrMQSCdoIJBKHKsOXSfKY1h1U32qal411Xjy93M6dShG48jW8K1Op3BUob9Gd2b7QrYy5bLbSrDzLdRLNRj0/Dcp99LpaXu5r6nkeJOq2JFaF+YYDDqO7PL3M5sb/S+XmWs0+u1+nfOnt1BKuPtEQoBjoQxA3L16ZzNuLDnj/iwhuuTd/wBH+xU3F91s1fFOG0ae2gIldiszWbXG9FrQDxZJO7LMvU+Y9Jrw5s2aE+JtNUrWzbfy2EoRjW12SBNCa6x3S6apm8W0VMuM9eSkZnNeVTn33KSW12mT4aW1IxreF6i0/aalVr5b+6pKZHXBsZyVz6jEtjqMONd3Hb6XK/gkjzhk+bOrdjNF3OkqTvGsXG5GZxZlX8SgMOq4PL2xPqdF2vZLtUk/BfD1Obl4ePu8jeTWViAIAgCAUgCAVgCAIAgCAIAgGr7Rcdq0VRutPsqj5rG8lUf38pCc1BWzxtJHMTx7XcTt2V7gDzFdZKoq+rtyyPc/cPKYZSyZXSM7cpukSTQ9itXWN663u7cZwiMVz6EkjI/l+6WR0so7qW5JYmuTLvBe11tV/wCh8QAD52raOQJPTeOmDkYYYHMcvOTx52pcE+Z7HI7qRJO03Gl0WnfUNzI5Iv7bn5V/ufYGXznwxstk6VnJeynCbOJ6pntLFM95c3QnJ5KPQnGB6AH0Ew44PJLf1M8Y8T3Oyam6vTUlztSmtfIclVRyAA/DE3yahG3yRpSvZHKuO9r+IbiG3ULk4VFGPb7TBLH3BH0nBftKWXfHJV+eptWBR5ohnafjL2UP39tzr5BrWPi/VI3ZAPPrj1k9PPNPIlxP1PMkYKO6MXshxJ0R2qtuQkrnDFDgAlclW8XzNz/pLNZLJCSp15WV4IRpkz4d2x1tZBFrWL6WDvAfqfm/AyiGtywfO/MueGL6F/iXFETTmw6ezu7FNoGzvULMpbw7csgPLOQMZz7zkQxSy6h99cV1zp8/fSfu3NUZKMd1sRbslxKkV7b73CooAL3W0lyxJyviHT+86PtDDkcrxQ3fhFS+hRinGt38aM+6zhzDL2JZu6BtTbZ69QXOZmjHXJ1GLVf+qX0Jvs+f1LB1GkoXfVp0HPZ3ppZUr35G4OygkjPILk5lqhqcrqeR+NcW7r3J/Ojy4R5IwuNii4V2KiHUYDvWig7ldim5XHVVK5APi5cxNGm7XHxRbfDyTb5Ur5e/9vBkZKLp1v8AnyN53FbqHAsDdMHU3huXsDyGJz3OcZcLaa/2xospPl8y1boguDt0a56Pe9l4U/tbXwM+nPrJRyt7XN10ilH5XseVXh8zp3w74bbRQe9vsuV9rIWI2gEHJrGThTkHGceg9e/7OlmlBucOGO3CvcYs6ins7fUlk6JQIAgCAIAgCAIAgCAIAgCAW77lRWdiAqgsxPQADJJ9sQDh3GNfbxfWjaDtJ2UIeQVeuW9CcbmPljHkJz5zeSVL0M0nxPY7B2d4HXo6hUnNurtjm7ep9B6DymzHjUFSL4xUVRtZYSIL8U+Eh6RqgPFXhX90Y4H4MR/mMy6nHa4l0KssbVnN+0faO3Vrp6HzipCM9TY2SN59TsCj67vWUSyOSV9CpybR2TsVwP8AQ9KlZH2reOz+Ij5f5RgfcfWbMUOCNGiEaRmdos/o1uNmduMWfI2SBtb2PT7+h6TN7SdaWfPl05+a8i/B/wCRHFO1PaG6oHSvWEyNj4ZbMk4wEOQcbcdRn2nA0Oiwzfbxd9V0/f195uy5Go8LMmjjenNVYsrYnA3E6S1gDzzzCEHy6SmWlzLJJwl/3X3JccaSa+Bcs4tphgVU2HlzKaO0Z5H9wfnIx02d25yXrNfdnvFFcl8DC4pxuw7CadiGytB3rKpcM2NqoCW555nIwMmaNPpMab71tJva3y9+y+5Cc3tse+M6+nSITusNBDq1T7jtd1DDu3BAB2tjofm54xmeabDlzy6cVpqSrknW6818OpPJKOO0YHZfiPdk90av0cHKZYbgm0BVOW6jPXz6y7W4FNLjT4uvnfPkQhOuXLobnUcWrGWbUomefIKTz8hnImKOmyOksd0Scl4kce3SalxWbNRqL8jYmWCE5wPlCqOZ6zpKOpwx4lGMI9Xt9bZV3JOt2y7xjhValT+i30vtwT3DhQxOdxsoLZAyB18pHBqJyTXaRkr/ANS5eUqJSUV/la9Pqi/VodKFJbUWbx5DU3D/AKWOZVLLqOKlBV/tX0CUau/ieOFaPRpelmwuQcqWaxwGHQ9cdfWTzT1c4OCdXt0X8nkeCMrO88L1lXdoiMMKoAB8PQYn0WDH2WOMPBJfsYJy4pN+JsAZaRKwBAEAQBAEAQBAEAQBAEAgPxZ4z3dK6RD47ub+orU9P5mwPorTNqJ0q8SvJKlR4+FPAtlbath4nylfsoPib72GPovvPNND/OyOKPU6DNRcaTjfarS6Q7bbR3n7C5d/bIHy/fiVZM8Mf6mSjCUuRC+0HxGpvpt06ae0rYjJl2VCNwI3ADd06zJPXQaqmWf2dtbnNuzvElW+q4oLO7O4qTtB2kEAnB/WC/hITl2VSasy4cXFOjqmk+KKn/E07AfuWBz+BC/nPY+0o9UbXp30ZvdVrNNxTSWoh3LgF1OVdMHcMj+U4PMHEavK8umk8D3W/wC25HHHgyLiRxTtNrtOrvS+57AVNLsHDVkptAcEgttK5w3PDenTn6PFmlFTjsuq2p79PC75rwNWScLp+hu+z3E3FWyx60qI5EFd27OT58l5jymDWaeDycUE3L15FkJOtzK4hxCnYVfXlOZ8Kdzk5PrsY+cpxYcnHccN+9390SclW8iNC/h7WqK2ttuyTvs71lTbkqSWwB0AGB1InU4NbGDckox8FSsoTxuSS5kr4hoNVSt9JpS+lyGJqcV3JyA8SWeFvl8jOaniWSPG3jnHapK0/Vb/AALrlwulaZGaNDQrA6jTakLyGLNE5HLz3puDZ9RN08uaUf8ACyRv3TXydUVVG94teg1TaQtirTgKOn2L4P3FYgtSo3Oe/mvuG49ESLspxWgPWn6P4VbeyqiBRt5hsD3x1xPdPo8k9SpylaXr6epGeVLG0ludTq0mmvAZMfysVI+q55fhOtk9l6PJ+rGvl8qM0dRkjyZruIdiKrck3agZ6jeMf0AP9Z5D2XpYfph8X9w9RkfNmFR2AqqIZMMw6F9xI/EnE0w0+OG6RBzk+ZsV4U6+Q+4zQQLiLYnTcIBk169x15wDJr4gD15QDITUA+cAuB4B6BgFYAgCAIAgCAIBw3juobiHEW2c99gpq8wFU7Q30+Z/vM52RvJk+Bml3pHa9FplqrSpBhEUKv0UYE3pUqRpSouv0M9fIHz1x/hz6ewixwxYsdxPicjmxYHnnnzny+LM8ybp31XgzpSjw+RiVVkgkBiB1wCcH0k20nTPDXdn9PeWbfTaNw5P3TLnn0Jxgnn9eU06ueJRXDNbdLRRhUr3XrRI7tC1ah7AEXyLECc2ORTlwx3ZqapWz12R46TdqNNS4DW1bFsBwEIbPXHPIBXI6cpuySlptO5SXPZ+X9ClLtJ14GF2x1dtq1pq6LarU/8AUrr76lwp9RzXPpz6yn2fjxY3J4JqSfRvha+/wJ55NpKSow+ENw1kY2ip35bcb0K4HnnbLdQtfGS4G0vR/cjF4mi/pm0XM91U/tlm/AAnP4Sua1X+po97ngSHhnENKVSsUgAt/hoirnnzOMeQ55I8pmjpM+TPUpvfm7t11JvLFQ5HYu6q1CAlVZSOWRzAPoeon1MsUMkUpxT81ZzlJxezNHxPsRp7ehuX276wr+BaUf3fpk7UEifbT8TTWdgqkOdhb+d/yzJLSYlyiR7SXiXaODpVyVAo9lxL1FJUkRbbMumkqcryMkeG50vED0b8YBnLfmGD1vhKkChM9B5KAwC2aB6QDydMPKeg9KpHnAMipjAL2YB6gCAIAgCeA03bDiX6No77gcMEKqf3n8C/1YGQyS4YtkZOkc0+FGkV9U1zEBKU5ZOPHZ4Vxn90Wf0mXTx71voVYlvZ2FHB6EH6HM2l5UmGD5y7a6qjUs99AsS0l2sr3H9ZwQyqcjJB54HUc5wtM8iyS46cW7i/O9n5f0N00uHbmivZzh+qsVhp9QEBAZtwB3Y5A5Cn1mfWZtPjaeWF9PzcshGbWzNsnAddYNj6zA9ifL22iY3rNJB8ccX5+5NQm9my3X2HRm+2ustYfcD9ck/2kpe1pRjeOCivzyPOxTe7Nt2Z4DVVraB9mg3Z8yXKdA3rzAHObPZ+fJnypt7Lf887Kc0VCJNOPdklY76XtrI/VVsr/KGzt+g5TqT9m6aVvgSvw2/gzLPkXUir9jMsWNthPnuCkyP9340qVpHvbyLlXYpAcmyw+w2gflJLQ4lzth5pGz0HZ2qn5FAPrzJP1J5zXDHGC2RW5N8zeaHdWQATt9JJESQ025EkC71gFqygHqJ4DDt0A8uUAx20ZEAomVnj5Aya7J6naBdDT0FwGAVgFcQBiAe0E9BcgHqAIAgGJxTiVemra65gta9SfM+QA6kn0EhKairZ6k3sjmXG/ifa5K6VBWnk7gPYffb8q/8AVOdk175QRojhXUg3aLtBfamb77GXIyGchSfLCDw58+krwZcmSdNtkM+NcGxg6Hmu4jqc8/T/APfnKtTLvUuhLTQ4YGXW+05UlT6g4P4iZ1JrdM0E17C9rtQL001rtbVZlRvO50O0kFWPMjl0P3TfpdRNyUJO0yjLBU2jWdpezbWNv7recnx1thj/ABL6+4lMdHmwXHG7j0XgS/tEZfq5kfp4LbT4UfVV/Ws/1yJGfHP9eK/3PYySVJmRXodRuyLNQx/dpH9lMgsTlGuy+ZLjSfM2+k4Nq3YHNoHra5A/yL1+hEnD2dKSpxUfz1fxIvOlyZMezHZjZYLHJd+WWPLGDkKo8hmdPBpoYY1EzzyOb3J+V5TSVmHqdErfWAYFmjx7zzcHldOfSHyBlU6E9TPQZ6V4gF0CAJ6ChEA8FJ4C21Qhg8dwJ6D0K4BUJAPWIBXE9AxPAe1noPUA9QBAEA578V9O1worRvEpdthOA5O3GCeW4AHl6Ezk+1MvZ8LfLf08PqadOrs5hfpXQ4dHX+JSPznNjOMl3XZoaa5mFr9OLEKH6j6jpL8M3CaZCcbVFns5pbNhrFdhwfCQrEY9AceR/OWaycOLitEMN1VEno7OWkB7CtSerEZ/AH8yJy563Gnwx3ZpWN82TfsZ2VQWJeoYovPe3Vzjog9OfX850vZ+n1E5rLlXClyXj5mfPkglwx3JnfwtTzHKdyjEYrcM9gYoBOFk+Qij0yquFjzgGdXWFGAJ6D3APJEApsgFQkA9AQCs9AgCAUgFJ4ChEAYkgUxAK4gDEAYgDEAqBAPUArAEAQDU8b4GmpGGAP4jp0II5gyGTHHJHhkrR6m07RF7uxtyn7O9wPRgH/uJycnsbBLlsaI6qa5mM/ZDVsc98o/5X/2lcfYuOO3F8P5JPVPwM9Oxlz473UvgfsBV/wB5Zi9i6eHvIy1U2bjh/ZLT1EMVNjjobCWx9M9PunQxaXDi/RFIplklLmzfDly8poIFDAGJ5QKiAVnoEApAEArAEAQBAEAQBAKQBAGJ6BAEAQBAEACAVgFYAgCAUgCAIBQzwFIAxAK4gCAVAgCAIAgDEAQCs9BSeAQBAEAQBAKQBPQIAgCAIBWABAKwBAEAQBAEAQCmIAxAKwBAEAQBAEAQBAEAQBAEAQBAEAQBAEApiAMQCsAQBAEAQBAEAQBAEAQBAEAQBAEAQBAEAQBAEAQBAEAQBAEAQBAEAQBAEAQBAEAQD//Z"/>
          <p:cNvSpPr>
            <a:spLocks noChangeAspect="1" noChangeArrowheads="1"/>
          </p:cNvSpPr>
          <p:nvPr/>
        </p:nvSpPr>
        <p:spPr bwMode="auto">
          <a:xfrm>
            <a:off x="155575" y="-144457"/>
            <a:ext cx="304800" cy="304801"/>
          </a:xfrm>
          <a:prstGeom prst="rect">
            <a:avLst/>
          </a:prstGeom>
          <a:noFill/>
        </p:spPr>
        <p:txBody>
          <a:bodyPr vert="horz" wrap="square" lIns="91414" tIns="45708" rIns="91414" bIns="45708" numCol="1" anchor="t" anchorCtr="0" compatLnSpc="1">
            <a:prstTxWarp prst="textNoShape">
              <a:avLst/>
            </a:prstTxWarp>
          </a:bodyPr>
          <a:lstStyle/>
          <a:p>
            <a:endParaRPr lang="ru-RU"/>
          </a:p>
        </p:txBody>
      </p:sp>
      <p:sp>
        <p:nvSpPr>
          <p:cNvPr id="5130" name="AutoShape 10" descr="data:image/jpeg;base64,/9j/4AAQSkZJRgABAQAAAQABAAD/2wCEAAkGBxQREhQQEhQRFhAWGBUVFRgVFBQVFRIYFBYYFhcUFBgZHCggGBolGxQUITEhJSkrLi4uGB8zODMsNygtLisBCgoKDg0OGxAQGywkICQ0LCwsLDQsLSwyLCwsLCwsLSwsLCwtLCwsLCwsLCwsLCwsLCwsLCwsLCwsLCwsLCwsLP/AABEIAMQBAQMBEQACEQEDEQH/xAAcAAEAAQUBAQAAAAAAAAAAAAAABgEDBAUHAgj/xABBEAACAgECAwYDBAgEBAcAAAABAgADEQQSBSExBhMiQVFhBzJxI4GRsRRCUmJygqHBM5Ky0WODosIXJEOj4eLw/8QAGgEBAAMBAQEAAAAAAAAAAAAAAAIDBAUBBv/EADgRAAICAQIDBQcDAQgDAAAAAAABAhEDBCESMUETIlFxgQVhobHB0fAykeHxFBUjQlJykqIzYsL/2gAMAwEAAhEDEQA/AO4wBAEAQBAEAQBAEAQBAEAQBAEAQBAEAQBAEAQBAEAQBAEAQBAEAQBAEAQBAEAQBAEAQBAEAQBAEAQBAEAQBAEAQBAEAQBAMW3iFa2pQXAtcEqvmQvMn8/wPpI8Svh6nlq6MqSPRAEAQBAEAQBAEAQBAEAQBAEAQBAEAQBAEAQBAEAQBAEAQBAEAQDRdp+0a6Rdow17Dwr5KP2n9vbz/rM+fOsarqV5Mij5kO7E2NfxHvLCWYVWuSfUtWg+nJm5TNpG5ZHJlWG3JtnTp0TSIAgCAIAgCAIAgCAIAgCAIAgCAIAgCAIAgCAIAgCAIAgCAIAgGm7ScXbTp4ELWtnby8K46sx9s9Jm1GfsltzZVlycCOWWWPdbjx2XWEnkCzMQMk4A6AD6CctKU3fNmTeTJl8PeD203XWW1sgKVqm4EZ8TluR+iToaSEo3ao04YtXZOptLxAEAQBAEAQBAEAQBAEAQBAEAQBAEAQBAEAQBAEAQBAEAQBAEAi/bzindU90pw9uR7hB8345A+8zJq8nDDhXNlOaVKl1Nd8NeFcn1rDm+a6vatT4mH8TD8FHrPNJjqPExhjSsnM2FwgCAIAgCAIAgCAIAgCAIAgCAIAgCAIAgCAIAgCAIAgCAIAgCAIBybtLqW1us7us/O4pr9gDgv9PnacnI3lzUvIxy78ySaft/w+hFpRrNiKFXFT/Kgx6e02f2nFHu+Gxv7JpWev8AxM0XUG8jGf8ACP8AvD1mJHqxyas9L8SdEQW+2wP+H/8AMi9diuj3sZGfwXtppdXaKKjZ3hBIBQgYUZPOWY9TDI6iRljlFWyRTQQEAQBAEAQBAEAQBAEAQBAEAQBAEAQBAEAQBAEAQBAEAQDVdp9f3GmssHzY2r/E/hB+7OfulOefBjbIZJcMWzlOnq+w1ep3Mnc1BaiMgm60jaqkcwcLt/5k5+CPdlJlelj3rIe6A1nIByw/Vz58vxyZlTfHt8zp5P0nttMOmF+vdnnI9o/H4kqLncDA8K5HQd2efvI8e/P4ntHUfg/Ue6udkGN42WEDJ5bWUHqANq/5p1NAnTbXqZ873R0OdAoEAQBAEAQBAEAQBAEAQBAEAQBAEAQBAEAQBAEAQBAEAQCCfEzW/wCFRn1sb/Sv/fOfrZco+pmzvki1wrS6dOFhNXZRUdVvsU27cBm/wmAYjJVRWfqJbjjFYal1L8CaSo5VqqVrsfSixLArDZdvKJZhVOVHPzJHU9Jzs0FGXFF2vcrNv6lT2L6EMMjbjJGO/fyPXp0mRpp1/wDKLE7/AKl0J/D6D7Zzj+khf5wo9Jh8OeIX6azuDVa9FzIFIL93Vknc/NcHO4c+XSdTRZpXw09/gUZYrmdZnWMwgCAIAgCAIAgCAIAgCAIAgCAIAgCAIAgCAIAgCAYXFeKV6ZN9rYB5AdWY+gEryZY41ciMpKKtkbb4hU5OKdS+MZ2Krbc9Nx3YEzrWRe7Tr0K1mXgbzgfH6NYpNLeJfmRhtdP4lPl7jlNEMkZq0WRkpcjmvbO86jWvWp5l0oT2OQn+osZzsvfzV6GafemTD4g8P0w0Ye6hrVo2ipVd0KbtqBsqegwCc56TfmjHg3XI3Y7ukcfqawqLCeYG2sKFxlhgA5HrPn5KCfAvN8+hsldX1NklbYyS+4+yf7TK5Rukl8SaTrct36QsNhaweZ5V9P8ALJwyJPiSXx+4as6P8Mr77EYtcLNIqiupTs3oa2KkEKoIGFwM9Z9BopZZQvJ6GPMop7E6m0pEAQBAEAQBAEAQBAEAQBAEAQBAEAQBAEAQBAEA8W2BVLMQFAJJPQADJJhg49rdZbxTWBEJG87Uz0qrHMsR64BJ9Scek5bvNk/ORkffkdV4dwiqikadEHdYwQRnfnqz+pM6KxxUeGtjSopKjmfaqh+GatL6iQObVk9GXI30v6jp9xB6znvG8GS48vzYzuLxy25GD2Hb9K4jUx54Nl7fcDj/AK3We6eN5L9RjVyOg/EVtQNIRpnRCTttLNWv2RRwwU2eHOdvvjOJtzOaj3eZshV7nFqNPhfs7A1TbgzsgOzKk7jgjz5T5+U7fej3tqSfP5m2vB7GfVRZsHjpI8vsG5/+5M8pw4t0/wDkvsTSdfx/J77luQPd588Utn/XIqa3av8A5L7CjofwssqKW7VsF52G3cqhCMuE7rBJxjPXnznf9nrGoVF2+pkz3dsnk6BQIAgCAIAgCAIAgCAIAgCAIAgCAIAgCAIAgCAIBEfiXxPutL3QOHuO3+Reb/8Aav8ANM2pnUK8SrLKlRrfhTwvC26thzY90n8K83I+rYH8khpYbOR5hj1Np2m7d1aK00mnU2uACe7RSq7uYBYsPL2lmTVY8cuFvc1RxykrOdfEHt9VrtK9P6NalikPW5dfCy9RgDzUsuPf2lfbxyUqIzxbEd+GfbFdFbbdZW9hKCsYIXbltzHmOfyr+Ek5LE7ohjx7kw7Wdt9JxKgUvVrEdG72vCVOrOqsAr+Inad3PAleXNCcaexohBpnPeMZUB6wxpYKHWsMioT4fHjlkkE8wPSY9Ok7U33t6b3vrsXTdb9CScP2tXuUYUcgDe+c8ufnynMzcSnT5/7UWqq/kydr8vk3H/iueXuNsruPvryX3Jbk7+GGuJFmndat6hWV66ineJkjFjljvYE+3XpO/wCzsuOcWoxprn4v3sxZ4tO2T2dIoEAQBAEAQBAEAQBAEAQBAEAQBAEAQBAEAQBAEA5F8T+I79X3Y5ilAuP3m8bf0KD7pztTK514GbK7lR0TQ6VtHoVRFBsqqzg5wz43HOOeCxM1SfY4m6ukacceUTk3aLiWtsfv7KqCPlbuiEz0C5Lkk45j75wJ6nBq3u6l5M3xhLEvcYmk1Viu27T6hVbc3MJZ4mPlsbpjPlM2THjlFcM4trzW3qiUbjLk6M6m7OfC4Y+RqcfnKJRrqq80WJ/lFnV65aUUuWG4noAWOOZwPpiTx4ZZJPhXIOVLci/FuH1oe9W3OmuNZxVa5s8TAeIEgc8k+fWdXBmnJcDj343u0q5dCiUVzvZkg4dwwLWWpbUd0eYG6k9PD+sPYec52bO3NLIo36+fQuUaWzfwL9rXYBRGLnkDa9aj2P2YP5SEVitpvb3J/Ud46N8N6rO5Zr6tOloIUNSLMOuMnJsJPX0OOk+i0DxSTljhw/Uw5uJNJuyYToFIgCAIAgCAIAgCAIAgCAIAgCAIAgCAIAgGLreI1U/4jquegJ5n6DqZCeSMP1OiMpKPMxae0WlY4F9QPozbCfoGxIQz45cmeLJF8mbLcMZ8uufLHrLiZxHhDfpvE0J5iy82n+FSbMH22ric2Hfy37zLHvTO3mdI1HK+K8MaprQ1jWKSWcXKbPEOfgcYx0HXM+FyZZvM45V306tOr81/Q66S4LjyNPpdUh3WPbUFOGVO+51DaMr5c8gn75PJjkqjGLvlfDz35kYvm2/4Leqv03zNcuPbVOPyeSxwz/pjH/ovsHw87+Jq7bdEp3rSl7ZyWRGt2BRnLWMpHl5tNcI6qS4ZTcV4NpX6X9CD4OisxOId1cqW6e1N1Newq7IHTn+yfnHhXoPL3l+LtMTcMsX3naaun69Ov4hJqVOL5Ei4duvrDC1dy+F9tPIOACVPP3H4zl5qwzacXvuu90LUr6nm3RuTg23A5GQldS8vZmU4/GSjlhz4V6tv5P6Hjiyc/DbV6gq9Fif+XrH2Lvc9t5BY5FpJI9cYbkBjE+i9n6tZlwXbXN1S8l5eRgzYuHfxJvOmUCAIAgCAIAgCAIAgCAIAgCAIAgFMwCsAQCJdt+1w0g7mrB1LDPqKgf1mHmT5D7z758+bgVLmV5J8PIinZzs9fxEm+13Wgnm/Wy0jqEJ6AdM9PIZ8suLTvI+KRVDHxbsmy9iNEENfcKcj5iWL/UMTkH6TZ2GOqou7OPgc/wCPNqeCs1SOW0lyute7moLKRj9yxc55cm/EChxni2XIracdkePg1T3mrtsPSqvH0NjAD+ivPdPCpWMS3Ou8QDmpxWcWbTtOAdrY5HB5Hn5S7USnHFJwVunS95pgk5K+Rxrj2r1umO82i4ZxYrMQSCdoIJBKHKsOXSfKY1h1U32qal411Xjy93M6dShG48jW8K1Op3BUob9Gd2b7QrYy5bLbSrDzLdRLNRj0/Dcp99LpaXu5r6nkeJOq2JFaF+YYDDqO7PL3M5sb/S+XmWs0+u1+nfOnt1BKuPtEQoBjoQxA3L16ZzNuLDnj/iwhuuTd/wBH+xU3F91s1fFOG0ae2gIldiszWbXG9FrQDxZJO7LMvU+Y9Jrw5s2aE+JtNUrWzbfy2EoRjW12SBNCa6x3S6apm8W0VMuM9eSkZnNeVTn33KSW12mT4aW1IxreF6i0/aalVr5b+6pKZHXBsZyVz6jEtjqMONd3Hb6XK/gkjzhk+bOrdjNF3OkqTvGsXG5GZxZlX8SgMOq4PL2xPqdF2vZLtUk/BfD1Obl4ePu8jeTWViAIAgCAUgCAVgCAIAgCAIAgGr7Rcdq0VRutPsqj5rG8lUf38pCc1BWzxtJHMTx7XcTt2V7gDzFdZKoq+rtyyPc/cPKYZSyZXSM7cpukSTQ9itXWN663u7cZwiMVz6EkjI/l+6WR0so7qW5JYmuTLvBe11tV/wCh8QAD52raOQJPTeOmDkYYYHMcvOTx52pcE+Z7HI7qRJO03Gl0WnfUNzI5Iv7bn5V/ufYGXznwxstk6VnJeynCbOJ6pntLFM95c3QnJ5KPQnGB6AH0Ew44PJLf1M8Y8T3Oyam6vTUlztSmtfIclVRyAA/DE3yahG3yRpSvZHKuO9r+IbiG3ULk4VFGPb7TBLH3BH0nBftKWXfHJV+eptWBR5ohnafjL2UP39tzr5BrWPi/VI3ZAPPrj1k9PPNPIlxP1PMkYKO6MXshxJ0R2qtuQkrnDFDgAlclW8XzNz/pLNZLJCSp15WV4IRpkz4d2x1tZBFrWL6WDvAfqfm/AyiGtywfO/MueGL6F/iXFETTmw6ezu7FNoGzvULMpbw7csgPLOQMZz7zkQxSy6h99cV1zp8/fSfu3NUZKMd1sRbslxKkV7b73CooAL3W0lyxJyviHT+86PtDDkcrxQ3fhFS+hRinGt38aM+6zhzDL2JZu6BtTbZ69QXOZmjHXJ1GLVf+qX0Jvs+f1LB1GkoXfVp0HPZ3ppZUr35G4OygkjPILk5lqhqcrqeR+NcW7r3J/Ojy4R5IwuNii4V2KiHUYDvWig7ldim5XHVVK5APi5cxNGm7XHxRbfDyTb5Ur5e/9vBkZKLp1v8AnyN53FbqHAsDdMHU3huXsDyGJz3OcZcLaa/2xospPl8y1boguDt0a56Pe9l4U/tbXwM+nPrJRyt7XN10ilH5XseVXh8zp3w74bbRQe9vsuV9rIWI2gEHJrGThTkHGceg9e/7OlmlBucOGO3CvcYs6ins7fUlk6JQIAgCAIAgCAIAgCAIAgCAW77lRWdiAqgsxPQADJJ9sQDh3GNfbxfWjaDtJ2UIeQVeuW9CcbmPljHkJz5zeSVL0M0nxPY7B2d4HXo6hUnNurtjm7ep9B6DymzHjUFSL4xUVRtZYSIL8U+Eh6RqgPFXhX90Y4H4MR/mMy6nHa4l0KssbVnN+0faO3Vrp6HzipCM9TY2SN59TsCj67vWUSyOSV9CpybR2TsVwP8AQ9KlZH2reOz+Ij5f5RgfcfWbMUOCNGiEaRmdos/o1uNmduMWfI2SBtb2PT7+h6TN7SdaWfPl05+a8i/B/wCRHFO1PaG6oHSvWEyNj4ZbMk4wEOQcbcdRn2nA0Oiwzfbxd9V0/f195uy5Go8LMmjjenNVYsrYnA3E6S1gDzzzCEHy6SmWlzLJJwl/3X3JccaSa+Bcs4tphgVU2HlzKaO0Z5H9wfnIx02d25yXrNfdnvFFcl8DC4pxuw7CadiGytB3rKpcM2NqoCW555nIwMmaNPpMab71tJva3y9+y+5Cc3tse+M6+nSITusNBDq1T7jtd1DDu3BAB2tjofm54xmeabDlzy6cVpqSrknW6818OpPJKOO0YHZfiPdk90av0cHKZYbgm0BVOW6jPXz6y7W4FNLjT4uvnfPkQhOuXLobnUcWrGWbUomefIKTz8hnImKOmyOksd0Scl4kce3SalxWbNRqL8jYmWCE5wPlCqOZ6zpKOpwx4lGMI9Xt9bZV3JOt2y7xjhValT+i30vtwT3DhQxOdxsoLZAyB18pHBqJyTXaRkr/ANS5eUqJSUV/la9Pqi/VodKFJbUWbx5DU3D/AKWOZVLLqOKlBV/tX0CUau/ieOFaPRpelmwuQcqWaxwGHQ9cdfWTzT1c4OCdXt0X8nkeCMrO88L1lXdoiMMKoAB8PQYn0WDH2WOMPBJfsYJy4pN+JsAZaRKwBAEAQBAEAQBAEAQBAEAgPxZ4z3dK6RD47ub+orU9P5mwPorTNqJ0q8SvJKlR4+FPAtlbath4nylfsoPib72GPovvPNND/OyOKPU6DNRcaTjfarS6Q7bbR3n7C5d/bIHy/fiVZM8Mf6mSjCUuRC+0HxGpvpt06ae0rYjJl2VCNwI3ADd06zJPXQaqmWf2dtbnNuzvElW+q4oLO7O4qTtB2kEAnB/WC/hITl2VSasy4cXFOjqmk+KKn/E07AfuWBz+BC/nPY+0o9UbXp30ZvdVrNNxTSWoh3LgF1OVdMHcMj+U4PMHEavK8umk8D3W/wC25HHHgyLiRxTtNrtOrvS+57AVNLsHDVkptAcEgttK5w3PDenTn6PFmlFTjsuq2p79PC75rwNWScLp+hu+z3E3FWyx60qI5EFd27OT58l5jymDWaeDycUE3L15FkJOtzK4hxCnYVfXlOZ8Kdzk5PrsY+cpxYcnHccN+9390SclW8iNC/h7WqK2ttuyTvs71lTbkqSWwB0AGB1InU4NbGDckox8FSsoTxuSS5kr4hoNVSt9JpS+lyGJqcV3JyA8SWeFvl8jOaniWSPG3jnHapK0/Vb/AALrlwulaZGaNDQrA6jTakLyGLNE5HLz3puDZ9RN08uaUf8ACyRv3TXydUVVG94teg1TaQtirTgKOn2L4P3FYgtSo3Oe/mvuG49ESLspxWgPWn6P4VbeyqiBRt5hsD3x1xPdPo8k9SpylaXr6epGeVLG0ludTq0mmvAZMfysVI+q55fhOtk9l6PJ+rGvl8qM0dRkjyZruIdiKrck3agZ6jeMf0AP9Z5D2XpYfph8X9w9RkfNmFR2AqqIZMMw6F9xI/EnE0w0+OG6RBzk+ZsV4U6+Q+4zQQLiLYnTcIBk169x15wDJr4gD15QDITUA+cAuB4B6BgFYAgCAIAgCAIBw3juobiHEW2c99gpq8wFU7Q30+Z/vM52RvJk+Bml3pHa9FplqrSpBhEUKv0UYE3pUqRpSouv0M9fIHz1x/hz6ewixwxYsdxPicjmxYHnnnzny+LM8ybp31XgzpSjw+RiVVkgkBiB1wCcH0k20nTPDXdn9PeWbfTaNw5P3TLnn0Jxgnn9eU06ueJRXDNbdLRRhUr3XrRI7tC1ah7AEXyLECc2ORTlwx3ZqapWz12R46TdqNNS4DW1bFsBwEIbPXHPIBXI6cpuySlptO5SXPZ+X9ClLtJ14GF2x1dtq1pq6LarU/8AUrr76lwp9RzXPpz6yn2fjxY3J4JqSfRvha+/wJ55NpKSow+ENw1kY2ip35bcb0K4HnnbLdQtfGS4G0vR/cjF4mi/pm0XM91U/tlm/AAnP4Sua1X+po97ngSHhnENKVSsUgAt/hoirnnzOMeQ55I8pmjpM+TPUpvfm7t11JvLFQ5HYu6q1CAlVZSOWRzAPoeon1MsUMkUpxT81ZzlJxezNHxPsRp7ehuX276wr+BaUf3fpk7UEifbT8TTWdgqkOdhb+d/yzJLSYlyiR7SXiXaODpVyVAo9lxL1FJUkRbbMumkqcryMkeG50vED0b8YBnLfmGD1vhKkChM9B5KAwC2aB6QDydMPKeg9KpHnAMipjAL2YB6gCAIAgCeA03bDiX6No77gcMEKqf3n8C/1YGQyS4YtkZOkc0+FGkV9U1zEBKU5ZOPHZ4Vxn90Wf0mXTx71voVYlvZ2FHB6EH6HM2l5UmGD5y7a6qjUs99AsS0l2sr3H9ZwQyqcjJB54HUc5wtM8iyS46cW7i/O9n5f0N00uHbmivZzh+qsVhp9QEBAZtwB3Y5A5Cn1mfWZtPjaeWF9PzcshGbWzNsnAddYNj6zA9ifL22iY3rNJB8ccX5+5NQm9my3X2HRm+2ustYfcD9ck/2kpe1pRjeOCivzyPOxTe7Nt2Z4DVVraB9mg3Z8yXKdA3rzAHObPZ+fJnypt7Lf887Kc0VCJNOPdklY76XtrI/VVsr/KGzt+g5TqT9m6aVvgSvw2/gzLPkXUir9jMsWNthPnuCkyP9340qVpHvbyLlXYpAcmyw+w2gflJLQ4lzth5pGz0HZ2qn5FAPrzJP1J5zXDHGC2RW5N8zeaHdWQATt9JJESQ025EkC71gFqygHqJ4DDt0A8uUAx20ZEAomVnj5Aya7J6naBdDT0FwGAVgFcQBiAe0E9BcgHqAIAgGJxTiVemra65gta9SfM+QA6kn0EhKairZ6k3sjmXG/ifa5K6VBWnk7gPYffb8q/8AVOdk175QRojhXUg3aLtBfamb77GXIyGchSfLCDw58+krwZcmSdNtkM+NcGxg6Hmu4jqc8/T/APfnKtTLvUuhLTQ4YGXW+05UlT6g4P4iZ1JrdM0E17C9rtQL001rtbVZlRvO50O0kFWPMjl0P3TfpdRNyUJO0yjLBU2jWdpezbWNv7recnx1thj/ABL6+4lMdHmwXHG7j0XgS/tEZfq5kfp4LbT4UfVV/Ws/1yJGfHP9eK/3PYySVJmRXodRuyLNQx/dpH9lMgsTlGuy+ZLjSfM2+k4Nq3YHNoHra5A/yL1+hEnD2dKSpxUfz1fxIvOlyZMezHZjZYLHJd+WWPLGDkKo8hmdPBpoYY1EzzyOb3J+V5TSVmHqdErfWAYFmjx7zzcHldOfSHyBlU6E9TPQZ6V4gF0CAJ6ChEA8FJ4C21Qhg8dwJ6D0K4BUJAPWIBXE9AxPAe1noPUA9QBAEA578V9O1worRvEpdthOA5O3GCeW4AHl6Ezk+1MvZ8LfLf08PqadOrs5hfpXQ4dHX+JSPznNjOMl3XZoaa5mFr9OLEKH6j6jpL8M3CaZCcbVFns5pbNhrFdhwfCQrEY9AceR/OWaycOLitEMN1VEno7OWkB7CtSerEZ/AH8yJy563Gnwx3ZpWN82TfsZ2VQWJeoYovPe3Vzjog9OfX850vZ+n1E5rLlXClyXj5mfPkglwx3JnfwtTzHKdyjEYrcM9gYoBOFk+Qij0yquFjzgGdXWFGAJ6D3APJEApsgFQkA9AQCs9AgCAUgFJ4ChEAYkgUxAK4gDEAYgDEAqBAPUArAEAQDU8b4GmpGGAP4jp0II5gyGTHHJHhkrR6m07RF7uxtyn7O9wPRgH/uJycnsbBLlsaI6qa5mM/ZDVsc98o/5X/2lcfYuOO3F8P5JPVPwM9Oxlz473UvgfsBV/wB5Zi9i6eHvIy1U2bjh/ZLT1EMVNjjobCWx9M9PunQxaXDi/RFIplklLmzfDly8poIFDAGJ5QKiAVnoEApAEArAEAQBAEAQBAKQBAGJ6BAEAQBAEACAVgFYAgCAUgCAIBQzwFIAxAK4gCAVAgCAIAgDEAQCs9BSeAQBAEAQBAKQBPQIAgCAIBWABAKwBAEAQBAEAQCmIAxAKwBAEAQBAEAQBAEAQBAEAQBAEAQBAEApiAMQCsAQBAEAQBAEAQBAEAQBAEAQBAEAQBAEAQBAEAQBAEAQBAEAQBAEAQBAEAQBAEAQD//Z"/>
          <p:cNvSpPr>
            <a:spLocks noChangeAspect="1" noChangeArrowheads="1"/>
          </p:cNvSpPr>
          <p:nvPr/>
        </p:nvSpPr>
        <p:spPr bwMode="auto">
          <a:xfrm>
            <a:off x="155575" y="-144457"/>
            <a:ext cx="304800" cy="304801"/>
          </a:xfrm>
          <a:prstGeom prst="rect">
            <a:avLst/>
          </a:prstGeom>
          <a:noFill/>
        </p:spPr>
        <p:txBody>
          <a:bodyPr vert="horz" wrap="square" lIns="91414" tIns="45708" rIns="91414" bIns="45708" numCol="1" anchor="t" anchorCtr="0" compatLnSpc="1">
            <a:prstTxWarp prst="textNoShape">
              <a:avLst/>
            </a:prstTxWarp>
          </a:bodyPr>
          <a:lstStyle/>
          <a:p>
            <a:endParaRPr lang="ru-RU"/>
          </a:p>
        </p:txBody>
      </p:sp>
      <p:pic>
        <p:nvPicPr>
          <p:cNvPr id="5132" name="Picture 12" descr="http://sdelanounas.ru/i/d/3/d3d3LmZyZXNoZXIucnUvaW1hZ2VzOC9la3NwZXJpbWVudC1uYS1zZWJlLW1vemhuby1saS16YXJhYm90YXQtbmEtZm9yZWtzZS8zLmpwZw==.jpg"/>
          <p:cNvPicPr>
            <a:picLocks noChangeAspect="1" noChangeArrowheads="1"/>
          </p:cNvPicPr>
          <p:nvPr/>
        </p:nvPicPr>
        <p:blipFill>
          <a:blip r:embed="rId2"/>
          <a:srcRect/>
          <a:stretch>
            <a:fillRect/>
          </a:stretch>
        </p:blipFill>
        <p:spPr bwMode="auto">
          <a:xfrm>
            <a:off x="0" y="460350"/>
            <a:ext cx="3286116" cy="2643206"/>
          </a:xfrm>
          <a:prstGeom prst="rect">
            <a:avLst/>
          </a:prstGeom>
          <a:noFill/>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8321578" cy="6215106"/>
          </a:xfrm>
          <a:solidFill>
            <a:schemeClr val="bg1"/>
          </a:solidFill>
        </p:spPr>
        <p:txBody>
          <a:bodyPr>
            <a:normAutofit fontScale="70000" lnSpcReduction="20000"/>
          </a:bodyPr>
          <a:lstStyle/>
          <a:p>
            <a:pPr marL="0" indent="0" algn="just">
              <a:buNone/>
            </a:pPr>
            <a:r>
              <a:rPr lang="ru-RU" dirty="0">
                <a:latin typeface="Times New Roman" panose="02020603050405020304" pitchFamily="18" charset="0"/>
                <a:cs typeface="Times New Roman" panose="02020603050405020304" pitchFamily="18" charset="0"/>
              </a:rPr>
              <a:t>Каждый, кто инвестирует в ценные бумаги, обязан помнить о рисках, которые возникают в периоды владения облигациями или сертификатами. О них не предупреждают владельцев, но вам как собственнику о них нельзя забывать.</a:t>
            </a:r>
          </a:p>
          <a:p>
            <a:pPr marL="0" indent="0" algn="just">
              <a:buNone/>
            </a:pPr>
            <a:r>
              <a:rPr lang="ru-RU" u="sng" dirty="0">
                <a:latin typeface="Times New Roman" panose="02020603050405020304" pitchFamily="18" charset="0"/>
                <a:cs typeface="Times New Roman" panose="02020603050405020304" pitchFamily="18" charset="0"/>
              </a:rPr>
              <a:t>Возможные риски:</a:t>
            </a: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1) Увеличение инфляции может привести в лучшем случае к отсутствию как прибыли, так и убытка. </a:t>
            </a:r>
          </a:p>
          <a:p>
            <a:pPr marL="0" indent="0" algn="just">
              <a:buNone/>
            </a:pPr>
            <a:r>
              <a:rPr lang="ru-RU" dirty="0">
                <a:latin typeface="Times New Roman" panose="02020603050405020304" pitchFamily="18" charset="0"/>
                <a:cs typeface="Times New Roman" panose="02020603050405020304" pitchFamily="18" charset="0"/>
              </a:rPr>
              <a:t>2) Изменения в законодательстве, касающегося налогообложения инвесторов, могут существенно снизить прибыль. </a:t>
            </a:r>
          </a:p>
          <a:p>
            <a:pPr marL="0" indent="0" algn="just">
              <a:buNone/>
            </a:pPr>
            <a:r>
              <a:rPr lang="ru-RU" dirty="0">
                <a:latin typeface="Times New Roman" panose="02020603050405020304" pitchFamily="18" charset="0"/>
                <a:cs typeface="Times New Roman" panose="02020603050405020304" pitchFamily="18" charset="0"/>
              </a:rPr>
              <a:t>3) Отдельные политические и экономические события могут негативно влиять на финансовые рынки, приводя к снижению прогнозируемой прибыли. </a:t>
            </a:r>
          </a:p>
          <a:p>
            <a:pPr marL="0" indent="0" algn="just">
              <a:buNone/>
            </a:pPr>
            <a:r>
              <a:rPr lang="ru-RU" dirty="0">
                <a:latin typeface="Times New Roman" panose="02020603050405020304" pitchFamily="18" charset="0"/>
                <a:cs typeface="Times New Roman" panose="02020603050405020304" pitchFamily="18" charset="0"/>
              </a:rPr>
              <a:t>4) Изменения процентной ставки могут негативно влиять на доходность отдельных категорий ценных бумаг. </a:t>
            </a:r>
          </a:p>
          <a:p>
            <a:pPr marL="0" indent="0" algn="just">
              <a:buNone/>
            </a:pPr>
            <a:r>
              <a:rPr lang="ru-RU" dirty="0">
                <a:latin typeface="Times New Roman" panose="02020603050405020304" pitchFamily="18" charset="0"/>
                <a:cs typeface="Times New Roman" panose="02020603050405020304" pitchFamily="18" charset="0"/>
              </a:rPr>
              <a:t>5) Неверное прогнозирование из-за отсутствия или недостаточности знаний процессов финансовых рынков, приводящее к покупке ценных бумаг, которые вместо роста и доходности будут демонстрировать падение и убыточность. </a:t>
            </a:r>
          </a:p>
          <a:p>
            <a:pPr marL="0" indent="0" algn="just">
              <a:buNone/>
            </a:pPr>
            <a:r>
              <a:rPr lang="ru-RU" dirty="0">
                <a:latin typeface="Times New Roman" panose="02020603050405020304" pitchFamily="18" charset="0"/>
                <a:cs typeface="Times New Roman" panose="02020603050405020304" pitchFamily="18" charset="0"/>
              </a:rPr>
              <a:t>6) Чрезмерное снижение ликвидности, что не позволит впоследствии зафиксировать прибыль или ограничить убытки. Банкротство компании, в акции которой были совершены вложения</a:t>
            </a:r>
          </a:p>
          <a:p>
            <a:pPr marL="0" indent="0" algn="just">
              <a:buNone/>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Риски</a:t>
            </a:r>
          </a:p>
        </p:txBody>
      </p:sp>
    </p:spTree>
    <p:extLst>
      <p:ext uri="{BB962C8B-B14F-4D97-AF65-F5344CB8AC3E}">
        <p14:creationId xmlns:p14="http://schemas.microsoft.com/office/powerpoint/2010/main" val="320249935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8321578" cy="6215106"/>
          </a:xfrm>
          <a:solidFill>
            <a:schemeClr val="bg1"/>
          </a:solidFill>
        </p:spPr>
        <p:txBody>
          <a:bodyPr>
            <a:normAutofit fontScale="70000" lnSpcReduction="20000"/>
          </a:bodyPr>
          <a:lstStyle/>
          <a:p>
            <a:pPr marL="0" indent="0" algn="just">
              <a:buNone/>
            </a:pPr>
            <a:r>
              <a:rPr lang="ru-RU" dirty="0">
                <a:latin typeface="Times New Roman" panose="02020603050405020304" pitchFamily="18" charset="0"/>
                <a:cs typeface="Times New Roman" panose="02020603050405020304" pitchFamily="18" charset="0"/>
              </a:rPr>
              <a:t>Как минимизировать риски при вложении капитала в различные ценные бумаги. </a:t>
            </a:r>
            <a:r>
              <a:rPr lang="ru-RU" u="sng" dirty="0">
                <a:latin typeface="Times New Roman" panose="02020603050405020304" pitchFamily="18" charset="0"/>
                <a:cs typeface="Times New Roman" panose="02020603050405020304" pitchFamily="18" charset="0"/>
              </a:rPr>
              <a:t>Полезные советы</a:t>
            </a:r>
            <a:r>
              <a:rPr lang="ru-RU" dirty="0">
                <a:latin typeface="Times New Roman" panose="02020603050405020304" pitchFamily="18" charset="0"/>
                <a:cs typeface="Times New Roman" panose="02020603050405020304" pitchFamily="18" charset="0"/>
              </a:rPr>
              <a:t>, которые помогут снизить риски фондового вложения к минимуму:</a:t>
            </a:r>
          </a:p>
          <a:p>
            <a:pPr marL="0" indent="0" algn="just">
              <a:buNone/>
            </a:pPr>
            <a:r>
              <a:rPr lang="ru-RU" dirty="0">
                <a:latin typeface="Times New Roman" panose="02020603050405020304" pitchFamily="18" charset="0"/>
                <a:cs typeface="Times New Roman" panose="02020603050405020304" pitchFamily="18" charset="0"/>
              </a:rPr>
              <a:t>1) Не кладите все яйца в одну корзину. Инвестируйте деньги в ценные бумаги разных эмитентов.</a:t>
            </a:r>
          </a:p>
          <a:p>
            <a:pPr marL="0" indent="0" algn="just">
              <a:buNone/>
            </a:pPr>
            <a:r>
              <a:rPr lang="ru-RU" dirty="0">
                <a:latin typeface="Times New Roman" panose="02020603050405020304" pitchFamily="18" charset="0"/>
                <a:cs typeface="Times New Roman" panose="02020603050405020304" pitchFamily="18" charset="0"/>
              </a:rPr>
              <a:t>2) Ведите учет долгосрочных инвестиций в дневнике. Анализируйте динамику котировок и корректируйте стратегию при необходимости.</a:t>
            </a:r>
          </a:p>
          <a:p>
            <a:pPr marL="0" indent="0" algn="just">
              <a:buNone/>
            </a:pPr>
            <a:r>
              <a:rPr lang="ru-RU" dirty="0">
                <a:latin typeface="Times New Roman" panose="02020603050405020304" pitchFamily="18" charset="0"/>
                <a:cs typeface="Times New Roman" panose="02020603050405020304" pitchFamily="18" charset="0"/>
              </a:rPr>
              <a:t>3) Используйте для инвестиций только личные сбережения, потеря которых не сильно отразится на вашем финансовом благополучии. Если вы наберёте долгов (кредитов), то будете постоянно нервничать и не сможете трезво оценивать обстановку на фондовом рынке.</a:t>
            </a:r>
          </a:p>
          <a:p>
            <a:pPr marL="0" indent="0" algn="just">
              <a:buNone/>
            </a:pPr>
            <a:r>
              <a:rPr lang="ru-RU" dirty="0">
                <a:latin typeface="Times New Roman" panose="02020603050405020304" pitchFamily="18" charset="0"/>
                <a:cs typeface="Times New Roman" panose="02020603050405020304" pitchFamily="18" charset="0"/>
              </a:rPr>
              <a:t>4) Постоянно учитесь. Читайте книги об инвестициях и РЦБ, изучайте отчёты компаний, следите за новостями.</a:t>
            </a:r>
          </a:p>
          <a:p>
            <a:pPr marL="0" indent="0" algn="just">
              <a:buNone/>
            </a:pPr>
            <a:r>
              <a:rPr lang="ru-RU" dirty="0">
                <a:latin typeface="Times New Roman" panose="02020603050405020304" pitchFamily="18" charset="0"/>
                <a:cs typeface="Times New Roman" panose="02020603050405020304" pitchFamily="18" charset="0"/>
              </a:rPr>
              <a:t>Вы также можете взять на заметку главный принцип успешного инвестора Уоррена </a:t>
            </a:r>
            <a:r>
              <a:rPr lang="ru-RU" dirty="0" err="1">
                <a:latin typeface="Times New Roman" panose="02020603050405020304" pitchFamily="18" charset="0"/>
                <a:cs typeface="Times New Roman" panose="02020603050405020304" pitchFamily="18" charset="0"/>
              </a:rPr>
              <a:t>Баффетта</a:t>
            </a:r>
            <a:r>
              <a:rPr lang="ru-RU" dirty="0">
                <a:latin typeface="Times New Roman" panose="02020603050405020304" pitchFamily="18" charset="0"/>
                <a:cs typeface="Times New Roman" panose="02020603050405020304" pitchFamily="18" charset="0"/>
              </a:rPr>
              <a:t>. Он всегда инвестировал в акции только тех компаний, работа которых ему хорошо знакома.</a:t>
            </a:r>
          </a:p>
          <a:p>
            <a:pPr marL="0" indent="0" algn="just">
              <a:buNone/>
            </a:pPr>
            <a:r>
              <a:rPr lang="ru-RU" dirty="0">
                <a:latin typeface="Times New Roman" panose="02020603050405020304" pitchFamily="18" charset="0"/>
                <a:cs typeface="Times New Roman" panose="02020603050405020304" pitchFamily="18" charset="0"/>
              </a:rPr>
              <a:t>Инвестиции в ценные бумаги – это хороший способ обеспечить себе постоянный доход, не зависящий от конкретного работодателя. </a:t>
            </a:r>
          </a:p>
          <a:p>
            <a:pPr marL="0" indent="0" algn="just">
              <a:buNone/>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Советы</a:t>
            </a:r>
          </a:p>
        </p:txBody>
      </p:sp>
    </p:spTree>
    <p:extLst>
      <p:ext uri="{BB962C8B-B14F-4D97-AF65-F5344CB8AC3E}">
        <p14:creationId xmlns:p14="http://schemas.microsoft.com/office/powerpoint/2010/main" val="304141012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00034" y="317474"/>
            <a:ext cx="8286776" cy="1071570"/>
          </a:xfrm>
        </p:spPr>
        <p:txBody>
          <a:bodyPr>
            <a:normAutofit/>
          </a:bodyPr>
          <a:lstStyle/>
          <a:p>
            <a:pPr eaLnBrk="1" hangingPunct="1"/>
            <a:r>
              <a:rPr lang="ru-RU" altLang="ru-RU" sz="3600" b="1" dirty="0">
                <a:solidFill>
                  <a:srgbClr val="002060"/>
                </a:solidFill>
              </a:rPr>
              <a:t>Инвестирование в ЦБ</a:t>
            </a:r>
          </a:p>
        </p:txBody>
      </p:sp>
      <p:sp>
        <p:nvSpPr>
          <p:cNvPr id="8195" name="Rectangle 3"/>
          <p:cNvSpPr>
            <a:spLocks noGrp="1" noChangeArrowheads="1"/>
          </p:cNvSpPr>
          <p:nvPr>
            <p:ph idx="1"/>
          </p:nvPr>
        </p:nvSpPr>
        <p:spPr>
          <a:xfrm>
            <a:off x="214282" y="1389046"/>
            <a:ext cx="8643998" cy="5942127"/>
          </a:xfrm>
        </p:spPr>
        <p:txBody>
          <a:bodyPr>
            <a:normAutofit fontScale="70000" lnSpcReduction="20000"/>
          </a:bodyPr>
          <a:lstStyle/>
          <a:p>
            <a:pPr marL="0" indent="0" algn="just">
              <a:buNone/>
            </a:pPr>
            <a:r>
              <a:rPr lang="ru-RU" sz="3400" b="1" dirty="0">
                <a:latin typeface="Times New Roman" panose="02020603050405020304" pitchFamily="18" charset="0"/>
                <a:cs typeface="Times New Roman" panose="02020603050405020304" pitchFamily="18" charset="0"/>
              </a:rPr>
              <a:t>    Инвестирование в ценные бумаги</a:t>
            </a:r>
            <a:r>
              <a:rPr lang="ru-RU" sz="3400" dirty="0">
                <a:latin typeface="Times New Roman" panose="02020603050405020304" pitchFamily="18" charset="0"/>
                <a:cs typeface="Times New Roman" panose="02020603050405020304" pitchFamily="18" charset="0"/>
              </a:rPr>
              <a:t> – это их покупка с целью возврата и приумножения капитала. </a:t>
            </a:r>
          </a:p>
          <a:p>
            <a:pPr marL="0" indent="0" algn="just">
              <a:buNone/>
            </a:pPr>
            <a:r>
              <a:rPr lang="ru-RU" sz="3400" dirty="0">
                <a:latin typeface="Times New Roman" panose="02020603050405020304" pitchFamily="18" charset="0"/>
                <a:cs typeface="Times New Roman" panose="02020603050405020304" pitchFamily="18" charset="0"/>
              </a:rPr>
              <a:t>   Оно бывает трёх видов: краткосрочное – до 1 года; среднесрочное – на 1-5 лет; долгосрочное – более 5 лет.</a:t>
            </a:r>
          </a:p>
          <a:p>
            <a:pPr marL="0" indent="0" algn="just">
              <a:buNone/>
            </a:pPr>
            <a:r>
              <a:rPr lang="ru-RU" sz="3400" dirty="0">
                <a:latin typeface="Times New Roman" panose="02020603050405020304" pitchFamily="18" charset="0"/>
                <a:cs typeface="Times New Roman" panose="02020603050405020304" pitchFamily="18" charset="0"/>
              </a:rPr>
              <a:t>   Чтобы инвестировать в ценные бумаги эффективно, необходима стратегия, представляющая собой набор правил, которые определяют, каким образом будет формироваться и управляться портфель.</a:t>
            </a:r>
          </a:p>
          <a:p>
            <a:pPr marL="0" indent="0" algn="just">
              <a:buNone/>
            </a:pPr>
            <a:r>
              <a:rPr lang="ru-RU" sz="3400" dirty="0">
                <a:latin typeface="Times New Roman" panose="02020603050405020304" pitchFamily="18" charset="0"/>
                <a:cs typeface="Times New Roman" panose="02020603050405020304" pitchFamily="18" charset="0"/>
              </a:rPr>
              <a:t>  Большое разнообразие ценных бумаг приводит к следующей проблеме выбора. В процессе инвестиционной деятельности инвестор неизбежно сталкивается с ситуацией выбора объектов инвестирования с различными инвестиционными характеристиками для наиболее полного достижения поставленных перед собой целей. Большинство инвесторов при размещении средств выбирают несколько объектов инвестирования, формируя таким образом их определенную совокупность. Целенаправленный подбор таких объектов представляет собой процесс формирования инвестиционного портфеля.</a:t>
            </a:r>
          </a:p>
          <a:p>
            <a:pPr marL="0" indent="0">
              <a:buNone/>
              <a:defRPr/>
            </a:pPr>
            <a:endParaRPr lang="ru-RU" sz="28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7929618" cy="6215106"/>
          </a:xfrm>
          <a:solidFill>
            <a:schemeClr val="bg1"/>
          </a:solidFill>
        </p:spPr>
        <p:txBody>
          <a:bodyPr>
            <a:normAutofit fontScale="92500" lnSpcReduction="20000"/>
          </a:bodyPr>
          <a:lstStyle/>
          <a:p>
            <a:pPr marL="0" indent="0" algn="just">
              <a:buNone/>
            </a:pPr>
            <a:r>
              <a:rPr lang="ru-RU" b="1" dirty="0">
                <a:latin typeface="Times New Roman" panose="02020603050405020304" pitchFamily="18" charset="0"/>
                <a:cs typeface="Times New Roman" panose="02020603050405020304" pitchFamily="18" charset="0"/>
              </a:rPr>
              <a:t>Инвестиционным портфелем</a:t>
            </a:r>
            <a:r>
              <a:rPr lang="ru-RU" dirty="0">
                <a:latin typeface="Times New Roman" panose="02020603050405020304" pitchFamily="18" charset="0"/>
                <a:cs typeface="Times New Roman" panose="02020603050405020304" pitchFamily="18" charset="0"/>
              </a:rPr>
              <a:t> предприятия называют сформированную в соответствии с инвестиционными целями инвестора совокупность объектов инвестирования, рассматриваемую как целостный объект управления.</a:t>
            </a:r>
          </a:p>
          <a:p>
            <a:pPr marL="0" indent="0" algn="just">
              <a:buNone/>
            </a:pPr>
            <a:r>
              <a:rPr lang="ru-RU" dirty="0">
                <a:latin typeface="Times New Roman" panose="02020603050405020304" pitchFamily="18" charset="0"/>
                <a:cs typeface="Times New Roman" panose="02020603050405020304" pitchFamily="18" charset="0"/>
              </a:rPr>
              <a:t>При формировании любого инвестиционного портфеля инвестор </a:t>
            </a:r>
            <a:r>
              <a:rPr lang="ru-RU" u="sng" dirty="0">
                <a:latin typeface="Times New Roman" panose="02020603050405020304" pitchFamily="18" charset="0"/>
                <a:cs typeface="Times New Roman" panose="02020603050405020304" pitchFamily="18" charset="0"/>
              </a:rPr>
              <a:t>преследует такие цели: </a:t>
            </a:r>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достижение определенного уровня доходности;</a:t>
            </a:r>
          </a:p>
          <a:p>
            <a:pPr algn="just"/>
            <a:r>
              <a:rPr lang="ru-RU" dirty="0">
                <a:latin typeface="Times New Roman" panose="02020603050405020304" pitchFamily="18" charset="0"/>
                <a:cs typeface="Times New Roman" panose="02020603050405020304" pitchFamily="18" charset="0"/>
              </a:rPr>
              <a:t>прирост капитала; </a:t>
            </a:r>
          </a:p>
          <a:p>
            <a:pPr algn="just"/>
            <a:r>
              <a:rPr lang="ru-RU" dirty="0">
                <a:latin typeface="Times New Roman" panose="02020603050405020304" pitchFamily="18" charset="0"/>
                <a:cs typeface="Times New Roman" panose="02020603050405020304" pitchFamily="18" charset="0"/>
              </a:rPr>
              <a:t>минимизация инвестиционных рисков; </a:t>
            </a:r>
          </a:p>
          <a:p>
            <a:pPr algn="just"/>
            <a:r>
              <a:rPr lang="ru-RU" dirty="0">
                <a:latin typeface="Times New Roman" panose="02020603050405020304" pitchFamily="18" charset="0"/>
                <a:cs typeface="Times New Roman" panose="02020603050405020304" pitchFamily="18" charset="0"/>
              </a:rPr>
              <a:t>ликвидность инвестированных средств на приемлемом для инвестора уровне.</a:t>
            </a:r>
          </a:p>
          <a:p>
            <a:pPr marL="609428" indent="-609428">
              <a:lnSpc>
                <a:spcPct val="90000"/>
              </a:lnSpc>
              <a:buNone/>
              <a:defRPr/>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Инвестиционный портфель</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7929618" cy="6215106"/>
          </a:xfrm>
          <a:solidFill>
            <a:schemeClr val="bg1"/>
          </a:solidFill>
        </p:spPr>
        <p:txBody>
          <a:bodyPr>
            <a:normAutofit fontScale="70000" lnSpcReduction="20000"/>
          </a:bodyPr>
          <a:lstStyle/>
          <a:p>
            <a:pPr marL="0" indent="0" algn="just">
              <a:buNone/>
            </a:pPr>
            <a:r>
              <a:rPr lang="ru-RU" sz="3400" b="1" dirty="0">
                <a:latin typeface="Times New Roman" panose="02020603050405020304" pitchFamily="18" charset="0"/>
                <a:cs typeface="Times New Roman" panose="02020603050405020304" pitchFamily="18" charset="0"/>
              </a:rPr>
              <a:t>   Достижение определенного уровня доходности</a:t>
            </a:r>
            <a:r>
              <a:rPr lang="ru-RU" sz="3400" dirty="0">
                <a:latin typeface="Times New Roman" panose="02020603050405020304" pitchFamily="18" charset="0"/>
                <a:cs typeface="Times New Roman" panose="02020603050405020304" pitchFamily="18" charset="0"/>
              </a:rPr>
              <a:t> предполагает получение регулярного дохода в текущем периоде, как правило, с заранее установленной периодичностью. Это могут быть выплаты процентов по банковским депозитным вкладам, планируемые доходы от эксплуатации объектов реального инвестирования (объектов недвижимости, нового оборудования), дивиденды и проценты соответственно по акциям и облигациям. Получение текущего дохода влияет на платежеспособность компании и принимается в расчет при планировании денежных потоков.</a:t>
            </a:r>
          </a:p>
          <a:p>
            <a:pPr marL="0" indent="0" algn="just">
              <a:buNone/>
            </a:pPr>
            <a:endParaRPr lang="ru-RU" sz="3400" dirty="0">
              <a:latin typeface="Times New Roman" panose="02020603050405020304" pitchFamily="18" charset="0"/>
              <a:cs typeface="Times New Roman" panose="02020603050405020304" pitchFamily="18" charset="0"/>
            </a:endParaRPr>
          </a:p>
          <a:p>
            <a:pPr marL="0" indent="0" algn="just">
              <a:buNone/>
            </a:pPr>
            <a:r>
              <a:rPr lang="ru-RU" sz="3400" b="1" dirty="0">
                <a:latin typeface="Times New Roman" panose="02020603050405020304" pitchFamily="18" charset="0"/>
                <a:cs typeface="Times New Roman" panose="02020603050405020304" pitchFamily="18" charset="0"/>
              </a:rPr>
              <a:t>   Прирост капитала </a:t>
            </a:r>
            <a:r>
              <a:rPr lang="ru-RU" sz="3400" dirty="0">
                <a:latin typeface="Times New Roman" panose="02020603050405020304" pitchFamily="18" charset="0"/>
                <a:cs typeface="Times New Roman" panose="02020603050405020304" pitchFamily="18" charset="0"/>
              </a:rPr>
              <a:t>обеспечивается при инвестировании средств в объекты, которые характеризуются увеличением их стоимости во времени. Это справедливо для акций молодых компаний-эмитентов (в основном инновационной направленности), по мере расширения деятельности которых ожидается значительный рост цен их акций, а также для объектов недвижимости и др.</a:t>
            </a:r>
          </a:p>
          <a:p>
            <a:pPr marL="609428" indent="-609428">
              <a:lnSpc>
                <a:spcPct val="90000"/>
              </a:lnSpc>
              <a:buNone/>
              <a:defRPr/>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Инвестиционный портфель</a:t>
            </a:r>
          </a:p>
        </p:txBody>
      </p:sp>
    </p:spTree>
    <p:extLst>
      <p:ext uri="{BB962C8B-B14F-4D97-AF65-F5344CB8AC3E}">
        <p14:creationId xmlns:p14="http://schemas.microsoft.com/office/powerpoint/2010/main" val="301574387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8321578" cy="6215106"/>
          </a:xfrm>
          <a:solidFill>
            <a:schemeClr val="bg1"/>
          </a:solidFill>
        </p:spPr>
        <p:txBody>
          <a:bodyPr>
            <a:normAutofit fontScale="70000" lnSpcReduction="20000"/>
          </a:bodyPr>
          <a:lstStyle/>
          <a:p>
            <a:pPr marL="0" indent="0" algn="just">
              <a:buNone/>
            </a:pPr>
            <a:r>
              <a:rPr lang="ru-RU" sz="3400" b="1" dirty="0">
                <a:latin typeface="Times New Roman" panose="02020603050405020304" pitchFamily="18" charset="0"/>
                <a:cs typeface="Times New Roman" panose="02020603050405020304" pitchFamily="18" charset="0"/>
              </a:rPr>
              <a:t>     Минимизация инвестиционных рисков</a:t>
            </a:r>
            <a:r>
              <a:rPr lang="ru-RU" sz="3400" dirty="0">
                <a:latin typeface="Times New Roman" panose="02020603050405020304" pitchFamily="18" charset="0"/>
                <a:cs typeface="Times New Roman" panose="02020603050405020304" pitchFamily="18" charset="0"/>
              </a:rPr>
              <a:t>, или безопасность инвестиций, означает неуязвимость инвестиций от потрясений на рынке инвестиционного капитала и стабильность получения дохода. Подбор объектов, по которым наиболее вероятны возврат капитала и получение дохода планируемого уровня, и позволяет достичь указанной цели. Однако минимизация рисков не всегда позволяет полностью устранить вероятность негативных последствий, а лишь способствует достижению их допустимого уровня при обеспечении требуемой инвестором доходности. Она зависит от отношения инвестора к риску.</a:t>
            </a:r>
          </a:p>
          <a:p>
            <a:pPr marL="0" indent="0" algn="just">
              <a:buNone/>
            </a:pPr>
            <a:r>
              <a:rPr lang="ru-RU" sz="3400" b="1" dirty="0">
                <a:latin typeface="Times New Roman" panose="02020603050405020304" pitchFamily="18" charset="0"/>
                <a:cs typeface="Times New Roman" panose="02020603050405020304" pitchFamily="18" charset="0"/>
              </a:rPr>
              <a:t>    Обеспечение достаточной ликвидности</a:t>
            </a:r>
            <a:r>
              <a:rPr lang="ru-RU" sz="3400" dirty="0">
                <a:latin typeface="Times New Roman" panose="02020603050405020304" pitchFamily="18" charset="0"/>
                <a:cs typeface="Times New Roman" panose="02020603050405020304" pitchFamily="18" charset="0"/>
              </a:rPr>
              <a:t> инвестируемых средств предполагает возможность быстрого и безубыточного (без существенных потерь в стоимости) обращения инвестиций в наличные деньги, или возможность их быстрой реализации. Эта цель не обязательно связана с предыдущими целями, она наиболее достижима при размещении средств в финансовые активы, пользующиеся устойчивым спросом на фондовом рынке (акции и облигации известных компаний, государственные ценные бумаги).</a:t>
            </a:r>
          </a:p>
          <a:p>
            <a:pPr marL="0" indent="0" algn="just">
              <a:buNone/>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Инвестиционный портфель</a:t>
            </a:r>
          </a:p>
        </p:txBody>
      </p:sp>
    </p:spTree>
    <p:extLst>
      <p:ext uri="{BB962C8B-B14F-4D97-AF65-F5344CB8AC3E}">
        <p14:creationId xmlns:p14="http://schemas.microsoft.com/office/powerpoint/2010/main" val="279819687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8321578" cy="6215106"/>
          </a:xfrm>
          <a:solidFill>
            <a:schemeClr val="bg1"/>
          </a:solidFill>
        </p:spPr>
        <p:txBody>
          <a:bodyPr>
            <a:normAutofit fontScale="92500" lnSpcReduction="20000"/>
          </a:bodyPr>
          <a:lstStyle/>
          <a:p>
            <a:pPr marL="0" indent="0" algn="just">
              <a:buNone/>
            </a:pPr>
            <a:r>
              <a:rPr lang="ru-RU" sz="3400"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Чтобы инвестировать в ценные бумаги эффективно, необходима стратегия, представляющая собой набор правил, которые определяют, каким образом будет формироваться и управляться портфель.</a:t>
            </a:r>
          </a:p>
          <a:p>
            <a:pPr marL="0" indent="0" algn="just">
              <a:buNone/>
            </a:pPr>
            <a:r>
              <a:rPr lang="ru-RU" dirty="0">
                <a:latin typeface="Times New Roman" panose="02020603050405020304" pitchFamily="18" charset="0"/>
                <a:cs typeface="Times New Roman" panose="02020603050405020304" pitchFamily="18" charset="0"/>
              </a:rPr>
              <a:t>Все стратегии можно разделить </a:t>
            </a:r>
            <a:r>
              <a:rPr lang="ru-RU" u="sng" dirty="0">
                <a:latin typeface="Times New Roman" panose="02020603050405020304" pitchFamily="18" charset="0"/>
                <a:cs typeface="Times New Roman" panose="02020603050405020304" pitchFamily="18" charset="0"/>
              </a:rPr>
              <a:t>на 3 типа:</a:t>
            </a: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1) консервативные – они предлагают низкую доходность (не более 20% годовых) при практически отсутствии риска; </a:t>
            </a:r>
          </a:p>
          <a:p>
            <a:pPr marL="0" indent="0" algn="just">
              <a:buNone/>
            </a:pPr>
            <a:r>
              <a:rPr lang="ru-RU" dirty="0">
                <a:latin typeface="Times New Roman" panose="02020603050405020304" pitchFamily="18" charset="0"/>
                <a:cs typeface="Times New Roman" panose="02020603050405020304" pitchFamily="18" charset="0"/>
              </a:rPr>
              <a:t>2) агрессивные – они предлагают высокую доходность (более 50% годовых) при вероятности получения убытка более 50%;</a:t>
            </a:r>
          </a:p>
          <a:p>
            <a:pPr marL="0" indent="0" algn="just">
              <a:buNone/>
            </a:pPr>
            <a:r>
              <a:rPr lang="ru-RU" dirty="0">
                <a:latin typeface="Times New Roman" panose="02020603050405020304" pitchFamily="18" charset="0"/>
                <a:cs typeface="Times New Roman" panose="02020603050405020304" pitchFamily="18" charset="0"/>
              </a:rPr>
              <a:t>3)  умеренные – они предлагают среднюю доходность (20-50%) при риске порядка 30%.</a:t>
            </a:r>
          </a:p>
          <a:p>
            <a:pPr marL="0" indent="0" algn="just">
              <a:buNone/>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a:bodyPr>
          <a:lstStyle/>
          <a:p>
            <a:pPr eaLnBrk="1" hangingPunct="1"/>
            <a:r>
              <a:rPr lang="ru-RU" altLang="ru-RU" sz="3600" b="1" dirty="0">
                <a:solidFill>
                  <a:srgbClr val="FF0000"/>
                </a:solidFill>
              </a:rPr>
              <a:t>Инвестиционная стратегия</a:t>
            </a:r>
          </a:p>
        </p:txBody>
      </p:sp>
    </p:spTree>
    <p:extLst>
      <p:ext uri="{BB962C8B-B14F-4D97-AF65-F5344CB8AC3E}">
        <p14:creationId xmlns:p14="http://schemas.microsoft.com/office/powerpoint/2010/main" val="81037933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00B050"/>
                </a:solidFill>
              </a:rPr>
              <a:t>Выбор ценных бумаг для портфельного инвестирования </a:t>
            </a:r>
          </a:p>
        </p:txBody>
      </p:sp>
      <p:sp>
        <p:nvSpPr>
          <p:cNvPr id="3" name="Содержимое 2"/>
          <p:cNvSpPr>
            <a:spLocks noGrp="1"/>
          </p:cNvSpPr>
          <p:nvPr>
            <p:ph idx="1"/>
          </p:nvPr>
        </p:nvSpPr>
        <p:spPr>
          <a:xfrm>
            <a:off x="357158" y="1848380"/>
            <a:ext cx="8501122" cy="5755769"/>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marL="514350" indent="-514350">
              <a:buFont typeface="+mj-lt"/>
              <a:buAutoNum type="arabicPeriod"/>
            </a:pPr>
            <a:r>
              <a:rPr lang="ru-RU" dirty="0"/>
              <a:t>Инвестор стремится защитить свои средства от инфляции. Этот тип инвестора называют </a:t>
            </a:r>
            <a:r>
              <a:rPr lang="ru-RU" b="1" dirty="0">
                <a:solidFill>
                  <a:srgbClr val="FF0000"/>
                </a:solidFill>
              </a:rPr>
              <a:t>консервативным.</a:t>
            </a:r>
          </a:p>
          <a:p>
            <a:pPr marL="514350" indent="-514350">
              <a:buFont typeface="+mj-lt"/>
              <a:buAutoNum type="arabicPeriod"/>
            </a:pPr>
            <a:r>
              <a:rPr lang="ru-RU" dirty="0"/>
              <a:t>Инвестор пытается произвести длительное вложение капитала, обеспечивающее его рост. Такой тип инвестора называют </a:t>
            </a:r>
            <a:r>
              <a:rPr lang="ru-RU" b="1" dirty="0">
                <a:solidFill>
                  <a:srgbClr val="FF0000"/>
                </a:solidFill>
              </a:rPr>
              <a:t>агрессивным.</a:t>
            </a:r>
          </a:p>
          <a:p>
            <a:pPr marL="514350" indent="-514350">
              <a:buFont typeface="+mj-lt"/>
              <a:buAutoNum type="arabicPeriod"/>
            </a:pPr>
            <a:r>
              <a:rPr lang="ru-RU" dirty="0"/>
              <a:t>Инвестор стремится к быстрому росту вложенных средств, готов для этого делать вложения в рискованные ценные бумаги, быстро менять структуру своего портфеля, проводя спекулятивную игру на курсах ценных бумаг. Этот тип инвестора принято называть </a:t>
            </a:r>
            <a:r>
              <a:rPr lang="ru-RU" b="1" dirty="0">
                <a:solidFill>
                  <a:srgbClr val="FF0000"/>
                </a:solidFill>
              </a:rPr>
              <a:t>агрессивным.</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Связь между типом инвестора и типом портфеля</a:t>
            </a:r>
            <a:endParaRPr lang="ru-RU" dirty="0"/>
          </a:p>
        </p:txBody>
      </p:sp>
      <p:graphicFrame>
        <p:nvGraphicFramePr>
          <p:cNvPr id="4" name="Содержимое 3"/>
          <p:cNvGraphicFramePr>
            <a:graphicFrameLocks noGrp="1"/>
          </p:cNvGraphicFramePr>
          <p:nvPr>
            <p:ph idx="1"/>
          </p:nvPr>
        </p:nvGraphicFramePr>
        <p:xfrm>
          <a:off x="214282" y="1960548"/>
          <a:ext cx="8643998" cy="4922520"/>
        </p:xfrm>
        <a:graphic>
          <a:graphicData uri="http://schemas.openxmlformats.org/drawingml/2006/table">
            <a:tbl>
              <a:tblPr/>
              <a:tblGrid>
                <a:gridCol w="1428760">
                  <a:extLst>
                    <a:ext uri="{9D8B030D-6E8A-4147-A177-3AD203B41FA5}">
                      <a16:colId xmlns:a16="http://schemas.microsoft.com/office/drawing/2014/main" val="20000"/>
                    </a:ext>
                  </a:extLst>
                </a:gridCol>
                <a:gridCol w="1571636">
                  <a:extLst>
                    <a:ext uri="{9D8B030D-6E8A-4147-A177-3AD203B41FA5}">
                      <a16:colId xmlns:a16="http://schemas.microsoft.com/office/drawing/2014/main" val="20001"/>
                    </a:ext>
                  </a:extLst>
                </a:gridCol>
                <a:gridCol w="1214446">
                  <a:extLst>
                    <a:ext uri="{9D8B030D-6E8A-4147-A177-3AD203B41FA5}">
                      <a16:colId xmlns:a16="http://schemas.microsoft.com/office/drawing/2014/main" val="20002"/>
                    </a:ext>
                  </a:extLst>
                </a:gridCol>
                <a:gridCol w="2847627">
                  <a:extLst>
                    <a:ext uri="{9D8B030D-6E8A-4147-A177-3AD203B41FA5}">
                      <a16:colId xmlns:a16="http://schemas.microsoft.com/office/drawing/2014/main" val="20003"/>
                    </a:ext>
                  </a:extLst>
                </a:gridCol>
                <a:gridCol w="1581529">
                  <a:extLst>
                    <a:ext uri="{9D8B030D-6E8A-4147-A177-3AD203B41FA5}">
                      <a16:colId xmlns:a16="http://schemas.microsoft.com/office/drawing/2014/main" val="20004"/>
                    </a:ext>
                  </a:extLst>
                </a:gridCol>
              </a:tblGrid>
              <a:tr h="714380">
                <a:tc>
                  <a:txBody>
                    <a:bodyPr/>
                    <a:lstStyle/>
                    <a:p>
                      <a:pPr marL="0" indent="0" algn="ctr">
                        <a:spcAft>
                          <a:spcPts val="0"/>
                        </a:spcAft>
                      </a:pPr>
                      <a:r>
                        <a:rPr lang="ru-RU" sz="1700" b="1" dirty="0">
                          <a:latin typeface="Times New Roman"/>
                          <a:ea typeface="Times New Roman"/>
                        </a:rPr>
                        <a:t>ТИП ИНВЕСТОРА</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indent="0" algn="ctr">
                        <a:spcAft>
                          <a:spcPts val="0"/>
                        </a:spcAft>
                      </a:pPr>
                      <a:r>
                        <a:rPr lang="ru-RU" sz="1700" b="1" dirty="0">
                          <a:latin typeface="Times New Roman"/>
                          <a:ea typeface="Times New Roman"/>
                        </a:rPr>
                        <a:t>ЦЕЛЬ ИНВЕСТИРОВАНИЯ</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indent="0" algn="ctr">
                        <a:spcAft>
                          <a:spcPts val="0"/>
                        </a:spcAft>
                      </a:pPr>
                      <a:r>
                        <a:rPr lang="ru-RU" sz="1700" b="1" dirty="0">
                          <a:latin typeface="Times New Roman"/>
                          <a:ea typeface="Times New Roman"/>
                        </a:rPr>
                        <a:t>СТЕПЕНЬ РИСКА</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indent="0" algn="ctr">
                        <a:spcAft>
                          <a:spcPts val="0"/>
                        </a:spcAft>
                      </a:pPr>
                      <a:r>
                        <a:rPr lang="ru-RU" sz="1700" b="1" dirty="0">
                          <a:latin typeface="Times New Roman"/>
                          <a:ea typeface="Times New Roman"/>
                        </a:rPr>
                        <a:t>ТИП ЦЕННОЙ БУМАГИ</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indent="0" algn="ctr">
                        <a:spcAft>
                          <a:spcPts val="0"/>
                        </a:spcAft>
                      </a:pPr>
                      <a:r>
                        <a:rPr lang="ru-RU" sz="1700" b="1" dirty="0">
                          <a:latin typeface="Times New Roman"/>
                          <a:ea typeface="Times New Roman"/>
                        </a:rPr>
                        <a:t>ТИП ПОРТФЕЛЯ</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0000"/>
                  </a:ext>
                </a:extLst>
              </a:tr>
              <a:tr h="0">
                <a:tc>
                  <a:txBody>
                    <a:bodyPr/>
                    <a:lstStyle/>
                    <a:p>
                      <a:pPr marL="0" indent="0" algn="l">
                        <a:spcAft>
                          <a:spcPts val="0"/>
                        </a:spcAft>
                      </a:pPr>
                      <a:r>
                        <a:rPr lang="ru-RU" sz="1700" dirty="0" err="1">
                          <a:latin typeface="Times New Roman"/>
                          <a:ea typeface="Times New Roman"/>
                        </a:rPr>
                        <a:t>Консерватив-ный</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Защита от инфляции</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Низкая</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Государственные ценные бумаги, акции и облигации крупных стабильных эмитентов</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Высоко надежный, но низко доходный</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marL="0" indent="0" algn="l">
                        <a:spcAft>
                          <a:spcPts val="0"/>
                        </a:spcAft>
                      </a:pPr>
                      <a:r>
                        <a:rPr lang="ru-RU" sz="1700">
                          <a:latin typeface="Times New Roman"/>
                          <a:ea typeface="Times New Roman"/>
                        </a:rPr>
                        <a:t>Умеренно агрессивный</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Длительное вложение капитала и его рост</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Средняя</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Малая доля государственных ценных бумаг, большая доля ценных бумаг крупных и средних, но надежных эмитентов с тигельной рыночной историей</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Диверсифицированный</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marL="0" indent="0" algn="l">
                        <a:spcAft>
                          <a:spcPts val="0"/>
                        </a:spcAft>
                      </a:pPr>
                      <a:r>
                        <a:rPr lang="ru-RU" sz="1700">
                          <a:latin typeface="Times New Roman"/>
                          <a:ea typeface="Times New Roman"/>
                        </a:rPr>
                        <a:t>Агрессивный</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a:latin typeface="Times New Roman"/>
                          <a:ea typeface="Times New Roman"/>
                        </a:rPr>
                        <a:t>Спекулятивная игра, возможность быстрого роста итоженных средств</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a:latin typeface="Times New Roman"/>
                          <a:ea typeface="Times New Roman"/>
                        </a:rPr>
                        <a:t>Высокая</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Высокая доля высокодоходных ценных бумаг небольших эмитентов, венчурных компаний и т.д.</a:t>
                      </a: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pPr>
                      <a:r>
                        <a:rPr lang="ru-RU" sz="1700" dirty="0">
                          <a:latin typeface="Times New Roman"/>
                          <a:ea typeface="Times New Roman"/>
                        </a:rPr>
                        <a:t>Рискованный, но </a:t>
                      </a:r>
                      <a:r>
                        <a:rPr lang="ru-RU" sz="1700" dirty="0" err="1">
                          <a:latin typeface="Times New Roman"/>
                          <a:ea typeface="Times New Roman"/>
                        </a:rPr>
                        <a:t>высоко-доходный</a:t>
                      </a:r>
                      <a:endParaRPr lang="ru-RU" sz="1700" dirty="0">
                        <a:latin typeface="Times New Roman"/>
                        <a:ea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642910" y="1103293"/>
            <a:ext cx="8321578" cy="6215106"/>
          </a:xfrm>
          <a:solidFill>
            <a:schemeClr val="bg1"/>
          </a:solidFill>
        </p:spPr>
        <p:txBody>
          <a:bodyPr>
            <a:normAutofit fontScale="77500" lnSpcReduction="20000"/>
          </a:bodyPr>
          <a:lstStyle/>
          <a:p>
            <a:pPr marL="0" indent="0" algn="just">
              <a:buNone/>
            </a:pPr>
            <a:r>
              <a:rPr lang="ru-RU" sz="3400"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1) Изучите рынок выбранного типа ценных бумаг, узнайте теоретические основы построения курса, его зависимости от внешних факторов и стратегии торговли на фондовой бирже.</a:t>
            </a:r>
          </a:p>
          <a:p>
            <a:pPr marL="0" indent="0" algn="just">
              <a:buNone/>
            </a:pPr>
            <a:r>
              <a:rPr lang="ru-RU" dirty="0">
                <a:latin typeface="Times New Roman" panose="02020603050405020304" pitchFamily="18" charset="0"/>
                <a:cs typeface="Times New Roman" panose="02020603050405020304" pitchFamily="18" charset="0"/>
              </a:rPr>
              <a:t>2) Проведите аналитику и соберите информацию о курсе акций за последние 3-4 года. Составьте графики. Исключите вероятность приобретения заведомо бесперспективных бумаг.</a:t>
            </a:r>
          </a:p>
          <a:p>
            <a:pPr marL="0" indent="0" algn="just">
              <a:buNone/>
            </a:pPr>
            <a:r>
              <a:rPr lang="ru-RU" dirty="0">
                <a:latin typeface="Times New Roman" panose="02020603050405020304" pitchFamily="18" charset="0"/>
                <a:cs typeface="Times New Roman" panose="02020603050405020304" pitchFamily="18" charset="0"/>
              </a:rPr>
              <a:t>3) Регулярно читайте экспертные прогнозы, не пропускайте новости. Вложения в </a:t>
            </a:r>
            <a:r>
              <a:rPr lang="ru-RU" u="sng"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ценные бумаги</a:t>
            </a:r>
            <a:r>
              <a:rPr lang="ru-RU" dirty="0">
                <a:latin typeface="Times New Roman" panose="02020603050405020304" pitchFamily="18" charset="0"/>
                <a:cs typeface="Times New Roman" panose="02020603050405020304" pitchFamily="18" charset="0"/>
              </a:rPr>
              <a:t> – это инвестиции, требующие постоянного повышения квалификации.</a:t>
            </a:r>
          </a:p>
          <a:p>
            <a:pPr marL="0" indent="0" algn="just">
              <a:buNone/>
            </a:pPr>
            <a:r>
              <a:rPr lang="ru-RU" dirty="0">
                <a:latin typeface="Times New Roman" panose="02020603050405020304" pitchFamily="18" charset="0"/>
                <a:cs typeface="Times New Roman" panose="02020603050405020304" pitchFamily="18" charset="0"/>
              </a:rPr>
              <a:t>4) Приступайте к формированию собственного портфеля. При необходимости – воспользуйтесь услугами брокеров, которые не только знают фондовый рынок изнутри, но и владеют в совершенстве правилами риск-менеджмента, а потому помогут вам избежать главных ошибок в инвестировании.</a:t>
            </a:r>
          </a:p>
          <a:p>
            <a:pPr marL="0" indent="0" algn="just">
              <a:buNone/>
            </a:pPr>
            <a:endParaRPr lang="ru-RU" b="1" dirty="0"/>
          </a:p>
        </p:txBody>
      </p:sp>
      <p:sp>
        <p:nvSpPr>
          <p:cNvPr id="9219" name="Rectangle 2"/>
          <p:cNvSpPr>
            <a:spLocks noGrp="1" noChangeArrowheads="1"/>
          </p:cNvSpPr>
          <p:nvPr>
            <p:ph type="title"/>
          </p:nvPr>
        </p:nvSpPr>
        <p:spPr>
          <a:xfrm>
            <a:off x="1150951" y="317481"/>
            <a:ext cx="7064399" cy="755247"/>
          </a:xfrm>
        </p:spPr>
        <p:txBody>
          <a:bodyPr>
            <a:normAutofit fontScale="90000"/>
          </a:bodyPr>
          <a:lstStyle/>
          <a:p>
            <a:pPr eaLnBrk="1" hangingPunct="1"/>
            <a:r>
              <a:rPr lang="ru-RU" altLang="ru-RU" sz="3600" b="1" dirty="0">
                <a:solidFill>
                  <a:srgbClr val="FF0000"/>
                </a:solidFill>
              </a:rPr>
              <a:t>Правила вложения своего капитала</a:t>
            </a:r>
          </a:p>
        </p:txBody>
      </p:sp>
    </p:spTree>
    <p:extLst>
      <p:ext uri="{BB962C8B-B14F-4D97-AF65-F5344CB8AC3E}">
        <p14:creationId xmlns:p14="http://schemas.microsoft.com/office/powerpoint/2010/main" val="10661386"/>
      </p:ext>
    </p:extLst>
  </p:cSld>
  <p:clrMapOvr>
    <a:masterClrMapping/>
  </p:clrMapOvr>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1506</TotalTime>
  <Words>1184</Words>
  <Application>Microsoft Office PowerPoint</Application>
  <PresentationFormat>Произвольный</PresentationFormat>
  <Paragraphs>75</Paragraphs>
  <Slides>11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11</vt:i4>
      </vt:variant>
    </vt:vector>
  </HeadingPairs>
  <TitlesOfParts>
    <vt:vector size="15" baseType="lpstr">
      <vt:lpstr>Arial</vt:lpstr>
      <vt:lpstr>Calibri</vt:lpstr>
      <vt:lpstr>Times New Roman</vt:lpstr>
      <vt:lpstr>Тема Office</vt:lpstr>
      <vt:lpstr>  </vt:lpstr>
      <vt:lpstr>Инвестирование в ЦБ</vt:lpstr>
      <vt:lpstr>Инвестиционный портфель</vt:lpstr>
      <vt:lpstr>Инвестиционный портфель</vt:lpstr>
      <vt:lpstr>Инвестиционный портфель</vt:lpstr>
      <vt:lpstr>Инвестиционная стратегия</vt:lpstr>
      <vt:lpstr>Выбор ценных бумаг для портфельного инвестирования </vt:lpstr>
      <vt:lpstr>Связь между типом инвестора и типом портфеля</vt:lpstr>
      <vt:lpstr>Правила вложения своего капитала</vt:lpstr>
      <vt:lpstr>Риски</vt:lpstr>
      <vt:lpstr>Советы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1. Инвестиционная деятельность в системе МЭО</dc:title>
  <dc:creator>user1</dc:creator>
  <cp:lastModifiedBy>user1</cp:lastModifiedBy>
  <cp:revision>529</cp:revision>
  <dcterms:modified xsi:type="dcterms:W3CDTF">2021-03-08T09:34:45Z</dcterms:modified>
</cp:coreProperties>
</file>