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1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724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165F03-07B3-475E-AB03-8D8242F1583C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76F7F4-2051-464B-A577-0C156637C7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22268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76F7F4-2051-464B-A577-0C156637C71F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5911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1C8E4D38-F373-43A5-8FF5-FBF91C32DD46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BA3ECCC-22B7-4F1D-9F4B-67CBCCEE1A07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875121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E4D38-F373-43A5-8FF5-FBF91C32DD46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3ECCC-22B7-4F1D-9F4B-67CBCCEE1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3500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E4D38-F373-43A5-8FF5-FBF91C32DD46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3ECCC-22B7-4F1D-9F4B-67CBCCEE1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176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E4D38-F373-43A5-8FF5-FBF91C32DD46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3ECCC-22B7-4F1D-9F4B-67CBCCEE1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4366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1C8E4D38-F373-43A5-8FF5-FBF91C32DD46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BA3ECCC-22B7-4F1D-9F4B-67CBCCEE1A07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9268721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E4D38-F373-43A5-8FF5-FBF91C32DD46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3ECCC-22B7-4F1D-9F4B-67CBCCEE1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5302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E4D38-F373-43A5-8FF5-FBF91C32DD46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3ECCC-22B7-4F1D-9F4B-67CBCCEE1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268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E4D38-F373-43A5-8FF5-FBF91C32DD46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3ECCC-22B7-4F1D-9F4B-67CBCCEE1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5868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E4D38-F373-43A5-8FF5-FBF91C32DD46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3ECCC-22B7-4F1D-9F4B-67CBCCEE1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6916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1C8E4D38-F373-43A5-8FF5-FBF91C32DD46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BA3ECCC-22B7-4F1D-9F4B-67CBCCEE1A0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3674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1C8E4D38-F373-43A5-8FF5-FBF91C32DD46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BA3ECCC-22B7-4F1D-9F4B-67CBCCEE1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093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1C8E4D38-F373-43A5-8FF5-FBF91C32DD46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BA3ECCC-22B7-4F1D-9F4B-67CBCCEE1A07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508779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064B62-66BB-4437-8FB8-3786BE4FBB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72437" y="1308295"/>
            <a:ext cx="8817483" cy="4117764"/>
          </a:xfrm>
        </p:spPr>
        <p:txBody>
          <a:bodyPr/>
          <a:lstStyle/>
          <a:p>
            <a:r>
              <a:rPr lang="ru-RU" sz="8000" dirty="0"/>
              <a:t>Казахстанская</a:t>
            </a:r>
            <a:br>
              <a:rPr lang="ru-RU" sz="8000" dirty="0"/>
            </a:br>
            <a:r>
              <a:rPr lang="ru-RU" sz="8000" dirty="0"/>
              <a:t>фондовая биржа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019A70C-0794-4E22-8CC4-C28352BE908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6671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63">
        <p:fade/>
      </p:transition>
    </mc:Choice>
    <mc:Fallback xmlns="">
      <p:transition spd="med" advTm="106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D9ABDB-6D63-4FCD-99BF-E618CC8A23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 бирже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337E033-B715-45AE-91B6-9884F131C2E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418" t="28327" r="35961" b="17470"/>
          <a:stretch/>
        </p:blipFill>
        <p:spPr>
          <a:xfrm>
            <a:off x="1938997" y="1530538"/>
            <a:ext cx="8314006" cy="4725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827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ADC097-42F3-4286-92E8-25ACA2465C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История биржи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BD40AC6-BE92-47DB-B89B-26E98EF67E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2096086"/>
            <a:ext cx="10178322" cy="4379529"/>
          </a:xfrm>
        </p:spPr>
        <p:txBody>
          <a:bodyPr>
            <a:normAutofit/>
          </a:bodyPr>
          <a:lstStyle/>
          <a:p>
            <a:r>
              <a:rPr lang="ru-RU" b="0" i="0" dirty="0">
                <a:solidFill>
                  <a:srgbClr val="1A1A2C"/>
                </a:solidFill>
                <a:effectLst/>
                <a:latin typeface="Montserrat"/>
              </a:rPr>
              <a:t>После распада Советского Союза была введена национальная валюта Казахстана — тенге, она вошла в оборот в конце 1993 года. Это послужило толчком для принятия решения о создании централизованной биржи, на которой можно торговать государственными и корпоративными ценными бумагами, деривативами и иностранными валютами.</a:t>
            </a:r>
          </a:p>
          <a:p>
            <a:pPr algn="l" fontAlgn="base"/>
            <a:r>
              <a:rPr lang="ru-RU" b="0" i="0" dirty="0">
                <a:solidFill>
                  <a:srgbClr val="1A1A2C"/>
                </a:solidFill>
                <a:effectLst/>
                <a:latin typeface="Montserrat"/>
              </a:rPr>
              <a:t>Торги ценными бумагами на Казахстанской бирже стартовали в 1995 году. Название самой площадки несколько раз менялось, аббревиатура «</a:t>
            </a:r>
            <a:r>
              <a:rPr lang="en-US" b="0" i="0" dirty="0">
                <a:solidFill>
                  <a:srgbClr val="1A1A2C"/>
                </a:solidFill>
                <a:effectLst/>
                <a:latin typeface="Montserrat"/>
              </a:rPr>
              <a:t>KASE</a:t>
            </a:r>
            <a:r>
              <a:rPr lang="ru-RU" b="0" i="0" dirty="0">
                <a:solidFill>
                  <a:srgbClr val="1A1A2C"/>
                </a:solidFill>
                <a:effectLst/>
                <a:latin typeface="Montserrat"/>
              </a:rPr>
              <a:t>» (Казахстанская фондовая биржа) закрепилась в 1996 году.</a:t>
            </a:r>
            <a:br>
              <a:rPr lang="ru-RU" b="0" i="0" dirty="0">
                <a:solidFill>
                  <a:srgbClr val="1A1A2C"/>
                </a:solidFill>
                <a:effectLst/>
                <a:latin typeface="Montserrat"/>
              </a:rPr>
            </a:br>
            <a:r>
              <a:rPr lang="ru-RU" b="0" i="0" dirty="0">
                <a:solidFill>
                  <a:srgbClr val="1A1A2C"/>
                </a:solidFill>
                <a:effectLst/>
                <a:latin typeface="Montserrat"/>
              </a:rPr>
              <a:t>В 2007 году торговая площадка стала коммерческой, был введен принцип корпоративного управления. В этом же году был запущен индекс KASE. В последующие годы никаких кардинальных изменений биржа </a:t>
            </a:r>
            <a:r>
              <a:rPr lang="en-US" b="0" i="0" dirty="0">
                <a:solidFill>
                  <a:srgbClr val="1A1A2C"/>
                </a:solidFill>
                <a:effectLst/>
                <a:latin typeface="Montserrat"/>
              </a:rPr>
              <a:t>KASE</a:t>
            </a:r>
            <a:r>
              <a:rPr lang="ru-RU" b="0" i="0" dirty="0">
                <a:solidFill>
                  <a:srgbClr val="1A1A2C"/>
                </a:solidFill>
                <a:effectLst/>
                <a:latin typeface="Montserrat"/>
              </a:rPr>
              <a:t> не претерпевала.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723093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701F20-A0E5-4562-B341-E4E4E74829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Рынок ценных бумаг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8697A6C-0D45-4858-A67C-9A900041A1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80" y="2194560"/>
            <a:ext cx="6429280" cy="4281054"/>
          </a:xfrm>
        </p:spPr>
        <p:txBody>
          <a:bodyPr>
            <a:noAutofit/>
          </a:bodyPr>
          <a:lstStyle/>
          <a:p>
            <a:pPr algn="l" fontAlgn="base">
              <a:buFont typeface="+mj-lt"/>
              <a:buAutoNum type="arabicPeriod"/>
            </a:pPr>
            <a:r>
              <a:rPr lang="ru-RU" sz="1700" b="0" i="0" dirty="0">
                <a:solidFill>
                  <a:srgbClr val="1A1A2C"/>
                </a:solidFill>
                <a:effectLst/>
                <a:latin typeface="Montserrat"/>
              </a:rPr>
              <a:t>Государственные облигации. Их эмитентом являются Национальный банк, Министерство финансов Казахстана и региональные органы власти. Суммарно на бирже KASE размещено более 200 облигаций, их совокупная стоимость превышает $30 млрд.</a:t>
            </a:r>
          </a:p>
          <a:p>
            <a:pPr algn="l" fontAlgn="base">
              <a:buFont typeface="+mj-lt"/>
              <a:buAutoNum type="arabicPeriod"/>
            </a:pPr>
            <a:r>
              <a:rPr lang="ru-RU" sz="1700" b="0" i="0" dirty="0">
                <a:solidFill>
                  <a:srgbClr val="1A1A2C"/>
                </a:solidFill>
                <a:effectLst/>
                <a:latin typeface="Montserrat"/>
              </a:rPr>
              <a:t>Корпоративные облигации. На </a:t>
            </a:r>
            <a:r>
              <a:rPr lang="en-US" sz="1700" b="0" i="0" dirty="0">
                <a:solidFill>
                  <a:srgbClr val="1A1A2C"/>
                </a:solidFill>
                <a:effectLst/>
                <a:latin typeface="Montserrat"/>
              </a:rPr>
              <a:t>KASE</a:t>
            </a:r>
            <a:r>
              <a:rPr lang="ru-RU" sz="1700" b="0" i="0" dirty="0">
                <a:solidFill>
                  <a:srgbClr val="1A1A2C"/>
                </a:solidFill>
                <a:effectLst/>
                <a:latin typeface="Montserrat"/>
              </a:rPr>
              <a:t> торгуется около 250 облигаций, выпущенных отечественными и иностранными компаниями (преимущественно банками). Совокупная стоимость таких ценных бумаг — в районе $20 млрд.</a:t>
            </a:r>
          </a:p>
          <a:p>
            <a:pPr algn="l" fontAlgn="base">
              <a:buFont typeface="+mj-lt"/>
              <a:buAutoNum type="arabicPeriod"/>
            </a:pPr>
            <a:r>
              <a:rPr lang="ru-RU" sz="1700" b="0" i="0" dirty="0">
                <a:solidFill>
                  <a:srgbClr val="1A1A2C"/>
                </a:solidFill>
                <a:effectLst/>
                <a:latin typeface="Montserrat"/>
              </a:rPr>
              <a:t>Акции. На момент написания статьи на бирже </a:t>
            </a:r>
            <a:r>
              <a:rPr lang="en-US" sz="1700" b="0" i="0" dirty="0">
                <a:solidFill>
                  <a:srgbClr val="1A1A2C"/>
                </a:solidFill>
                <a:effectLst/>
                <a:latin typeface="Montserrat"/>
              </a:rPr>
              <a:t>KASE</a:t>
            </a:r>
            <a:r>
              <a:rPr lang="ru-RU" sz="1700" b="0" i="0" dirty="0">
                <a:solidFill>
                  <a:srgbClr val="1A1A2C"/>
                </a:solidFill>
                <a:effectLst/>
                <a:latin typeface="Montserrat"/>
              </a:rPr>
              <a:t> торгуются акции 130 компаний. Основная сфера деятельности организаций-эмитентов — финансы и энергетика. Капитализация рынка акций на KASE превышает $50 млрд.</a:t>
            </a:r>
            <a:br>
              <a:rPr lang="ru-RU" sz="1700" b="0" i="0" dirty="0">
                <a:solidFill>
                  <a:srgbClr val="1A1A2C"/>
                </a:solidFill>
                <a:effectLst/>
                <a:latin typeface="inherit"/>
              </a:rPr>
            </a:br>
            <a:endParaRPr lang="ru-RU" sz="17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CA5E41B-C623-47E0-A754-A3CC630C72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2467" y="2736811"/>
            <a:ext cx="4007533" cy="2673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8624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BF595A-53F1-4766-9153-8D60276B27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Валютный рынок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52B612D-0CA2-40CF-9BCF-6248D081C1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7" y="2588455"/>
            <a:ext cx="5486747" cy="3887160"/>
          </a:xfrm>
        </p:spPr>
        <p:txBody>
          <a:bodyPr>
            <a:noAutofit/>
          </a:bodyPr>
          <a:lstStyle/>
          <a:p>
            <a:r>
              <a:rPr lang="ru-RU" b="0" i="0" dirty="0">
                <a:solidFill>
                  <a:srgbClr val="1A1A2C"/>
                </a:solidFill>
                <a:effectLst/>
              </a:rPr>
              <a:t>Это наиболее важный рынок </a:t>
            </a:r>
            <a:r>
              <a:rPr lang="ru-RU" b="0" i="0" dirty="0" err="1">
                <a:solidFill>
                  <a:srgbClr val="1A1A2C"/>
                </a:solidFill>
                <a:effectLst/>
              </a:rPr>
              <a:t>Касе</a:t>
            </a:r>
            <a:r>
              <a:rPr lang="ru-RU" b="0" i="0" dirty="0">
                <a:solidFill>
                  <a:srgbClr val="1A1A2C"/>
                </a:solidFill>
                <a:effectLst/>
              </a:rPr>
              <a:t>, на нем формируется биржевой курс валюты, по которому Национальный банк Казахстана формирует официальный курс тенге к доллару. Помимо доллара (USD/KZT — основная валютная пара), тенге торгуется за евро (EUR), рубли (RUB) и юани (CNY). Также присутствует пара EUR/USD.</a:t>
            </a:r>
            <a:br>
              <a:rPr lang="ru-RU" b="0" i="0" dirty="0">
                <a:solidFill>
                  <a:srgbClr val="1A1A2C"/>
                </a:solidFill>
                <a:effectLst/>
              </a:rPr>
            </a:br>
            <a:br>
              <a:rPr lang="ru-RU" b="0" i="0" dirty="0">
                <a:solidFill>
                  <a:srgbClr val="1A1A2C"/>
                </a:solidFill>
                <a:effectLst/>
              </a:rPr>
            </a:br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C673E545-7A48-4027-80AC-0CD731CF68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9564" y="2391507"/>
            <a:ext cx="4540436" cy="321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3578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EEA8FD-A8A1-4CD7-95EF-EF61BD0D04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 разместиться на бирже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024A2CE-E5E0-4271-80F7-B41D52C9F2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2405575"/>
            <a:ext cx="5050648" cy="3601330"/>
          </a:xfrm>
        </p:spPr>
        <p:txBody>
          <a:bodyPr>
            <a:normAutofit/>
          </a:bodyPr>
          <a:lstStyle/>
          <a:p>
            <a:pPr algn="l" fontAlgn="base"/>
            <a:r>
              <a:rPr lang="ru-RU" b="0" i="0" dirty="0">
                <a:solidFill>
                  <a:srgbClr val="1A1A2C"/>
                </a:solidFill>
                <a:effectLst/>
                <a:latin typeface="Montserrat"/>
              </a:rPr>
              <a:t>Основные требования следующие: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1A1A2C"/>
                </a:solidFill>
                <a:effectLst/>
                <a:latin typeface="Montserrat"/>
              </a:rPr>
              <a:t>полная финансовая прозрачность по всем денежным операциям;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1A1A2C"/>
                </a:solidFill>
                <a:effectLst/>
                <a:latin typeface="Montserrat"/>
              </a:rPr>
              <a:t>наличие публичных отчетов о деятельности организации, доступных в режиме онлайн;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1A1A2C"/>
                </a:solidFill>
                <a:effectLst/>
                <a:latin typeface="Montserrat"/>
              </a:rPr>
              <a:t>срок существования компании не менее года.</a:t>
            </a:r>
            <a:endParaRPr lang="ru-RU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C43E87EE-07EC-4EB8-929F-5B94F020D0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326" y="2229726"/>
            <a:ext cx="5403664" cy="3601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8274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A12342-1233-44CF-9FC9-50DF6AD8ED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Достоинства биржи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B811845-B711-4312-8DC7-62E1F73F00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674055"/>
            <a:ext cx="10178322" cy="4801560"/>
          </a:xfrm>
        </p:spPr>
        <p:txBody>
          <a:bodyPr>
            <a:normAutofit fontScale="85000" lnSpcReduction="10000"/>
          </a:bodyPr>
          <a:lstStyle/>
          <a:p>
            <a:pPr algn="l" fontAlgn="base">
              <a:buFont typeface="+mj-lt"/>
              <a:buAutoNum type="arabicPeriod"/>
            </a:pPr>
            <a:r>
              <a:rPr lang="ru-RU" b="0" i="0" dirty="0">
                <a:solidFill>
                  <a:srgbClr val="1A1A2C"/>
                </a:solidFill>
                <a:effectLst/>
                <a:latin typeface="Montserrat"/>
              </a:rPr>
              <a:t>Высокий потенциал. Весь фондовый рынок СНГ сильно недооценен, прежде всего это связано с его возрастом. Молодые рынки всегда имеют хорошие перспективы.</a:t>
            </a:r>
          </a:p>
          <a:p>
            <a:pPr algn="l" fontAlgn="base">
              <a:buFont typeface="+mj-lt"/>
              <a:buAutoNum type="arabicPeriod"/>
            </a:pPr>
            <a:r>
              <a:rPr lang="ru-RU" b="0" i="0" dirty="0">
                <a:solidFill>
                  <a:srgbClr val="1A1A2C"/>
                </a:solidFill>
                <a:effectLst/>
                <a:latin typeface="Montserrat"/>
              </a:rPr>
              <a:t>Положительная динамика в экономике страны. Казахстан является уверенным лидером среди стран Средней Азии. Его территория богата ресурсами, что дает возможность развития энергетической отрасли. Крупные национальные компании имеют успех как на отечественном рынке, так и на зарубежном. Их акции медленно, но верно растут, и этот рост будет продолжаться.</a:t>
            </a:r>
          </a:p>
          <a:p>
            <a:pPr algn="l" fontAlgn="base">
              <a:buFont typeface="+mj-lt"/>
              <a:buAutoNum type="arabicPeriod"/>
            </a:pPr>
            <a:r>
              <a:rPr lang="ru-RU" b="0" i="0" dirty="0">
                <a:solidFill>
                  <a:srgbClr val="1A1A2C"/>
                </a:solidFill>
                <a:effectLst/>
                <a:latin typeface="Montserrat"/>
              </a:rPr>
              <a:t>Авторитет самой </a:t>
            </a:r>
            <a:r>
              <a:rPr lang="ru-RU" b="0" i="0" dirty="0" err="1">
                <a:solidFill>
                  <a:srgbClr val="1A1A2C"/>
                </a:solidFill>
                <a:effectLst/>
                <a:latin typeface="Montserrat"/>
              </a:rPr>
              <a:t>Касе</a:t>
            </a:r>
            <a:r>
              <a:rPr lang="ru-RU" b="0" i="0" dirty="0">
                <a:solidFill>
                  <a:srgbClr val="1A1A2C"/>
                </a:solidFill>
                <a:effectLst/>
                <a:latin typeface="Montserrat"/>
              </a:rPr>
              <a:t>. Несмотря на то, что площадка KASE появилась не так давно, она уже успела заключить партнерства с другими крупными биржами Азии, показав тем самым свою стабильность и надежность.</a:t>
            </a:r>
          </a:p>
          <a:p>
            <a:pPr algn="l" fontAlgn="base">
              <a:buFont typeface="+mj-lt"/>
              <a:buAutoNum type="arabicPeriod"/>
            </a:pPr>
            <a:r>
              <a:rPr lang="ru-RU" b="0" i="0" dirty="0">
                <a:solidFill>
                  <a:srgbClr val="1A1A2C"/>
                </a:solidFill>
                <a:effectLst/>
                <a:latin typeface="Montserrat"/>
              </a:rPr>
              <a:t>Жесткая регуляция. Поскольку биржа </a:t>
            </a:r>
            <a:r>
              <a:rPr lang="ru-RU" b="0" i="0" dirty="0" err="1">
                <a:solidFill>
                  <a:srgbClr val="1A1A2C"/>
                </a:solidFill>
                <a:effectLst/>
                <a:latin typeface="Montserrat"/>
              </a:rPr>
              <a:t>Касе</a:t>
            </a:r>
            <a:r>
              <a:rPr lang="ru-RU" b="0" i="0" dirty="0">
                <a:solidFill>
                  <a:srgbClr val="1A1A2C"/>
                </a:solidFill>
                <a:effectLst/>
                <a:latin typeface="Montserrat"/>
              </a:rPr>
              <a:t> является главным представителем всего фондового рынка Казахстана, Национальный банк страны осуществляет постоянный контроль над процессом торгов, обеспечивая стабильность работы площадки.</a:t>
            </a:r>
          </a:p>
          <a:p>
            <a:pPr algn="l" fontAlgn="base">
              <a:buFont typeface="+mj-lt"/>
              <a:buAutoNum type="arabicPeriod"/>
            </a:pPr>
            <a:r>
              <a:rPr lang="ru-RU" b="0" i="0" dirty="0">
                <a:solidFill>
                  <a:srgbClr val="1A1A2C"/>
                </a:solidFill>
                <a:effectLst/>
                <a:latin typeface="Montserrat"/>
              </a:rPr>
              <a:t>Высокий технологический уровень. Биржа KASE использует современную систему онлайн-трейдинга (</a:t>
            </a:r>
            <a:r>
              <a:rPr lang="ru-RU" b="0" i="0" dirty="0" err="1">
                <a:solidFill>
                  <a:srgbClr val="1A1A2C"/>
                </a:solidFill>
                <a:effectLst/>
                <a:latin typeface="Montserrat"/>
              </a:rPr>
              <a:t>sTrade</a:t>
            </a:r>
            <a:r>
              <a:rPr lang="ru-RU" b="0" i="0" dirty="0">
                <a:solidFill>
                  <a:srgbClr val="1A1A2C"/>
                </a:solidFill>
                <a:effectLst/>
                <a:latin typeface="Montserrat"/>
              </a:rPr>
              <a:t>), которая применяется на других крупных торговых площадках по всему миру.</a:t>
            </a:r>
            <a:br>
              <a:rPr lang="ru-RU" b="0" i="0" dirty="0">
                <a:solidFill>
                  <a:srgbClr val="1A1A2C"/>
                </a:solidFill>
                <a:effectLst/>
                <a:latin typeface="inherit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5110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6E107E-C791-4A46-8D5B-00C983E76F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Недостатки биржи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FDA295E-BA6A-4A8A-BF2D-CEC80E10AF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2293034"/>
            <a:ext cx="10340100" cy="4182581"/>
          </a:xfrm>
        </p:spPr>
        <p:txBody>
          <a:bodyPr>
            <a:normAutofit/>
          </a:bodyPr>
          <a:lstStyle/>
          <a:p>
            <a:pPr algn="l" fontAlgn="base">
              <a:buFont typeface="+mj-lt"/>
              <a:buAutoNum type="arabicPeriod"/>
            </a:pPr>
            <a:r>
              <a:rPr lang="ru-RU" b="0" i="0" dirty="0">
                <a:solidFill>
                  <a:srgbClr val="1A1A2C"/>
                </a:solidFill>
                <a:effectLst/>
                <a:latin typeface="Montserrat"/>
              </a:rPr>
              <a:t>Нестабильный курс тенге к доллару. Основная причина, отпугивающая инвесторов. Как и наш рубль, тенге не отличается стабильностью в силу различных причин, в том числе и политических. Тем не менее, регулятор делает все для укрепления национальной валюты.</a:t>
            </a:r>
          </a:p>
          <a:p>
            <a:pPr algn="l" fontAlgn="base">
              <a:buFont typeface="+mj-lt"/>
              <a:buAutoNum type="arabicPeriod"/>
            </a:pPr>
            <a:r>
              <a:rPr lang="ru-RU" b="0" i="0" dirty="0">
                <a:solidFill>
                  <a:srgbClr val="1A1A2C"/>
                </a:solidFill>
                <a:effectLst/>
                <a:latin typeface="Montserrat"/>
              </a:rPr>
              <a:t>Небольшое количество активов </a:t>
            </a:r>
            <a:r>
              <a:rPr lang="ru-RU" b="0" i="0" dirty="0" err="1">
                <a:solidFill>
                  <a:srgbClr val="1A1A2C"/>
                </a:solidFill>
                <a:effectLst/>
                <a:latin typeface="Montserrat"/>
              </a:rPr>
              <a:t>Касе</a:t>
            </a:r>
            <a:r>
              <a:rPr lang="ru-RU" b="0" i="0" dirty="0">
                <a:solidFill>
                  <a:srgbClr val="1A1A2C"/>
                </a:solidFill>
                <a:effectLst/>
                <a:latin typeface="Montserrat"/>
              </a:rPr>
              <a:t>. 130 компаний в листинге — это очень мало, да и не все акции ликвидны. Валютных пар тоже немного. Не особо разбежишься в трейдинге.</a:t>
            </a:r>
          </a:p>
          <a:p>
            <a:pPr algn="l" fontAlgn="base">
              <a:buFont typeface="+mj-lt"/>
              <a:buAutoNum type="arabicPeriod"/>
            </a:pPr>
            <a:r>
              <a:rPr lang="ru-RU" b="0" i="0" dirty="0">
                <a:solidFill>
                  <a:srgbClr val="1A1A2C"/>
                </a:solidFill>
                <a:effectLst/>
                <a:latin typeface="Montserrat"/>
              </a:rPr>
              <a:t>Сложный интерфейс. Хоть система онлайн-трейдинга </a:t>
            </a:r>
            <a:r>
              <a:rPr lang="ru-RU" b="0" i="0" dirty="0" err="1">
                <a:solidFill>
                  <a:srgbClr val="1A1A2C"/>
                </a:solidFill>
                <a:effectLst/>
                <a:latin typeface="Montserrat"/>
              </a:rPr>
              <a:t>sTrade</a:t>
            </a:r>
            <a:r>
              <a:rPr lang="ru-RU" b="0" i="0" dirty="0">
                <a:solidFill>
                  <a:srgbClr val="1A1A2C"/>
                </a:solidFill>
                <a:effectLst/>
                <a:latin typeface="Montserrat"/>
              </a:rPr>
              <a:t>, используемая на KASE, и высокотехнологична, но новичкам в ней разобраться тяжеловато. Упрощать процесс торговли руководство </a:t>
            </a:r>
            <a:r>
              <a:rPr lang="ru-RU" b="0" i="0" dirty="0" err="1">
                <a:solidFill>
                  <a:srgbClr val="1A1A2C"/>
                </a:solidFill>
                <a:effectLst/>
                <a:latin typeface="Montserrat"/>
              </a:rPr>
              <a:t>Касе</a:t>
            </a:r>
            <a:r>
              <a:rPr lang="ru-RU" b="0" i="0" dirty="0">
                <a:solidFill>
                  <a:srgbClr val="1A1A2C"/>
                </a:solidFill>
                <a:effectLst/>
                <a:latin typeface="Montserrat"/>
              </a:rPr>
              <a:t> пока не планирует.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0000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63F5BB-D5CC-4AC0-9E19-65D6C3DE0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Интересные факты о бирже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CB59E83-EA22-4FAC-B8F6-D59E13DE2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l" fontAlgn="base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1A1A2C"/>
                </a:solidFill>
                <a:effectLst/>
                <a:latin typeface="Montserrat"/>
              </a:rPr>
              <a:t>Более 95% участников торгов — иностранцы. Биржа </a:t>
            </a:r>
            <a:r>
              <a:rPr lang="ru-RU" b="0" i="0" dirty="0" err="1">
                <a:solidFill>
                  <a:srgbClr val="1A1A2C"/>
                </a:solidFill>
                <a:effectLst/>
                <a:latin typeface="Montserrat"/>
              </a:rPr>
              <a:t>Касе</a:t>
            </a:r>
            <a:r>
              <a:rPr lang="ru-RU" b="0" i="0" dirty="0">
                <a:solidFill>
                  <a:srgbClr val="1A1A2C"/>
                </a:solidFill>
                <a:effectLst/>
                <a:latin typeface="Montserrat"/>
              </a:rPr>
              <a:t> не пользуется большой популярностью у местных инвесторов, хотя ее руководство принимает усилия для их привлечения.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1A1A2C"/>
                </a:solidFill>
                <a:effectLst/>
                <a:latin typeface="Montserrat"/>
              </a:rPr>
              <a:t>Хотя среди стран Средней Азии KASE лидирует по капитализации, лидерство по объему торгов она взяла только в последние годы (2016—2017).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1A1A2C"/>
                </a:solidFill>
                <a:effectLst/>
                <a:latin typeface="Montserrat"/>
              </a:rPr>
              <a:t>Контрольный пакет акций </a:t>
            </a:r>
            <a:r>
              <a:rPr lang="ru-RU" b="0" i="0" dirty="0" err="1">
                <a:solidFill>
                  <a:srgbClr val="1A1A2C"/>
                </a:solidFill>
                <a:effectLst/>
                <a:latin typeface="Montserrat"/>
              </a:rPr>
              <a:t>Касе</a:t>
            </a:r>
            <a:r>
              <a:rPr lang="ru-RU" b="0" i="0" dirty="0">
                <a:solidFill>
                  <a:srgbClr val="1A1A2C"/>
                </a:solidFill>
                <a:effectLst/>
                <a:latin typeface="Montserrat"/>
              </a:rPr>
              <a:t> принадлежит Национальному банку страны, при этом система управления — корпоративная.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1A1A2C"/>
                </a:solidFill>
                <a:effectLst/>
                <a:latin typeface="Montserrat"/>
              </a:rPr>
              <a:t>Периодически на бирже проходят публичные IPO.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1A1A2C"/>
                </a:solidFill>
                <a:effectLst/>
                <a:latin typeface="Montserrat"/>
              </a:rPr>
              <a:t>Биржа KASE стала полноценным членом Всемирной федерации бирж в 2013 году.</a:t>
            </a:r>
            <a:br>
              <a:rPr lang="ru-RU" b="0" i="0" dirty="0">
                <a:solidFill>
                  <a:srgbClr val="1A1A2C"/>
                </a:solidFill>
                <a:effectLst/>
                <a:latin typeface="inherit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129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Эмблема">
  <a:themeElements>
    <a:clrScheme name="Эмблема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Эмблема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Эмблема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TM10001106[[fn=Эмблема]]</Template>
  <TotalTime>708</TotalTime>
  <Words>694</Words>
  <Application>Microsoft Office PowerPoint</Application>
  <PresentationFormat>Широкоэкранный</PresentationFormat>
  <Paragraphs>33</Paragraphs>
  <Slides>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7" baseType="lpstr">
      <vt:lpstr>Arial</vt:lpstr>
      <vt:lpstr>Calibri</vt:lpstr>
      <vt:lpstr>Corbel</vt:lpstr>
      <vt:lpstr>Gill Sans MT</vt:lpstr>
      <vt:lpstr>Impact</vt:lpstr>
      <vt:lpstr>inherit</vt:lpstr>
      <vt:lpstr>Montserrat</vt:lpstr>
      <vt:lpstr>Эмблема</vt:lpstr>
      <vt:lpstr>Казахстанская фондовая биржа</vt:lpstr>
      <vt:lpstr>О бирже</vt:lpstr>
      <vt:lpstr>История биржи</vt:lpstr>
      <vt:lpstr>Рынок ценных бумаг</vt:lpstr>
      <vt:lpstr>Валютный рынок</vt:lpstr>
      <vt:lpstr>Как разместиться на бирже</vt:lpstr>
      <vt:lpstr>Достоинства биржи</vt:lpstr>
      <vt:lpstr>Недостатки биржи</vt:lpstr>
      <vt:lpstr>Интересные факты о бирже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Мұхаметжан сералин</dc:title>
  <dc:creator>Ангелина Тимощук</dc:creator>
  <cp:lastModifiedBy>user1</cp:lastModifiedBy>
  <cp:revision>70</cp:revision>
  <dcterms:created xsi:type="dcterms:W3CDTF">2020-03-30T10:09:24Z</dcterms:created>
  <dcterms:modified xsi:type="dcterms:W3CDTF">2021-03-27T03:28:17Z</dcterms:modified>
</cp:coreProperties>
</file>