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9" r:id="rId3"/>
    <p:sldId id="269" r:id="rId4"/>
    <p:sldId id="274" r:id="rId5"/>
    <p:sldId id="275" r:id="rId6"/>
    <p:sldId id="276" r:id="rId7"/>
    <p:sldId id="277" r:id="rId8"/>
    <p:sldId id="278" r:id="rId9"/>
    <p:sldId id="279" r:id="rId10"/>
    <p:sldId id="268" r:id="rId11"/>
    <p:sldId id="257" r:id="rId12"/>
    <p:sldId id="260" r:id="rId13"/>
    <p:sldId id="262" r:id="rId14"/>
    <p:sldId id="261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7EB6-FFD4-4442-9F01-CD27D3345026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795183-4FFE-4F64-87C3-C6844698F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09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95183-4FFE-4F64-87C3-C6844698FD2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173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95183-4FFE-4F64-87C3-C6844698FD2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508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586C3A7-5FBB-497E-9FBC-D8C9A1AB5853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586C3A7-5FBB-497E-9FBC-D8C9A1AB5853}" type="datetimeFigureOut">
              <a:rPr lang="ru-RU" smtClean="0"/>
              <a:t>21.11.2020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3340" y="1387737"/>
            <a:ext cx="7277091" cy="1731982"/>
          </a:xfrm>
        </p:spPr>
        <p:txBody>
          <a:bodyPr/>
          <a:lstStyle/>
          <a:p>
            <a:r>
              <a:rPr lang="ru-RU" dirty="0"/>
              <a:t>Национальное хозяйство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836" y="4893072"/>
            <a:ext cx="2766137" cy="74332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ECB8211-C206-485B-A057-3860D200D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36" y="3636459"/>
            <a:ext cx="4128045" cy="2912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FA8778D-B478-4009-9692-26B2A907B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21" y="3636459"/>
            <a:ext cx="3995017" cy="280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65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90040" y="2579755"/>
            <a:ext cx="7754713" cy="535817"/>
          </a:xfrm>
        </p:spPr>
        <p:txBody>
          <a:bodyPr/>
          <a:lstStyle/>
          <a:p>
            <a:r>
              <a:rPr lang="ru-RU" sz="2800" b="1" dirty="0"/>
              <a:t>Национальное богатство - </a:t>
            </a:r>
            <a:r>
              <a:rPr lang="ru-RU" sz="2800" dirty="0"/>
              <a:t>главный фактор, определяющий уровень жизни население-обеспеченность материальными благами (товарами) и услугами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79755"/>
            <a:ext cx="7920880" cy="38753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372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39"/>
            <a:ext cx="8121225" cy="4608513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 Валовый внутренний  продукт (ВВП)</a:t>
            </a:r>
          </a:p>
          <a:p>
            <a:r>
              <a:rPr lang="ru-RU" dirty="0"/>
              <a:t> Валовый национальный продукт (ВНП)</a:t>
            </a:r>
          </a:p>
          <a:p>
            <a:r>
              <a:rPr lang="ru-RU" dirty="0"/>
              <a:t> Валовая продукция (ВП)</a:t>
            </a:r>
          </a:p>
          <a:p>
            <a:r>
              <a:rPr lang="ru-RU" dirty="0"/>
              <a:t> Чистый национальный продукт/доход (ЧНП/ЧНД)</a:t>
            </a:r>
          </a:p>
          <a:p>
            <a:r>
              <a:rPr lang="ru-RU" dirty="0"/>
              <a:t> Национальный доход  (НД)</a:t>
            </a:r>
          </a:p>
          <a:p>
            <a:r>
              <a:rPr lang="ru-RU" dirty="0"/>
              <a:t>Личный доход (ЛД), располагаемый доход (РД)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Все эти показатели взаимосвязаны и объединены </a:t>
            </a:r>
            <a:r>
              <a:rPr lang="ru-RU" b="1" i="1" dirty="0"/>
              <a:t>системой национальных счетов</a:t>
            </a:r>
            <a:r>
              <a:rPr lang="ru-RU" i="1" dirty="0"/>
              <a:t> </a:t>
            </a:r>
            <a:r>
              <a:rPr lang="ru-RU" dirty="0"/>
              <a:t>(СНС) </a:t>
            </a:r>
          </a:p>
          <a:p>
            <a:pPr marL="0" indent="0">
              <a:buNone/>
            </a:pPr>
            <a:r>
              <a:rPr lang="ru-RU" b="1" dirty="0"/>
              <a:t>СНС</a:t>
            </a:r>
            <a:r>
              <a:rPr lang="ru-RU" dirty="0"/>
              <a:t> – это комплекс взаимосвязанных статистических показателей, которые отражают, с одной стороны, наличие экономических ресурсов, а с другой – их использование.</a:t>
            </a:r>
          </a:p>
          <a:p>
            <a:pPr marL="0" indent="0">
              <a:buNone/>
            </a:pPr>
            <a:r>
              <a:rPr lang="ru-RU" dirty="0"/>
              <a:t>Задача СНС -  предоставление сведений о состоянии и изменениях ВНП и его составляющих на всех стадиях воспроизводства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 Основные макроэкономические показатели</a:t>
            </a:r>
          </a:p>
        </p:txBody>
      </p:sp>
    </p:spTree>
    <p:extLst>
      <p:ext uri="{BB962C8B-B14F-4D97-AF65-F5344CB8AC3E}">
        <p14:creationId xmlns:p14="http://schemas.microsoft.com/office/powerpoint/2010/main" val="45900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600" b="1" dirty="0"/>
              <a:t>Валовой внутренний продукт (ВВП)</a:t>
            </a:r>
            <a:r>
              <a:rPr lang="ru-RU" sz="3600" i="1" dirty="0"/>
              <a:t> </a:t>
            </a:r>
            <a:r>
              <a:rPr lang="ru-RU" sz="3600" dirty="0"/>
              <a:t>— стоимость конечных товаров и услуг, произведенных внутри страны в течение года. </a:t>
            </a:r>
          </a:p>
          <a:p>
            <a:pPr marL="0" indent="0">
              <a:buNone/>
            </a:pPr>
            <a:r>
              <a:rPr lang="ru-RU" sz="3600" dirty="0"/>
              <a:t>  В ВВП включается только стоимость конечной продукции с тем, чтобы избежать повторного (двойного) счета. </a:t>
            </a:r>
          </a:p>
          <a:p>
            <a:pPr marL="0" indent="0">
              <a:buNone/>
            </a:pPr>
            <a:endParaRPr lang="ru-RU" sz="36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ВВП как основной макроэкономический показатель СНС</a:t>
            </a:r>
          </a:p>
        </p:txBody>
      </p:sp>
    </p:spTree>
    <p:extLst>
      <p:ext uri="{BB962C8B-B14F-4D97-AF65-F5344CB8AC3E}">
        <p14:creationId xmlns:p14="http://schemas.microsoft.com/office/powerpoint/2010/main" val="255801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819784"/>
              </p:ext>
            </p:extLst>
          </p:nvPr>
        </p:nvGraphicFramePr>
        <p:xfrm>
          <a:off x="395536" y="2132856"/>
          <a:ext cx="8208912" cy="48416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08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66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ВВП по расходам </a:t>
                      </a:r>
                      <a:r>
                        <a:rPr lang="ru-RU" sz="2800" dirty="0">
                          <a:effectLst/>
                        </a:rPr>
                        <a:t>= потребительские расходы (С) + валовые инвестиционные расходы (I </a:t>
                      </a:r>
                      <a:r>
                        <a:rPr lang="ru-RU" sz="2800" dirty="0" err="1">
                          <a:effectLst/>
                        </a:rPr>
                        <a:t>gross</a:t>
                      </a:r>
                      <a:r>
                        <a:rPr lang="ru-RU" sz="2800" dirty="0">
                          <a:effectLst/>
                        </a:rPr>
                        <a:t>) + государственные закупки (G) + чистый экспорт (</a:t>
                      </a:r>
                      <a:r>
                        <a:rPr lang="ru-RU" sz="2800" dirty="0" err="1">
                          <a:effectLst/>
                        </a:rPr>
                        <a:t>Xn</a:t>
                      </a:r>
                      <a:r>
                        <a:rPr lang="ru-RU" sz="2800" dirty="0">
                          <a:effectLst/>
                        </a:rPr>
                        <a:t>) 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98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ВВП по доходам </a:t>
                      </a:r>
                      <a:r>
                        <a:rPr lang="ru-RU" sz="2800" dirty="0">
                          <a:effectLst/>
                        </a:rPr>
                        <a:t>= заработная плата + арендная плата (включая условно-начисленную арендную плату) + процентные платежи + доходы собственников + прибыль корпораций + косвенные налоги + амортизация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ВВП</a:t>
            </a:r>
          </a:p>
        </p:txBody>
      </p:sp>
    </p:spTree>
    <p:extLst>
      <p:ext uri="{BB962C8B-B14F-4D97-AF65-F5344CB8AC3E}">
        <p14:creationId xmlns:p14="http://schemas.microsoft.com/office/powerpoint/2010/main" val="763177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124744"/>
            <a:ext cx="8265241" cy="5328591"/>
          </a:xfrm>
        </p:spPr>
        <p:txBody>
          <a:bodyPr>
            <a:normAutofit fontScale="47500" lnSpcReduction="20000"/>
          </a:bodyPr>
          <a:lstStyle/>
          <a:p>
            <a:pPr marL="0" lvl="0" indent="0">
              <a:buNone/>
            </a:pPr>
            <a:r>
              <a:rPr lang="ru-RU" sz="4200" u="sng" dirty="0"/>
              <a:t>Не включается в расчет ВВП</a:t>
            </a:r>
            <a:r>
              <a:rPr lang="ru-RU" sz="4200" dirty="0"/>
              <a:t>: </a:t>
            </a:r>
          </a:p>
          <a:p>
            <a:pPr lvl="0"/>
            <a:r>
              <a:rPr lang="ru-RU" sz="4200" dirty="0"/>
              <a:t>Помощь малоимущим</a:t>
            </a:r>
          </a:p>
          <a:p>
            <a:r>
              <a:rPr lang="ru-RU" sz="4200" dirty="0"/>
              <a:t>Пенсии</a:t>
            </a:r>
          </a:p>
          <a:p>
            <a:pPr lvl="0"/>
            <a:r>
              <a:rPr lang="ru-RU" sz="4200" dirty="0"/>
              <a:t>Продажа б/у вещей</a:t>
            </a:r>
          </a:p>
          <a:p>
            <a:pPr lvl="0"/>
            <a:r>
              <a:rPr lang="ru-RU" sz="4200" dirty="0"/>
              <a:t>Товары личного пользования</a:t>
            </a:r>
          </a:p>
          <a:p>
            <a:pPr lvl="0"/>
            <a:r>
              <a:rPr lang="ru-RU" sz="4200" dirty="0"/>
              <a:t>Промежуточные товары</a:t>
            </a:r>
          </a:p>
          <a:p>
            <a:r>
              <a:rPr lang="ru-RU" sz="4200" dirty="0"/>
              <a:t>труд на себя (человек сам строит себе дом, вяжет свитер, ремонтирует квартиру, мастер сам себе чинит телевизор или автомобиль, парикмахер делает себе прическу); </a:t>
            </a:r>
          </a:p>
          <a:p>
            <a:r>
              <a:rPr lang="ru-RU" sz="4200" dirty="0"/>
              <a:t>труд на безвозмездной основе (дружеская помощь соседу починить забор, приятелю сделать ремонт, знакомому довезти до аэропорта); </a:t>
            </a:r>
          </a:p>
          <a:p>
            <a:pPr marL="0" indent="0">
              <a:buNone/>
            </a:pPr>
            <a:endParaRPr lang="ru-RU" sz="3200" dirty="0"/>
          </a:p>
          <a:p>
            <a:pPr marL="0" indent="0" algn="just">
              <a:buNone/>
            </a:pPr>
            <a:r>
              <a:rPr lang="ru-RU" sz="3800" dirty="0"/>
              <a:t>   ВВП определяется как стоимость произведенных в стране конечных товаров и услуг, используемых для конечного потребления. </a:t>
            </a:r>
          </a:p>
          <a:p>
            <a:pPr marL="0" indent="0" algn="just">
              <a:buNone/>
            </a:pPr>
            <a:endParaRPr lang="ru-RU" sz="3800" dirty="0"/>
          </a:p>
          <a:p>
            <a:pPr marL="0" indent="0" algn="just">
              <a:buNone/>
            </a:pPr>
            <a:r>
              <a:rPr lang="ru-RU" sz="3800" dirty="0"/>
              <a:t>   ВВП используется в качестве показателя, характеризующего уровень благосостояния населения, т.к. конечная продукция в основном потребляется населением, а накопление обеспечивает экономическое развитие страны. </a:t>
            </a:r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  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576064"/>
          </a:xfrm>
        </p:spPr>
        <p:txBody>
          <a:bodyPr/>
          <a:lstStyle/>
          <a:p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ВВП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819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124744"/>
            <a:ext cx="8265241" cy="53285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Валовой национальный продукт (ВНП)</a:t>
            </a:r>
            <a:r>
              <a:rPr lang="ru-RU" i="1" dirty="0"/>
              <a:t> </a:t>
            </a:r>
            <a:r>
              <a:rPr lang="ru-RU" dirty="0"/>
              <a:t>— стоимость конечных товаров и услуг, произведенных  как внутри страны, так и за рубежом в течение года. </a:t>
            </a:r>
          </a:p>
          <a:p>
            <a:r>
              <a:rPr lang="ru-RU" dirty="0"/>
              <a:t>   </a:t>
            </a:r>
            <a:r>
              <a:rPr lang="ru-RU" b="1" i="1" dirty="0"/>
              <a:t>Номинальный ВНП </a:t>
            </a:r>
            <a:r>
              <a:rPr lang="ru-RU" dirty="0"/>
              <a:t>— сумма конечных товаров и услуг в текущих рыночных ценах.</a:t>
            </a:r>
          </a:p>
          <a:p>
            <a:r>
              <a:rPr lang="ru-RU" b="1" i="1" dirty="0"/>
              <a:t> Реальный</a:t>
            </a:r>
            <a:r>
              <a:rPr lang="ru-RU" i="1" dirty="0"/>
              <a:t> </a:t>
            </a:r>
            <a:r>
              <a:rPr lang="ru-RU" b="1" i="1" dirty="0"/>
              <a:t>ВНП</a:t>
            </a:r>
            <a:r>
              <a:rPr lang="ru-RU" dirty="0"/>
              <a:t>— стоимость товаров и услуг, пересчитанная в постоянных ценах (ценах базового периода).</a:t>
            </a:r>
          </a:p>
          <a:p>
            <a:pPr marL="0" indent="0">
              <a:buNone/>
            </a:pPr>
            <a:r>
              <a:rPr lang="ru-RU" b="1" i="1" dirty="0"/>
              <a:t>    Дефлятор ВНП </a:t>
            </a:r>
            <a:r>
              <a:rPr lang="ru-RU" dirty="0"/>
              <a:t>— это отношение номинального объема ВНП к реальному.</a:t>
            </a:r>
          </a:p>
          <a:p>
            <a:pPr marL="0" indent="0">
              <a:buNone/>
            </a:pPr>
            <a:r>
              <a:rPr lang="ru-RU" u="sng" dirty="0"/>
              <a:t>Формула:</a:t>
            </a:r>
          </a:p>
          <a:p>
            <a:pPr marL="0" indent="0">
              <a:buNone/>
            </a:pPr>
            <a:r>
              <a:rPr lang="ru-RU" dirty="0"/>
              <a:t>Дефлятор ВНП = Номинальный ВНП / Реальный ВНП х 100</a:t>
            </a:r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576064"/>
          </a:xfrm>
        </p:spPr>
        <p:txBody>
          <a:bodyPr/>
          <a:lstStyle/>
          <a:p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ВНП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528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124744"/>
            <a:ext cx="8265241" cy="53285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 algn="just">
              <a:buNone/>
            </a:pPr>
            <a:r>
              <a:rPr lang="ru-RU" b="1" dirty="0"/>
              <a:t>ЧНП (чистый национальный продукт)</a:t>
            </a:r>
            <a:r>
              <a:rPr lang="ru-RU" dirty="0"/>
              <a:t>   - характеризует национальный объем производства, этот показатель характеризует производственный потенциал экономики, поскольку он включает в себя только чистые инвестиции и не включает восстановительные инвестиции (амортизацию).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Поэтому, чтобы получить ЧНП, следует из ВНП вычесть амортизацию: </a:t>
            </a:r>
          </a:p>
          <a:p>
            <a:pPr marL="0" indent="0">
              <a:buNone/>
            </a:pPr>
            <a:r>
              <a:rPr lang="ru-RU" dirty="0"/>
              <a:t>ЧНП = ВНП – А</a:t>
            </a:r>
          </a:p>
          <a:p>
            <a:pPr marL="0" indent="0">
              <a:buNone/>
            </a:pPr>
            <a:r>
              <a:rPr lang="ru-RU" u="sng" dirty="0"/>
              <a:t>Амортизация</a:t>
            </a:r>
            <a:r>
              <a:rPr lang="ru-RU" dirty="0"/>
              <a:t> - это способ денежного возмещения износа.</a:t>
            </a:r>
          </a:p>
          <a:p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576064"/>
          </a:xfrm>
        </p:spPr>
        <p:txBody>
          <a:bodyPr/>
          <a:lstStyle/>
          <a:p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ЧНП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655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124744"/>
            <a:ext cx="8265241" cy="532859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Национальный доход (НД)</a:t>
            </a:r>
            <a:r>
              <a:rPr lang="ru-RU" b="1" i="1" dirty="0"/>
              <a:t> </a:t>
            </a:r>
            <a:r>
              <a:rPr lang="ru-RU" dirty="0"/>
              <a:t>— общий доход, полученный поставщиками ресурсов за их вклад в создание ВНП. </a:t>
            </a:r>
          </a:p>
          <a:p>
            <a:pPr marL="0" indent="0">
              <a:buNone/>
            </a:pPr>
            <a:r>
              <a:rPr lang="ru-RU" dirty="0"/>
              <a:t>Национальный доход включает все виды доходов (заработную плату, ренту, процент, прибыль).</a:t>
            </a:r>
          </a:p>
          <a:p>
            <a:pPr marL="0" indent="0">
              <a:buNone/>
            </a:pPr>
            <a:r>
              <a:rPr lang="ru-RU" u="sng" dirty="0"/>
              <a:t>Формула:</a:t>
            </a:r>
          </a:p>
          <a:p>
            <a:pPr marL="0" indent="0">
              <a:buNone/>
            </a:pPr>
            <a:r>
              <a:rPr lang="ru-RU" dirty="0"/>
              <a:t>НД = ЧНП – косвенные налоги</a:t>
            </a:r>
          </a:p>
          <a:p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576064"/>
          </a:xfrm>
        </p:spPr>
        <p:txBody>
          <a:bodyPr/>
          <a:lstStyle/>
          <a:p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НД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127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124744"/>
            <a:ext cx="8265241" cy="532859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    Личный доход (ЛД</a:t>
            </a:r>
            <a:r>
              <a:rPr lang="ru-RU" b="1" i="1" dirty="0"/>
              <a:t>)</a:t>
            </a:r>
            <a:r>
              <a:rPr lang="ru-RU" i="1" dirty="0"/>
              <a:t> </a:t>
            </a:r>
            <a:r>
              <a:rPr lang="ru-RU" dirty="0"/>
              <a:t>— весь доход, заработанный человеком, в </a:t>
            </a:r>
            <a:r>
              <a:rPr lang="ru-RU" dirty="0" err="1"/>
              <a:t>т.ч</a:t>
            </a:r>
            <a:r>
              <a:rPr lang="ru-RU" dirty="0"/>
              <a:t>. трансфертные платежи. </a:t>
            </a:r>
          </a:p>
          <a:p>
            <a:pPr marL="0" indent="0">
              <a:buNone/>
            </a:pPr>
            <a:r>
              <a:rPr lang="ru-RU" dirty="0"/>
              <a:t>ЛД = Сумма доходов + трансфертные платежи</a:t>
            </a:r>
          </a:p>
          <a:p>
            <a:pPr marL="0" indent="0">
              <a:buNone/>
            </a:pPr>
            <a:r>
              <a:rPr lang="ru-RU" dirty="0"/>
              <a:t>Чтобы рассчитать ЛД, необходимо из НД вычесть все, что не поступает в распоряжение домохозяйств, т.е. является частью коллективного, а не личного дохода, и добавить все то, что увеличивает их доходы, но не включается в НД:</a:t>
            </a:r>
          </a:p>
          <a:p>
            <a:pPr marL="0" indent="0">
              <a:buNone/>
            </a:pPr>
            <a:r>
              <a:rPr lang="ru-RU" b="1" i="1" dirty="0"/>
              <a:t>   Располагаемый доход (РД) </a:t>
            </a:r>
            <a:r>
              <a:rPr lang="ru-RU" dirty="0"/>
              <a:t>— личный доход, остающийся после уплаты налогов, используемый на потребление и сбережения.</a:t>
            </a:r>
          </a:p>
          <a:p>
            <a:pPr marL="0" indent="0">
              <a:buNone/>
            </a:pPr>
            <a:r>
              <a:rPr lang="ru-RU" dirty="0"/>
              <a:t>	РД = ЛД – налоги</a:t>
            </a:r>
          </a:p>
          <a:p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576064"/>
          </a:xfrm>
        </p:spPr>
        <p:txBody>
          <a:bodyPr/>
          <a:lstStyle/>
          <a:p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ЛД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789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90040" y="2579755"/>
            <a:ext cx="7754713" cy="535817"/>
          </a:xfrm>
        </p:spPr>
        <p:txBody>
          <a:bodyPr/>
          <a:lstStyle/>
          <a:p>
            <a:r>
              <a:rPr lang="ru-RU" sz="2800" b="1" dirty="0"/>
              <a:t>Национальная экономика — </a:t>
            </a:r>
            <a:r>
              <a:rPr lang="ru-RU" sz="2800" dirty="0"/>
              <a:t>это совокупность экономических субъектов и связей между ними, характеризующаяся хозяйственной целостностью, общностью в определенных временных и пространственных рамках.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79755"/>
            <a:ext cx="7920880" cy="38753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582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39"/>
            <a:ext cx="8121225" cy="460851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1) наличие тесных экономических связей между хозяйствующими субъектами страны на основе разделения труда;</a:t>
            </a:r>
          </a:p>
          <a:p>
            <a:pPr marL="0" indent="0">
              <a:buNone/>
            </a:pPr>
            <a:r>
              <a:rPr lang="ru-RU" dirty="0"/>
              <a:t>2) единая экономическая среда, в которой действуют хозяйствующие субъекты; ее образуют:</a:t>
            </a:r>
          </a:p>
          <a:p>
            <a:pPr marL="0" indent="0">
              <a:buNone/>
            </a:pPr>
            <a:r>
              <a:rPr lang="ru-RU" dirty="0"/>
              <a:t>а) единое хозяйственное законодательство;</a:t>
            </a:r>
          </a:p>
          <a:p>
            <a:pPr marL="0" indent="0">
              <a:buNone/>
            </a:pPr>
            <a:r>
              <a:rPr lang="ru-RU" dirty="0"/>
              <a:t>б) единая денежная система;</a:t>
            </a:r>
          </a:p>
          <a:p>
            <a:pPr marL="0" indent="0">
              <a:buNone/>
            </a:pPr>
            <a:r>
              <a:rPr lang="ru-RU" dirty="0"/>
              <a:t>в) общая финансовая система;</a:t>
            </a:r>
          </a:p>
          <a:p>
            <a:pPr marL="0" indent="0">
              <a:buNone/>
            </a:pPr>
            <a:r>
              <a:rPr lang="ru-RU" dirty="0"/>
              <a:t>3) общий экономический центр, контролирующий деятельность хозяйствующих субъектов. Этим центром выступает государство;</a:t>
            </a:r>
          </a:p>
          <a:p>
            <a:pPr marL="0" indent="0">
              <a:buNone/>
            </a:pPr>
            <a:r>
              <a:rPr lang="ru-RU" dirty="0"/>
              <a:t>4) общая система экономической защиты. Это своего рода экономические границы в виде экспортно-импортных пошлин, квот и т.д.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 Признаки национальной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150604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39"/>
            <a:ext cx="8121225" cy="4608513"/>
          </a:xfrm>
        </p:spPr>
        <p:txBody>
          <a:bodyPr>
            <a:normAutofit fontScale="85000" lnSpcReduction="20000"/>
          </a:bodyPr>
          <a:lstStyle/>
          <a:p>
            <a:pPr marL="0" lvl="0" indent="0" algn="just">
              <a:buNone/>
            </a:pPr>
            <a:r>
              <a:rPr lang="ru-RU" dirty="0"/>
              <a:t>1. </a:t>
            </a:r>
            <a:r>
              <a:rPr lang="ru-RU" b="1" dirty="0"/>
              <a:t>Стабильно высокие темпы роста национального объема производства и обеспечение нормального экономического роста</a:t>
            </a:r>
            <a:r>
              <a:rPr lang="ru-RU" dirty="0"/>
              <a:t>. Это предполагает устойчивый рост объема производства товаров и услуг данной страны без резких изменений, спада и кризисов.</a:t>
            </a:r>
          </a:p>
          <a:p>
            <a:pPr marL="0" lvl="0" indent="0" algn="just">
              <a:buNone/>
            </a:pPr>
            <a:r>
              <a:rPr lang="ru-RU" dirty="0"/>
              <a:t>2. </a:t>
            </a:r>
            <a:r>
              <a:rPr lang="ru-RU" b="1" dirty="0"/>
              <a:t>Стабильный уровень цен. </a:t>
            </a:r>
          </a:p>
          <a:p>
            <a:pPr marL="0" lvl="0" indent="0" algn="just">
              <a:buNone/>
            </a:pPr>
            <a:r>
              <a:rPr lang="ru-RU" dirty="0"/>
              <a:t>Низкие цены выгодны для потребителя, но лишают стимула производителя; высокие цены стимулируют производство, но снижают покупательную способность потребителя. Если цены неизменны в течение длительного времени, это приводит к замедлению темпов роста ВВП, снижению занятости, что тоже плохо для экономики. Предполагается, что цены устанавливаются на основе свободной рыночной конкуренции и не повышаются слишком быстрыми темпами. Стабилизация цен достигается посредством их регулирования. В рыночной экономике оно происходит на основе конкуренции, соответствия спроса и предложения. В плановой экономике преобладает государственное монопольное ценообразование, что, как правило, приводит к снижению стимула производителей, несоответствию спроса предложению, падению жизненного уровня населения.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 Цели национальной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2655499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39"/>
            <a:ext cx="8121225" cy="4608513"/>
          </a:xfrm>
        </p:spPr>
        <p:txBody>
          <a:bodyPr>
            <a:normAutofit fontScale="92500" lnSpcReduction="20000"/>
          </a:bodyPr>
          <a:lstStyle/>
          <a:p>
            <a:pPr marL="0" lvl="0" indent="0" algn="just">
              <a:buNone/>
            </a:pPr>
            <a:r>
              <a:rPr lang="ru-RU" dirty="0"/>
              <a:t>3. </a:t>
            </a:r>
            <a:r>
              <a:rPr lang="ru-RU" b="1" dirty="0"/>
              <a:t>Обеспечение занятости</a:t>
            </a:r>
            <a:r>
              <a:rPr lang="ru-RU" dirty="0"/>
              <a:t>, которая выражается через уровень безработицы. Показатели уровня безработицы, объема производства и инфляции взаимосвязаны. Если объем производства больше потенциального, то занятость приближается к полной, но инфляция растет. Снижение объема производства ведет к уменьшению инфляции, но заметно растет безработица на национальном рынке труда.</a:t>
            </a:r>
          </a:p>
          <a:p>
            <a:pPr marL="0" indent="0" algn="just">
              <a:buNone/>
            </a:pPr>
            <a:r>
              <a:rPr lang="ru-RU" dirty="0"/>
              <a:t>4.</a:t>
            </a:r>
            <a:r>
              <a:rPr lang="ru-RU" b="1" dirty="0"/>
              <a:t>Поддержание равновесного внешнеторгового баланса</a:t>
            </a:r>
            <a:r>
              <a:rPr lang="ru-RU" dirty="0"/>
              <a:t>. Внешняя торговля тесно связана с объемом производства. Чем больше страна производит, тем больше она продает за границу. С другой стороны, импорт товаров усиливает конкуренцию на внутреннем рынке, давая населению широкие возможности для выбора. Серьезное воздействие торгового баланса на сальдо, а, следовательно, и на объем производства внутри страны оказывает курс валюты.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 Цели национальной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1343258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39"/>
            <a:ext cx="8121225" cy="460851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5. </a:t>
            </a:r>
            <a:r>
              <a:rPr lang="ru-RU" b="1" dirty="0"/>
              <a:t>Социальная поддержка уязвимых слоев населения</a:t>
            </a:r>
            <a:r>
              <a:rPr lang="ru-RU" dirty="0"/>
              <a:t>. Основными формами социальной поддержки являются денежные доплаты, дотации на приобретение отдельных видов продуктов питания и непродовольственных товаров, льготы на оплату жилья и коммунальные услуги, натуральная выдача отдельных товаров, введение продовольственных талонов, льготы при покупке лекарств и т.д.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 Цели национальной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69183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39"/>
            <a:ext cx="8121225" cy="460851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Названные цели достигаются путем применения определенных инструментов макроэкономического регулирования:</a:t>
            </a:r>
          </a:p>
          <a:p>
            <a:pPr marL="0" indent="0" algn="just">
              <a:buNone/>
            </a:pPr>
            <a:r>
              <a:rPr lang="ru-RU" dirty="0"/>
              <a:t>- фискальной политики (оперирования государственным бюджетом через налоговую систему и расходы государства);</a:t>
            </a:r>
          </a:p>
          <a:p>
            <a:pPr marL="0" indent="0" algn="just">
              <a:buNone/>
            </a:pPr>
            <a:r>
              <a:rPr lang="ru-RU" dirty="0"/>
              <a:t>- определенной кредитно-денежной политикой (контролем над денежным предложением);</a:t>
            </a:r>
          </a:p>
          <a:p>
            <a:pPr marL="0" indent="0" algn="just">
              <a:buNone/>
            </a:pPr>
            <a:r>
              <a:rPr lang="ru-RU" dirty="0"/>
              <a:t>- политикой регулирования доходов (от свободного установления цен до денежного контроля);</a:t>
            </a:r>
          </a:p>
          <a:p>
            <a:pPr marL="0" indent="0" algn="just">
              <a:buNone/>
            </a:pPr>
            <a:r>
              <a:rPr lang="ru-RU" dirty="0"/>
              <a:t>- особой внешнеэкономической политикой (торговой политикой, регулированием обменного курса).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 Инструменты макроэкономического регулирования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3033632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39"/>
            <a:ext cx="8121225" cy="460851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1) </a:t>
            </a:r>
            <a:r>
              <a:rPr lang="ru-RU" b="1" dirty="0"/>
              <a:t>домашнее хозяйство</a:t>
            </a:r>
            <a:r>
              <a:rPr lang="ru-RU" dirty="0"/>
              <a:t>, подразумевающие рассмотрение структуры национальной экономики как взаимосвязи между домашними хозяйствами. Выделение этого вида структур связано с тем, что домашние хозяйства являются мощным экономическим субъектом, производящим значительную часть национального богатства, влияющим на характер других взаимосвязей;</a:t>
            </a:r>
          </a:p>
          <a:p>
            <a:pPr marL="0" indent="0" algn="just">
              <a:buNone/>
            </a:pPr>
            <a:r>
              <a:rPr lang="ru-RU" dirty="0"/>
              <a:t>2) </a:t>
            </a:r>
            <a:r>
              <a:rPr lang="ru-RU" b="1" dirty="0"/>
              <a:t>социальная структура</a:t>
            </a:r>
            <a:r>
              <a:rPr lang="ru-RU" dirty="0"/>
              <a:t>, исходящая из деления национальной экономики на определенные сектора, которые находятся между собой в органичной взаимосвязи. Деление производится по различным критериям, например группам населения, предприятий, видам труда. Обычно выделяют государственный и частный сектора экономики;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 Структура национальной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2065348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700809"/>
            <a:ext cx="8121225" cy="4896544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/>
              <a:t>3) </a:t>
            </a:r>
            <a:r>
              <a:rPr lang="ru-RU" b="1" dirty="0"/>
              <a:t>отраслевая структура</a:t>
            </a:r>
            <a:r>
              <a:rPr lang="ru-RU" dirty="0"/>
              <a:t>, предполагающая выделение отраслей экономики и определение характера и сущности взаимосвязи между ними. Отрасль национальной экономики – это единицы национальной экономики, в процессе общественного производства выполняющие схожие функциональные задачи. Этот вид структурирования национальной экономики имеет большое значение, так как позволяет реализовать качественное прогнозирование экономического развития;</a:t>
            </a:r>
          </a:p>
          <a:p>
            <a:pPr marL="0" indent="0" algn="just">
              <a:buNone/>
            </a:pPr>
            <a:r>
              <a:rPr lang="ru-RU" dirty="0"/>
              <a:t>4) </a:t>
            </a:r>
            <a:r>
              <a:rPr lang="ru-RU" b="1" dirty="0"/>
              <a:t>территориальная структура</a:t>
            </a:r>
            <a:r>
              <a:rPr lang="ru-RU" dirty="0"/>
              <a:t>, предполагающая анализ географического распределения производительных сил в рамках национальной экономики – разделение национальной экономики на различные экономические районы.</a:t>
            </a:r>
          </a:p>
          <a:p>
            <a:pPr marL="0" indent="0" algn="just">
              <a:buNone/>
            </a:pPr>
            <a:r>
              <a:rPr lang="ru-RU" dirty="0"/>
              <a:t>   Структура определенной национальной экономики постоянно изменяется и трансформируется. Большое влияние на это оказывает научно-технический прогресс, который изменяет характер производства, способствует возникновению новых отраслей и сфер экономики.</a:t>
            </a:r>
          </a:p>
          <a:p>
            <a:pPr marL="0" indent="0" algn="just">
              <a:buNone/>
            </a:pPr>
            <a:r>
              <a:rPr lang="ru-RU" dirty="0"/>
              <a:t>   Структура конкретной национальной экономики формируется под влиянием множества факторов – географических, культурных, социальных, психологических и т. д. Она специфична применительно к каждой определенной стране и не может быть искусственно внедрена.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 Структура национальной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3606976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72</TotalTime>
  <Words>1418</Words>
  <Application>Microsoft Office PowerPoint</Application>
  <PresentationFormat>Экран (4:3)</PresentationFormat>
  <Paragraphs>102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Book Antiqua</vt:lpstr>
      <vt:lpstr>Calibri</vt:lpstr>
      <vt:lpstr>Times New Roman</vt:lpstr>
      <vt:lpstr>Wingdings</vt:lpstr>
      <vt:lpstr>Твердый переплет</vt:lpstr>
      <vt:lpstr>Национальное хозяйство</vt:lpstr>
      <vt:lpstr>Национальная экономика — это совокупность экономических субъектов и связей между ними, характеризующаяся хозяйственной целостностью, общностью в определенных временных и пространственных рамках. </vt:lpstr>
      <vt:lpstr> Признаки национальной экономики</vt:lpstr>
      <vt:lpstr> Цели национальной экономики</vt:lpstr>
      <vt:lpstr> Цели национальной экономики</vt:lpstr>
      <vt:lpstr> Цели национальной экономики</vt:lpstr>
      <vt:lpstr> Инструменты макроэкономического регулирования</vt:lpstr>
      <vt:lpstr> Структура национальной экономики</vt:lpstr>
      <vt:lpstr> Структура национальной экономики</vt:lpstr>
      <vt:lpstr>Национальное богатство - главный фактор, определяющий уровень жизни население-обеспеченность материальными благами (товарами) и услугами </vt:lpstr>
      <vt:lpstr> Основные макроэкономические показатели</vt:lpstr>
      <vt:lpstr>ВВП как основной макроэкономический показатель СНС</vt:lpstr>
      <vt:lpstr>ВВП</vt:lpstr>
      <vt:lpstr>  ВВП </vt:lpstr>
      <vt:lpstr>  ВНП </vt:lpstr>
      <vt:lpstr>  ЧНП </vt:lpstr>
      <vt:lpstr>  НД </vt:lpstr>
      <vt:lpstr>  ЛД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user1</cp:lastModifiedBy>
  <cp:revision>13</cp:revision>
  <dcterms:created xsi:type="dcterms:W3CDTF">2020-04-03T17:03:39Z</dcterms:created>
  <dcterms:modified xsi:type="dcterms:W3CDTF">2020-11-21T12:05:54Z</dcterms:modified>
</cp:coreProperties>
</file>