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9" r:id="rId4"/>
    <p:sldId id="270" r:id="rId5"/>
    <p:sldId id="271" r:id="rId6"/>
    <p:sldId id="259" r:id="rId7"/>
    <p:sldId id="260" r:id="rId8"/>
    <p:sldId id="280" r:id="rId9"/>
    <p:sldId id="281" r:id="rId10"/>
    <p:sldId id="282" r:id="rId11"/>
    <p:sldId id="283" r:id="rId12"/>
    <p:sldId id="272" r:id="rId13"/>
    <p:sldId id="262" r:id="rId14"/>
    <p:sldId id="278" r:id="rId15"/>
    <p:sldId id="27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340" y="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E5FBD-1B67-4D3F-9A7E-264BDA1CF570}" type="datetimeFigureOut">
              <a:rPr lang="ru-RU" smtClean="0"/>
              <a:t>27.10.2020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9688B-2F7D-405F-89D4-D23E9CF7215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E5FBD-1B67-4D3F-9A7E-264BDA1CF570}" type="datetimeFigureOut">
              <a:rPr lang="ru-RU" smtClean="0"/>
              <a:t>27.10.2020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9688B-2F7D-405F-89D4-D23E9CF721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E5FBD-1B67-4D3F-9A7E-264BDA1CF570}" type="datetimeFigureOut">
              <a:rPr lang="ru-RU" smtClean="0"/>
              <a:t>27.10.2020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9688B-2F7D-405F-89D4-D23E9CF721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E5FBD-1B67-4D3F-9A7E-264BDA1CF570}" type="datetimeFigureOut">
              <a:rPr lang="ru-RU" smtClean="0"/>
              <a:t>27.10.2020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9688B-2F7D-405F-89D4-D23E9CF721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E5FBD-1B67-4D3F-9A7E-264BDA1CF570}" type="datetimeFigureOut">
              <a:rPr lang="ru-RU" smtClean="0"/>
              <a:t>27.10.2020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9688B-2F7D-405F-89D4-D23E9CF7215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E5FBD-1B67-4D3F-9A7E-264BDA1CF570}" type="datetimeFigureOut">
              <a:rPr lang="ru-RU" smtClean="0"/>
              <a:t>27.10.2020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9688B-2F7D-405F-89D4-D23E9CF721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E5FBD-1B67-4D3F-9A7E-264BDA1CF570}" type="datetimeFigureOut">
              <a:rPr lang="ru-RU" smtClean="0"/>
              <a:t>27.10.2020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9688B-2F7D-405F-89D4-D23E9CF721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E5FBD-1B67-4D3F-9A7E-264BDA1CF570}" type="datetimeFigureOut">
              <a:rPr lang="ru-RU" smtClean="0"/>
              <a:t>27.10.2020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9688B-2F7D-405F-89D4-D23E9CF721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E5FBD-1B67-4D3F-9A7E-264BDA1CF570}" type="datetimeFigureOut">
              <a:rPr lang="ru-RU" smtClean="0"/>
              <a:t>27.10.2020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9688B-2F7D-405F-89D4-D23E9CF721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E5FBD-1B67-4D3F-9A7E-264BDA1CF570}" type="datetimeFigureOut">
              <a:rPr lang="ru-RU" smtClean="0"/>
              <a:t>27.10.2020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9688B-2F7D-405F-89D4-D23E9CF721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E5FBD-1B67-4D3F-9A7E-264BDA1CF570}" type="datetimeFigureOut">
              <a:rPr lang="ru-RU" smtClean="0"/>
              <a:t>27.10.2020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AB9688B-2F7D-405F-89D4-D23E9CF7215D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53E5FBD-1B67-4D3F-9A7E-264BDA1CF570}" type="datetimeFigureOut">
              <a:rPr lang="ru-RU" smtClean="0"/>
              <a:t>27.10.2020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AB9688B-2F7D-405F-89D4-D23E9CF7215D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420888"/>
            <a:ext cx="7851648" cy="1828800"/>
          </a:xfrm>
        </p:spPr>
        <p:txBody>
          <a:bodyPr>
            <a:noAutofit/>
          </a:bodyPr>
          <a:lstStyle/>
          <a:p>
            <a:pPr algn="ctr"/>
            <a:r>
              <a:rPr lang="ru-RU" sz="3200" dirty="0"/>
              <a:t>Организационно-правовые формы предпринимательства</a:t>
            </a:r>
            <a:br>
              <a:rPr lang="ru-RU" sz="12500" dirty="0"/>
            </a:br>
            <a:endParaRPr lang="ru-RU" sz="125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9223969-CF8C-4A2A-90B1-E28DD66B6ACC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420888"/>
            <a:ext cx="5616623" cy="35283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627332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568952" cy="432048"/>
          </a:xfrm>
        </p:spPr>
        <p:txBody>
          <a:bodyPr>
            <a:noAutofit/>
          </a:bodyPr>
          <a:lstStyle/>
          <a:p>
            <a:pPr algn="ctr"/>
            <a:r>
              <a:rPr lang="ru-RU" sz="2800" dirty="0"/>
              <a:t>Акционерное общество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127848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dirty="0"/>
              <a:t>    Это уставное общество с правом юридического лица, обладающее уставным капиталом, разделенным на определенное число равных долей – акций. Ответственность участников </a:t>
            </a:r>
            <a:r>
              <a:rPr lang="ru-RU" b="1" dirty="0"/>
              <a:t>АО</a:t>
            </a:r>
            <a:r>
              <a:rPr lang="ru-RU" dirty="0"/>
              <a:t> ограничивается только стоимостью приобретенных ими акций. Уставной фонд делится на акции, суммарная номинальная стоимость которых должна соответствовать уставному капиталу предприятия.</a:t>
            </a:r>
          </a:p>
          <a:p>
            <a:pPr marL="0" indent="0" algn="just">
              <a:buNone/>
            </a:pPr>
            <a:r>
              <a:rPr lang="ru-RU" b="1" dirty="0"/>
              <a:t>    Акция</a:t>
            </a:r>
            <a:r>
              <a:rPr lang="ru-RU" dirty="0"/>
              <a:t> представляет собой ценную бумагу, в которой выражается часть стоимости имущества акционерного общества. Владельцы этих акций получают дивиденды (проценты по акциям).</a:t>
            </a:r>
          </a:p>
          <a:p>
            <a:pPr marL="0" indent="0" algn="just">
              <a:buNone/>
            </a:pPr>
            <a:r>
              <a:rPr lang="ru-RU" dirty="0"/>
              <a:t>   В настоящее время акционерные общества являются наиболее распространенной формой предпринимательства.</a:t>
            </a:r>
          </a:p>
          <a:p>
            <a:pPr marL="0" indent="714375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97945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568952" cy="432048"/>
          </a:xfrm>
        </p:spPr>
        <p:txBody>
          <a:bodyPr>
            <a:noAutofit/>
          </a:bodyPr>
          <a:lstStyle/>
          <a:p>
            <a:pPr algn="ctr"/>
            <a:r>
              <a:rPr lang="ru-RU" sz="2800" dirty="0"/>
              <a:t>Производственный кооператив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343872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dirty="0"/>
              <a:t>    Производственным кооперативом признается добровольное объединение граждан на основе членства для совместной предпринимательской деятельности, основанной на их личном трудовом участии и объединении его членами имущественных взносов.</a:t>
            </a:r>
          </a:p>
          <a:p>
            <a:pPr marL="0" indent="0" algn="just">
              <a:buNone/>
            </a:pPr>
            <a:r>
              <a:rPr lang="ru-RU" dirty="0"/>
              <a:t>   Членов кооператива должно быть не менее двух.</a:t>
            </a:r>
          </a:p>
          <a:p>
            <a:pPr marL="0" indent="0" algn="just">
              <a:buNone/>
            </a:pPr>
            <a:r>
              <a:rPr lang="ru-RU" dirty="0"/>
              <a:t>   Имущество, находящееся в собственности производственного кооператива, делится на паи его членов пропорционально их взносам.</a:t>
            </a:r>
          </a:p>
          <a:p>
            <a:pPr marL="0" indent="0" algn="just">
              <a:buNone/>
            </a:pPr>
            <a:r>
              <a:rPr lang="ru-RU" dirty="0"/>
              <a:t>   Чистый доход кооператива распределяется между его членами в соответствии с их трудовым участием.</a:t>
            </a:r>
          </a:p>
          <a:p>
            <a:pPr marL="0" indent="0" algn="just">
              <a:buNone/>
            </a:pPr>
            <a:r>
              <a:rPr lang="ru-RU" dirty="0"/>
              <a:t>  В случае ликвидации производственного кооператива или выхода из него члена кооператива последний имеет право на выдел своего пая.</a:t>
            </a:r>
          </a:p>
          <a:p>
            <a:pPr marL="0" indent="0" algn="just">
              <a:buNone/>
            </a:pPr>
            <a:r>
              <a:rPr lang="ru-RU" dirty="0"/>
              <a:t>   Высшим органом производственного кооператива является общее собрание его членов.</a:t>
            </a:r>
          </a:p>
          <a:p>
            <a:pPr marL="0" indent="714375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53511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768" y="260648"/>
            <a:ext cx="8800720" cy="864096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Некоммерческие юридические лица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51920" y="1340768"/>
            <a:ext cx="5112568" cy="5256584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b="1" dirty="0" err="1"/>
              <a:t>Некомме́рческая</a:t>
            </a:r>
            <a:r>
              <a:rPr lang="ru-RU" dirty="0"/>
              <a:t> </a:t>
            </a:r>
            <a:r>
              <a:rPr lang="ru-RU" b="1" dirty="0" err="1"/>
              <a:t>организа́ция</a:t>
            </a:r>
            <a:r>
              <a:rPr lang="ru-RU" dirty="0"/>
              <a:t>  — организация, не имеющая в качестве основной цели своей деятельности извлечение прибыли и не распределяющая полученную прибыль между участниками.</a:t>
            </a:r>
          </a:p>
          <a:p>
            <a:pPr marL="0" indent="0" algn="just">
              <a:buNone/>
            </a:pPr>
            <a:r>
              <a:rPr lang="ru-RU" dirty="0"/>
              <a:t>Они создаются в форме учреждения:</a:t>
            </a:r>
          </a:p>
          <a:p>
            <a:pPr marL="0" indent="0" algn="just">
              <a:buNone/>
            </a:pPr>
            <a:r>
              <a:rPr lang="ru-RU" dirty="0"/>
              <a:t>1 общественного объединения</a:t>
            </a:r>
          </a:p>
          <a:p>
            <a:pPr marL="0" indent="0" algn="just">
              <a:buNone/>
            </a:pPr>
            <a:r>
              <a:rPr lang="ru-RU" dirty="0"/>
              <a:t>2. потребительских кооперативов</a:t>
            </a:r>
          </a:p>
          <a:p>
            <a:pPr marL="0" indent="0" algn="just">
              <a:buNone/>
            </a:pPr>
            <a:r>
              <a:rPr lang="ru-RU" dirty="0"/>
              <a:t>3. общественных или религиозных организаций, </a:t>
            </a:r>
          </a:p>
          <a:p>
            <a:pPr marL="0" indent="0" algn="just">
              <a:buNone/>
            </a:pPr>
            <a:r>
              <a:rPr lang="ru-RU" dirty="0"/>
              <a:t>4.благотворительных фондов.</a:t>
            </a:r>
          </a:p>
          <a:p>
            <a:pPr marL="0" indent="0" algn="just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768" y="1988840"/>
            <a:ext cx="3528392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78899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Потребительский кооператив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127848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dirty="0"/>
              <a:t>   Добровольное объединение граждан на основе паевых взносов с целью удовлетворения материальных и иных потребностей. </a:t>
            </a:r>
          </a:p>
          <a:p>
            <a:pPr marL="0" indent="0" algn="just">
              <a:buNone/>
            </a:pPr>
            <a:r>
              <a:rPr lang="ru-RU" b="1" dirty="0"/>
              <a:t>  </a:t>
            </a:r>
            <a:r>
              <a:rPr lang="ru-RU" dirty="0"/>
              <a:t>Паевым называется имущественный взнос в паевой фонд, сделанный членом кооператива в денежном виде либо другим имуществом (это могут быть различные имущественные права, земля, здания и пр.)</a:t>
            </a:r>
          </a:p>
          <a:p>
            <a:pPr marL="0" indent="0" algn="just">
              <a:buNone/>
            </a:pPr>
            <a:r>
              <a:rPr lang="ru-RU" dirty="0"/>
              <a:t>  Доходы, полученные потребительским кооперативом, не могут распределяться между его членами и направляются на уставные цели.</a:t>
            </a:r>
          </a:p>
          <a:p>
            <a:pPr marL="0" indent="0" algn="just">
              <a:buNone/>
            </a:pPr>
            <a:r>
              <a:rPr lang="ru-RU" dirty="0"/>
              <a:t>   В случае ликвидации потребительского кооператива или выхода из него члена кооператива он имеет право на выделение своей доли в имуществе потребительского кооператива, пропорциональной его паю.</a:t>
            </a:r>
          </a:p>
          <a:p>
            <a:pPr marL="0" indent="0" algn="just">
              <a:buNone/>
            </a:pPr>
            <a:r>
              <a:rPr lang="ru-RU" dirty="0"/>
              <a:t>Потребительский кооператив: садоводческий, кредитный, страховой, животноводческий, обслуживающий и т.д.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9668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Общественные и религиозные объединения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199856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dirty="0"/>
              <a:t>     Добровольные объединения граждан, объединившихся на основе общности их интересов для удовлетворения духовных или иных нематериальных потребностей. </a:t>
            </a:r>
          </a:p>
          <a:p>
            <a:pPr marL="0" indent="0" algn="just">
              <a:buNone/>
            </a:pPr>
            <a:r>
              <a:rPr lang="ru-RU" dirty="0"/>
              <a:t>    Общественными объединениями в Республике Казахстан признаются политические партии, профессиональные союзы и другие объединения граждан, созданные на добровольной основе для достижения ими общих целей.</a:t>
            </a:r>
          </a:p>
          <a:p>
            <a:pPr marL="0" indent="0" algn="just">
              <a:buNone/>
            </a:pPr>
            <a:r>
              <a:rPr lang="ru-RU" dirty="0"/>
              <a:t>    Участники (члены) общественных объединений не имеют прав на переданное ими этим объединениям имущество, в том числе на членские взносы. Они не отвечают по обязательствам общественных объединений, в которых участвуют в качестве их членов.</a:t>
            </a:r>
          </a:p>
          <a:p>
            <a:pPr marL="0" indent="0" algn="just">
              <a:buNone/>
            </a:pPr>
            <a:r>
              <a:rPr lang="ru-RU" dirty="0"/>
              <a:t>    Имущество общественного объединения, ликвидированного по решению съезда (конференции) или общего собрания, направляется на цели, предусмотренные его уставом.</a:t>
            </a:r>
          </a:p>
          <a:p>
            <a:pPr marL="0" indent="0" algn="just">
              <a:buNone/>
            </a:pPr>
            <a:r>
              <a:rPr lang="ru-RU" dirty="0"/>
              <a:t>    Религиозным объединением признается добровольное объединение граждан, в установленном законодательными актами порядке объединившихся на основе общности их интересов для удовлетворения духовных потребностей (продажа свеч, крестиков, цепочек и т.д.).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15504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Фонд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199856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dirty="0"/>
              <a:t>   Некоммерческая организация, учрежденная на основе добровольных имущественных взносов, имеющая социальные, благотворительные, культурные, образовательные или иные цели. </a:t>
            </a:r>
          </a:p>
          <a:p>
            <a:pPr marL="0" indent="0" algn="just">
              <a:buNone/>
            </a:pPr>
            <a:r>
              <a:rPr lang="ru-RU" dirty="0"/>
              <a:t>   Фонд может заниматься предпринимательской деятельностью, необходимой для достижения общественно-полезных целей, ради которых он создан.</a:t>
            </a:r>
          </a:p>
          <a:p>
            <a:pPr marL="0" indent="0" algn="just">
              <a:buNone/>
            </a:pPr>
            <a:r>
              <a:rPr lang="ru-RU" dirty="0"/>
              <a:t>   Коммерческие и некоммерческие организации могут объединяться в ассоциации и союзы.</a:t>
            </a:r>
          </a:p>
          <a:p>
            <a:pPr marL="0" indent="0" algn="just">
              <a:buNone/>
            </a:pPr>
            <a:r>
              <a:rPr lang="ru-RU" dirty="0"/>
              <a:t>   Предпринимательская деятельность может осуществляться в различных формах. Эти формы взаимодополняют друг друга, превращая процесс производства и продвижения товаров и услуг к потребителю в целостный и  достаточно эффективный процесс.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59505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Форма предпринимательства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23928" y="1628800"/>
            <a:ext cx="4834880" cy="496855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dirty="0"/>
              <a:t>Форма предпринимательства — </a:t>
            </a:r>
            <a:r>
              <a:rPr lang="ru-RU" dirty="0"/>
              <a:t>это система норм, определяющая внутренние отношения между партнерами по предприятию, с одной стороны, и отношения этого предприятия с другими предприятиями и государственными органами — с другой.</a:t>
            </a:r>
          </a:p>
          <a:p>
            <a:pPr marL="0" indent="0" algn="just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768" y="1988840"/>
            <a:ext cx="3528392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7672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Формы предпринимательства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67944" y="980728"/>
            <a:ext cx="4968552" cy="5325224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/>
              <a:t>Существуют следующие основные </a:t>
            </a:r>
            <a:r>
              <a:rPr lang="ru-RU" u="sng" dirty="0"/>
              <a:t>формы предпринимательства: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1. индивидуальное предпринимательство;</a:t>
            </a:r>
          </a:p>
          <a:p>
            <a:pPr marL="0" indent="0">
              <a:buNone/>
            </a:pPr>
            <a:r>
              <a:rPr lang="ru-RU" dirty="0"/>
              <a:t>2. коллективное предпринимательство.</a:t>
            </a:r>
          </a:p>
          <a:p>
            <a:pPr marL="0" indent="0">
              <a:buNone/>
            </a:pPr>
            <a:r>
              <a:rPr lang="ru-RU" dirty="0"/>
              <a:t>Под </a:t>
            </a:r>
            <a:r>
              <a:rPr lang="ru-RU" b="1" dirty="0"/>
              <a:t>индивидуальным предпринимательством</a:t>
            </a:r>
            <a:r>
              <a:rPr lang="ru-RU" dirty="0"/>
              <a:t> понимают систематическую деятельность, самостоятельно осуществляемую, на собственное имя, под свою ответственность, с целью получения прибыли и на условиях, установленных данным законом. </a:t>
            </a:r>
          </a:p>
          <a:p>
            <a:pPr marL="0" indent="0">
              <a:buNone/>
            </a:pPr>
            <a:r>
              <a:rPr lang="ru-RU" b="1" dirty="0"/>
              <a:t> Предпринимательство коллективное</a:t>
            </a:r>
            <a:r>
              <a:rPr lang="ru-RU" dirty="0"/>
              <a:t> (партнёрство) - форма организации предпринимательской деятельности, в которой два или более предпринимателя принимают совместные решения и несут личную имущественную ответственность за ведение дела.</a:t>
            </a:r>
          </a:p>
          <a:p>
            <a:pPr marL="0" indent="0">
              <a:buNone/>
            </a:pPr>
            <a:endParaRPr lang="ru-RU" dirty="0"/>
          </a:p>
          <a:p>
            <a:pPr marL="0" indent="0" algn="just">
              <a:buNone/>
            </a:pPr>
            <a:endParaRPr lang="ru-RU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768" y="1484784"/>
            <a:ext cx="3616144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32351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Предприятие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23928" y="1484784"/>
            <a:ext cx="4834880" cy="5112568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dirty="0"/>
              <a:t>Инструментом предпринимательской деятельности является предприятия. </a:t>
            </a:r>
          </a:p>
          <a:p>
            <a:pPr marL="0" indent="0" algn="just">
              <a:buNone/>
            </a:pPr>
            <a:r>
              <a:rPr lang="ru-RU" b="1" dirty="0"/>
              <a:t>Предприятие –</a:t>
            </a:r>
            <a:r>
              <a:rPr lang="ru-RU" dirty="0"/>
              <a:t> это самостоятельный хозяйственный субъект с правами юридического лица, который на основе использования закрепленного за ним имущества выполняет различные работы и оказывает услуги.</a:t>
            </a:r>
          </a:p>
          <a:p>
            <a:pPr marL="0" indent="0" algn="just">
              <a:buNone/>
            </a:pPr>
            <a:r>
              <a:rPr lang="ru-RU" dirty="0"/>
              <a:t>Юридическими лицами могут быть </a:t>
            </a:r>
            <a:r>
              <a:rPr lang="ru-RU" u="sng" dirty="0"/>
              <a:t>как коммерческие, так и некоммерческие организации</a:t>
            </a:r>
            <a:endParaRPr lang="ru-RU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768" y="1484784"/>
            <a:ext cx="3528392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78421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648072"/>
          </a:xfrm>
        </p:spPr>
        <p:txBody>
          <a:bodyPr>
            <a:normAutofit/>
          </a:bodyPr>
          <a:lstStyle/>
          <a:p>
            <a:pPr algn="ctr"/>
            <a:r>
              <a:rPr lang="ru-RU" sz="3600" dirty="0"/>
              <a:t>Коммерческие юридические лица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23928" y="1124744"/>
            <a:ext cx="4834880" cy="547260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u="sng" dirty="0"/>
              <a:t>1. Коммерческие юридические лица </a:t>
            </a:r>
            <a:r>
              <a:rPr lang="ru-RU" dirty="0"/>
              <a:t> основной целью своей деятельности считают извлечение прибыли  и создаются в форме государственного предприятия:</a:t>
            </a:r>
          </a:p>
          <a:p>
            <a:pPr marL="0" indent="0">
              <a:buNone/>
            </a:pPr>
            <a:r>
              <a:rPr lang="ru-RU" dirty="0"/>
              <a:t>1. Товарищества (полного товарищества, коммандитное товарищество, с ограниченной ответственностью,  с дополнительной ответственностью)</a:t>
            </a:r>
          </a:p>
          <a:p>
            <a:pPr marL="0" indent="0">
              <a:buNone/>
            </a:pPr>
            <a:r>
              <a:rPr lang="ru-RU" dirty="0"/>
              <a:t>2. Акционерного общества </a:t>
            </a:r>
          </a:p>
          <a:p>
            <a:pPr marL="0" indent="0">
              <a:buNone/>
            </a:pPr>
            <a:r>
              <a:rPr lang="ru-RU" dirty="0"/>
              <a:t>3. Производственный кооператив</a:t>
            </a:r>
          </a:p>
          <a:p>
            <a:pPr marL="0" indent="0" algn="just">
              <a:buNone/>
            </a:pPr>
            <a:endParaRPr lang="ru-RU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768" y="1988840"/>
            <a:ext cx="3528392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7977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648072"/>
          </a:xfrm>
        </p:spPr>
        <p:txBody>
          <a:bodyPr>
            <a:noAutofit/>
          </a:bodyPr>
          <a:lstStyle/>
          <a:p>
            <a:pPr algn="ctr"/>
            <a:r>
              <a:rPr lang="ru-RU" sz="3600" dirty="0"/>
              <a:t>Товарищество с полной ответственностью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415880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dirty="0"/>
              <a:t>     Полным признается товарищество, участники которого при недостаточности имущества полного товарищества несут солидарную ответственность по его обязательствам всем принадлежащим им имуществом.</a:t>
            </a:r>
          </a:p>
          <a:p>
            <a:pPr marL="0" indent="0" algn="just">
              <a:buNone/>
            </a:pPr>
            <a:r>
              <a:rPr lang="ru-RU" dirty="0"/>
              <a:t>    Гражданин может быть участником только одного полного товарищества.</a:t>
            </a:r>
          </a:p>
          <a:p>
            <a:pPr marL="0" indent="0" algn="just">
              <a:buNone/>
            </a:pPr>
            <a:r>
              <a:rPr lang="ru-RU" dirty="0"/>
              <a:t>    Размер уставного капитала полного товарищества определяется его учредителями Высшим органом полного товарищества является общее собрание участников.</a:t>
            </a:r>
          </a:p>
          <a:p>
            <a:pPr marL="0" indent="0" algn="just">
              <a:buNone/>
            </a:pPr>
            <a:r>
              <a:rPr lang="ru-RU" dirty="0"/>
              <a:t>     Участник полного товарищества не вправе без согласия остальных участников совершать от своего имени и в своих интересах или в интересах третьих лиц сделки.</a:t>
            </a:r>
          </a:p>
          <a:p>
            <a:pPr marL="0" indent="0" algn="just">
              <a:buNone/>
            </a:pPr>
            <a:r>
              <a:rPr lang="ru-RU" dirty="0"/>
              <a:t>    Участник полного товарищества может в любое время выйти из товарищества, предупредив об этом остальных участников не менее чем за срок, предусмотренный законодательными актами или учредительным договором.</a:t>
            </a:r>
          </a:p>
          <a:p>
            <a:pPr marL="0" indent="0" algn="just">
              <a:buNone/>
            </a:pPr>
            <a:r>
              <a:rPr lang="ru-RU" dirty="0"/>
              <a:t>    Если при выходе участника полное товарищество сохраняется, выбывающему участнику выплачивается стоимость его доли в имуществе товарищества, пропорциональной внесенному вкладу, в соответствии с балансом, составленным на день выхода.</a:t>
            </a:r>
          </a:p>
          <a:p>
            <a:pPr marL="0" indent="0" algn="just">
              <a:buNone/>
            </a:pPr>
            <a:r>
              <a:rPr lang="ru-RU" dirty="0"/>
              <a:t>     Выбывшему участнику выплачивается также причитающаяся ему часть чистого дохода, полученная товариществом в данном году за период его нахождения в товариществе в этом году.</a:t>
            </a:r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endParaRPr lang="ru-RU" dirty="0"/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06716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568952" cy="432048"/>
          </a:xfrm>
        </p:spPr>
        <p:txBody>
          <a:bodyPr>
            <a:noAutofit/>
          </a:bodyPr>
          <a:lstStyle/>
          <a:p>
            <a:pPr algn="ctr"/>
            <a:r>
              <a:rPr lang="ru-RU" sz="3200" dirty="0"/>
              <a:t>Товарищество с ограниченной ответственностью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487888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dirty="0"/>
              <a:t>      Товариществом с ограниченной ответственностью признается учрежденное одним или несколькими лицами товарищество, уставный капитал которого разделен на доли определенных учредительными документами размеров; участники товарищества с ограниченной ответственностью не отвечают по его обязательствам и несут риск убытков, связанных с деятельностью товарищества, в пределах стоимости внесенных ими вкладов.</a:t>
            </a:r>
          </a:p>
          <a:p>
            <a:pPr marL="0" indent="0" algn="just">
              <a:buNone/>
            </a:pPr>
            <a:r>
              <a:rPr lang="ru-RU" dirty="0"/>
              <a:t>     Участники товарищества с ограниченной ответственностью, не полностью внесшие вклады, несут солидарную ответственность по его обязательствам в пределах стоимости невнесенной части вклада каждого из участников.</a:t>
            </a:r>
          </a:p>
          <a:p>
            <a:pPr marL="0" indent="0" algn="just">
              <a:buNone/>
            </a:pPr>
            <a:r>
              <a:rPr lang="ru-RU" dirty="0"/>
              <a:t>    Число участников товарищества с ограниченной ответственностью не ограничивается.</a:t>
            </a:r>
          </a:p>
          <a:p>
            <a:pPr marL="0" indent="0" algn="just">
              <a:buNone/>
            </a:pPr>
            <a:r>
              <a:rPr lang="ru-RU" dirty="0"/>
              <a:t>    Участник товарищества с ограниченной ответственностью вправе продать или иным образом уступить свою долю в уставном капитале товарищества или ее часть по своему выбору одному или нескольким участникам данного товарищества</a:t>
            </a:r>
          </a:p>
          <a:p>
            <a:pPr marL="0" indent="714375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14413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568952" cy="432048"/>
          </a:xfrm>
        </p:spPr>
        <p:txBody>
          <a:bodyPr>
            <a:noAutofit/>
          </a:bodyPr>
          <a:lstStyle/>
          <a:p>
            <a:pPr algn="ctr"/>
            <a:r>
              <a:rPr lang="ru-RU" sz="2800" dirty="0"/>
              <a:t>Товарищество с дополнительной ответственностью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41588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    Товариществом с дополнительной ответственностью признается товарищество, участники которого отвечают по его обязательствам своими вкладами в уставный капитал, а при недостаточности этих сумм дополнительно принадлежащим им имуществом в размере, кратном внесенным ими вкладам.</a:t>
            </a:r>
          </a:p>
          <a:p>
            <a:pPr marL="0" indent="0" algn="just">
              <a:buNone/>
            </a:pPr>
            <a:r>
              <a:rPr lang="ru-RU" dirty="0"/>
              <a:t>    При банкротстве одного из участников его ответственность по обязательствам товарищества распределяется между остальными участниками пропорционально их вкладам, если иной порядок распределения ответственности не предусмотрен учредительными документами.</a:t>
            </a:r>
          </a:p>
          <a:p>
            <a:pPr marL="0" indent="714375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28191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568952" cy="432048"/>
          </a:xfrm>
        </p:spPr>
        <p:txBody>
          <a:bodyPr>
            <a:noAutofit/>
          </a:bodyPr>
          <a:lstStyle/>
          <a:p>
            <a:pPr algn="ctr"/>
            <a:r>
              <a:rPr lang="ru-RU" sz="2800" dirty="0"/>
              <a:t>Коммандитное товарищество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12784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/>
              <a:t>    Коммандитным признается товарищество, которое включает наряду с одним или более участниками, несущими дополнительную ответственность по обязательствам товарищества всем своим имуществом (полными товарищами), также одного или более участников, ответственность которых ограничивается суммой внесенного ими вклада в имущество товарищества (вкладчиков) и которые не принимают участия в осуществлении товариществом предпринимательской деятельности.</a:t>
            </a:r>
          </a:p>
          <a:p>
            <a:pPr marL="0" indent="0">
              <a:buNone/>
            </a:pPr>
            <a:r>
              <a:rPr lang="ru-RU" dirty="0"/>
              <a:t>    Гражданин может быть полным товарищем только в одном коммандитном товариществе.</a:t>
            </a:r>
          </a:p>
          <a:p>
            <a:pPr marL="0" indent="0">
              <a:buNone/>
            </a:pPr>
            <a:r>
              <a:rPr lang="ru-RU" dirty="0"/>
              <a:t>    Управление делами коммандитного товарищества осуществляется полными товарищами.</a:t>
            </a:r>
          </a:p>
          <a:p>
            <a:pPr marL="0" indent="0">
              <a:buNone/>
            </a:pPr>
            <a:r>
              <a:rPr lang="ru-RU" dirty="0"/>
              <a:t>    Уставный капитал коммандитного товарищества составляется из вкладов его участников.</a:t>
            </a:r>
          </a:p>
          <a:p>
            <a:pPr marL="0" indent="0">
              <a:buNone/>
            </a:pPr>
            <a:r>
              <a:rPr lang="ru-RU" dirty="0"/>
              <a:t>     Коммандитное товарищество прекращается при выбытии всех участвовавших в нем вкладчиков. Полные товарищи вправе вместо ликвидации преобразовать коммандитное товарищество в полное товарищество.</a:t>
            </a:r>
          </a:p>
          <a:p>
            <a:pPr marL="0" indent="714375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210996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120</TotalTime>
  <Words>1279</Words>
  <Application>Microsoft Office PowerPoint</Application>
  <PresentationFormat>Экран (4:3)</PresentationFormat>
  <Paragraphs>79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Calibri</vt:lpstr>
      <vt:lpstr>Constantia</vt:lpstr>
      <vt:lpstr>Times New Roman</vt:lpstr>
      <vt:lpstr>Wingdings 2</vt:lpstr>
      <vt:lpstr>Поток</vt:lpstr>
      <vt:lpstr>Организационно-правовые формы предпринимательства </vt:lpstr>
      <vt:lpstr>Форма предпринимательства</vt:lpstr>
      <vt:lpstr>Формы предпринимательства</vt:lpstr>
      <vt:lpstr>Предприятие</vt:lpstr>
      <vt:lpstr>Коммерческие юридические лица</vt:lpstr>
      <vt:lpstr>Товарищество с полной ответственностью</vt:lpstr>
      <vt:lpstr>Товарищество с ограниченной ответственностью</vt:lpstr>
      <vt:lpstr>Товарищество с дополнительной ответственностью</vt:lpstr>
      <vt:lpstr>Коммандитное товарищество</vt:lpstr>
      <vt:lpstr>Акционерное общество</vt:lpstr>
      <vt:lpstr>Производственный кооператив</vt:lpstr>
      <vt:lpstr>Некоммерческие юридические лица</vt:lpstr>
      <vt:lpstr>Потребительский кооператив</vt:lpstr>
      <vt:lpstr>Общественные и религиозные объединения</vt:lpstr>
      <vt:lpstr>Фонд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Бизнес</dc:title>
  <dc:creator>Данияр</dc:creator>
  <cp:lastModifiedBy>user1</cp:lastModifiedBy>
  <cp:revision>22</cp:revision>
  <dcterms:created xsi:type="dcterms:W3CDTF">2020-04-22T09:58:33Z</dcterms:created>
  <dcterms:modified xsi:type="dcterms:W3CDTF">2020-10-27T03:23:50Z</dcterms:modified>
</cp:coreProperties>
</file>