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2" r:id="rId6"/>
    <p:sldId id="259" r:id="rId7"/>
    <p:sldId id="263" r:id="rId8"/>
    <p:sldId id="271" r:id="rId9"/>
    <p:sldId id="272" r:id="rId10"/>
    <p:sldId id="273" r:id="rId11"/>
    <p:sldId id="274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E5F0FF2-90C8-4760-B9E5-DFE504768DC1}" type="datetimeFigureOut">
              <a:rPr lang="ru-RU" smtClean="0"/>
              <a:pPr/>
              <a:t>29.11.2020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F0FF2-90C8-4760-B9E5-DFE504768DC1}" type="datetimeFigureOut">
              <a:rPr lang="ru-RU" smtClean="0"/>
              <a:pPr/>
              <a:t>29.11.2020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F0FF2-90C8-4760-B9E5-DFE504768DC1}" type="datetimeFigureOut">
              <a:rPr lang="ru-RU" smtClean="0"/>
              <a:pPr/>
              <a:t>29.11.2020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E5F0FF2-90C8-4760-B9E5-DFE504768DC1}" type="datetimeFigureOut">
              <a:rPr lang="ru-RU" smtClean="0"/>
              <a:pPr/>
              <a:t>29.11.2020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E5F0FF2-90C8-4760-B9E5-DFE504768DC1}" type="datetimeFigureOut">
              <a:rPr lang="ru-RU" smtClean="0"/>
              <a:pPr/>
              <a:t>29.11.2020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F0FF2-90C8-4760-B9E5-DFE504768DC1}" type="datetimeFigureOut">
              <a:rPr lang="ru-RU" smtClean="0"/>
              <a:pPr/>
              <a:t>29.11.2020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F0FF2-90C8-4760-B9E5-DFE504768DC1}" type="datetimeFigureOut">
              <a:rPr lang="ru-RU" smtClean="0"/>
              <a:pPr/>
              <a:t>29.11.2020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E5F0FF2-90C8-4760-B9E5-DFE504768DC1}" type="datetimeFigureOut">
              <a:rPr lang="ru-RU" smtClean="0"/>
              <a:pPr/>
              <a:t>29.11.2020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F0FF2-90C8-4760-B9E5-DFE504768DC1}" type="datetimeFigureOut">
              <a:rPr lang="ru-RU" smtClean="0"/>
              <a:pPr/>
              <a:t>29.11.2020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E5F0FF2-90C8-4760-B9E5-DFE504768DC1}" type="datetimeFigureOut">
              <a:rPr lang="ru-RU" smtClean="0"/>
              <a:pPr/>
              <a:t>29.11.2020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E5F0FF2-90C8-4760-B9E5-DFE504768DC1}" type="datetimeFigureOut">
              <a:rPr lang="ru-RU" smtClean="0"/>
              <a:pPr/>
              <a:t>29.11.2020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E5F0FF2-90C8-4760-B9E5-DFE504768DC1}" type="datetimeFigureOut">
              <a:rPr lang="ru-RU" smtClean="0"/>
              <a:pPr/>
              <a:t>29.11.2020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C5A6D1A-056E-4C47-A7C5-C84C12E5A3F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b1.vestifinance.ru/c/160710.640x3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"/>
            <a:ext cx="7429520" cy="364331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Мировая экономика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глобализация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14282" y="214290"/>
            <a:ext cx="8525856" cy="64294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7467600" cy="48896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Глобализация экономики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571472" y="4071942"/>
            <a:ext cx="7858180" cy="2143140"/>
            <a:chOff x="428596" y="4500570"/>
            <a:chExt cx="7858180" cy="2143140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428596" y="4500570"/>
              <a:ext cx="7858180" cy="214314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71472" y="4572008"/>
              <a:ext cx="7643866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/>
                <a:t>Глобализация экономики – объективный процесс , ставший следствием достигнутого уровня производительных сил, которые в ходе дальнейшего развития сталкиваются с трудностями и противоречиями. 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7467600" cy="631844"/>
          </a:xfrm>
        </p:spPr>
        <p:txBody>
          <a:bodyPr/>
          <a:lstStyle/>
          <a:p>
            <a:r>
              <a:rPr lang="ru-RU" dirty="0"/>
              <a:t>Признаки глобализации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5715008" y="214290"/>
            <a:ext cx="2786082" cy="1214446"/>
            <a:chOff x="357158" y="928670"/>
            <a:chExt cx="2786082" cy="1214446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357158" y="928670"/>
              <a:ext cx="2714644" cy="121444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57158" y="928670"/>
              <a:ext cx="278608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Вовлеченность в мирохозяйственные процессы практически всех стран мира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000364" y="5715016"/>
            <a:ext cx="3214710" cy="1000132"/>
            <a:chOff x="571472" y="2571744"/>
            <a:chExt cx="3214710" cy="1000132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571472" y="2571744"/>
              <a:ext cx="3214710" cy="100013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71472" y="2571744"/>
              <a:ext cx="321471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Создание глобальной инфраструктуры мирохозяйственных связей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072066" y="4357694"/>
            <a:ext cx="3000396" cy="1214446"/>
            <a:chOff x="500034" y="3857628"/>
            <a:chExt cx="3000396" cy="121444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00034" y="3857628"/>
              <a:ext cx="3000396" cy="121444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71472" y="3857628"/>
              <a:ext cx="285752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Создание глобальных рынков товаров, услуг, технологий, капиталов, рабочей силы 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71472" y="2571744"/>
            <a:ext cx="3643338" cy="1643074"/>
            <a:chOff x="500034" y="5000636"/>
            <a:chExt cx="3643338" cy="164307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500034" y="5000636"/>
              <a:ext cx="3571900" cy="164307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00034" y="5072074"/>
              <a:ext cx="364333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Делегирование все большего количества экономических функций национальных правительств международным экономическим организациям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85720" y="928670"/>
            <a:ext cx="3857652" cy="1500198"/>
            <a:chOff x="4572000" y="785794"/>
            <a:chExt cx="3857652" cy="1500198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4572000" y="785794"/>
              <a:ext cx="3857652" cy="1500198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643438" y="785794"/>
              <a:ext cx="3714776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Возникновение международного производства, ориентированного на стандартного потребителя индустриально развитых стран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786314" y="1571612"/>
            <a:ext cx="3643338" cy="1214446"/>
            <a:chOff x="4643438" y="2428868"/>
            <a:chExt cx="3643338" cy="1214446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4643438" y="2428868"/>
              <a:ext cx="3643338" cy="121444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643438" y="2428868"/>
              <a:ext cx="364333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Доминирование внешних требований над внутренними в процессе экономического развития стран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5000628" y="3000372"/>
            <a:ext cx="3429024" cy="1214446"/>
            <a:chOff x="4643438" y="3857628"/>
            <a:chExt cx="3429024" cy="1214446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4643438" y="3857628"/>
              <a:ext cx="3429024" cy="121444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643438" y="3857628"/>
              <a:ext cx="335758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Унификация правил международных экономических отношений и хозяйственного поведения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500034" y="4357694"/>
            <a:ext cx="3571900" cy="1285884"/>
            <a:chOff x="4500562" y="5286388"/>
            <a:chExt cx="3571900" cy="1285884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4500562" y="5286388"/>
              <a:ext cx="3500462" cy="128588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00562" y="5286388"/>
              <a:ext cx="35719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Глобальный характер международной конкуренции и международного сотрудничества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7467600" cy="631844"/>
          </a:xfrm>
        </p:spPr>
        <p:txBody>
          <a:bodyPr/>
          <a:lstStyle/>
          <a:p>
            <a:r>
              <a:rPr lang="ru-RU" dirty="0"/>
              <a:t>Глобальные проблемы экономики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357158" y="1071546"/>
            <a:ext cx="4071966" cy="2714644"/>
            <a:chOff x="428596" y="928670"/>
            <a:chExt cx="4071966" cy="2714644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428596" y="928670"/>
              <a:ext cx="4071966" cy="27146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85786" y="1000108"/>
              <a:ext cx="3643338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/>
                <a:t>Глобальные проблемы</a:t>
              </a:r>
              <a:r>
                <a:rPr lang="ru-RU" dirty="0"/>
                <a:t> — несоответствия между наиболее значимыми планетарными потребностями и возможностью их удовлетворения совместными усилиями человечества в определенный период времени.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714480" y="4143380"/>
            <a:ext cx="3214710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Основными критериями отнесения той или иной проблемы к категории глобальных признано считать ее </a:t>
            </a:r>
            <a:r>
              <a:rPr lang="ru-RU" b="1" dirty="0"/>
              <a:t>масштабность и необходимость совместных усилий</a:t>
            </a:r>
            <a:r>
              <a:rPr lang="ru-RU" dirty="0"/>
              <a:t> для ее устранения.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4929190" y="1357298"/>
            <a:ext cx="3500462" cy="2286016"/>
            <a:chOff x="4929190" y="1357298"/>
            <a:chExt cx="3500462" cy="207170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5214942" y="1616261"/>
              <a:ext cx="2928958" cy="15898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/>
                <a:t>Как правило, для решения глобальных проблем требуются </a:t>
              </a:r>
              <a:r>
                <a:rPr lang="ru-RU" b="1" dirty="0"/>
                <a:t>огромные</a:t>
              </a:r>
              <a:r>
                <a:rPr lang="ru-RU" dirty="0"/>
                <a:t> материальные и финансовые средства. </a:t>
              </a:r>
            </a:p>
          </p:txBody>
        </p:sp>
        <p:sp>
          <p:nvSpPr>
            <p:cNvPr id="9" name="Рамка 8"/>
            <p:cNvSpPr/>
            <p:nvPr/>
          </p:nvSpPr>
          <p:spPr>
            <a:xfrm>
              <a:off x="4929190" y="1357298"/>
              <a:ext cx="3500462" cy="2071702"/>
            </a:xfrm>
            <a:prstGeom prst="fram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7467600" cy="703282"/>
          </a:xfrm>
        </p:spPr>
        <p:txBody>
          <a:bodyPr/>
          <a:lstStyle/>
          <a:p>
            <a:pPr algn="ctr"/>
            <a:r>
              <a:rPr lang="ru-RU" b="1" dirty="0"/>
              <a:t>Проблема бедности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2910" y="1071546"/>
            <a:ext cx="478634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Одной из главных в мире является проблема бедности, под которой понимается </a:t>
            </a:r>
            <a:r>
              <a:rPr lang="ru-RU" sz="2400" b="1" dirty="0"/>
              <a:t>невозможность обеспечивать простейшие</a:t>
            </a:r>
            <a:r>
              <a:rPr lang="ru-RU" sz="2400" dirty="0"/>
              <a:t> и доступные для большинства людей в данной стране </a:t>
            </a:r>
            <a:r>
              <a:rPr lang="ru-RU" sz="2400" b="1" dirty="0"/>
              <a:t>условия жизни</a:t>
            </a:r>
            <a:r>
              <a:rPr lang="ru-RU" sz="2400" dirty="0"/>
              <a:t>. Большие масштабы бедности, особенно в развивающихся странах, представляют серьезную опасность не только для национального, но и для мирового устойчивого развития.</a:t>
            </a:r>
          </a:p>
        </p:txBody>
      </p:sp>
      <p:pic>
        <p:nvPicPr>
          <p:cNvPr id="1026" name="Picture 2" descr="Проблема беднос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142984"/>
            <a:ext cx="2800350" cy="23812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9" name="Picture 5" descr="C:\Users\admin\AppData\Local\Microsoft\Windows\INetCache\IE\7OWAS8GH\Бомж_и_собаки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929066"/>
            <a:ext cx="2500330" cy="187524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admin\AppData\Local\Microsoft\Windows\INetCache\IE\EJF66HNJ\260823789_3eda4b0439[1].jpg"/>
          <p:cNvPicPr>
            <a:picLocks noChangeAspect="1" noChangeArrowheads="1"/>
          </p:cNvPicPr>
          <p:nvPr/>
        </p:nvPicPr>
        <p:blipFill>
          <a:blip r:embed="rId2">
            <a:lum bright="30000" contrast="-70000"/>
          </a:blip>
          <a:srcRect/>
          <a:stretch>
            <a:fillRect/>
          </a:stretch>
        </p:blipFill>
        <p:spPr bwMode="auto">
          <a:xfrm>
            <a:off x="1071538" y="1285860"/>
            <a:ext cx="6762797" cy="507209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357158" y="928670"/>
            <a:ext cx="81439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Мировая продовольственная проблема в наиболее общем виде заключается в </a:t>
            </a:r>
            <a:r>
              <a:rPr lang="ru-RU" sz="2400" b="1" dirty="0"/>
              <a:t>неспособности человечества</a:t>
            </a:r>
            <a:r>
              <a:rPr lang="ru-RU" sz="2400" dirty="0"/>
              <a:t> до настоящего времени полностью </a:t>
            </a:r>
            <a:r>
              <a:rPr lang="ru-RU" sz="2400" b="1" dirty="0"/>
              <a:t>обеспечить себя</a:t>
            </a:r>
            <a:r>
              <a:rPr lang="ru-RU" sz="2400" dirty="0"/>
              <a:t> жизненно важными </a:t>
            </a:r>
            <a:r>
              <a:rPr lang="ru-RU" sz="2400" b="1" dirty="0"/>
              <a:t>продуктами питания</a:t>
            </a:r>
            <a:r>
              <a:rPr lang="ru-RU" sz="2400" dirty="0"/>
              <a:t> в соответствии с физиологическими нормами, несмотря на то, что природные ресурсы планеты в сочетании с современным экономическим и научно-техническим потенциалом мирового сообщества позволяют это сделать.</a:t>
            </a:r>
          </a:p>
          <a:p>
            <a:r>
              <a:rPr lang="ru-RU" sz="2400" dirty="0"/>
              <a:t>Данная проблема выступает на практике как проблема абсолютной нехватки продовольствия (недоедания и голода), а также несбалансированности питания в различных</a:t>
            </a:r>
          </a:p>
          <a:p>
            <a:r>
              <a:rPr lang="ru-RU" sz="2400" dirty="0"/>
              <a:t> странах мира.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7467600" cy="560406"/>
          </a:xfrm>
        </p:spPr>
        <p:txBody>
          <a:bodyPr/>
          <a:lstStyle/>
          <a:p>
            <a:pPr algn="ctr"/>
            <a:r>
              <a:rPr lang="ru-RU" b="1" dirty="0"/>
              <a:t>Продовольственная проблема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71480"/>
            <a:ext cx="7467600" cy="50006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Глобальная энергетическая проблема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928662" y="1000108"/>
            <a:ext cx="58579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Глобальная энергетическая проблема</a:t>
            </a:r>
            <a:r>
              <a:rPr lang="ru-RU" sz="2400" dirty="0"/>
              <a:t> — это проблема обеспечения человечества топливом и энергией в настоящее время и в обозримом будущем.</a:t>
            </a:r>
          </a:p>
        </p:txBody>
      </p:sp>
      <p:pic>
        <p:nvPicPr>
          <p:cNvPr id="23554" name="Picture 2" descr="C:\Users\admin\AppData\Local\Microsoft\Windows\INetCache\IE\YNIJE49U\ai-158290-aux-head-20150703_energia_new_t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357562"/>
            <a:ext cx="4572000" cy="2921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23557" name="Picture 5" descr="Энергетическая проблем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786058"/>
            <a:ext cx="3429024" cy="271283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Program Files (x86)\Microsoft Office\MEDIA\CAGCAT10\j019581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571480"/>
            <a:ext cx="1773022" cy="18242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7467600" cy="98903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Индекс развития человеческого потенциала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428736"/>
            <a:ext cx="807249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Человеческий потенциал</a:t>
            </a:r>
            <a:r>
              <a:rPr lang="ru-RU" sz="2400" dirty="0"/>
              <a:t> является одним из основных видов совокупного экономического потенциала и отличается конкретными и качественными характеристиками. Необходимая численность населения отличается определенными качественными показателями (квалификационной и профессиональной структурой) и является необходимым ресурсом, без которого невозможно не только развитие национальной экономики, но и ее нормальное функционирование. Соответственно, чем больше степень обеспеченности человеческим потенциалом, тем больше потенциальная способность национальной экономики к росту.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467600" cy="1060472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Проблема обеспечения человеческой безопасности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214422"/>
            <a:ext cx="4214842" cy="526297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/>
              <a:t>Человеческая безопасность</a:t>
            </a:r>
            <a:r>
              <a:rPr lang="ru-RU" sz="2400" dirty="0"/>
              <a:t> — это состояние защищенности людей от внутренних и внешних угроз и рисков и свобода от страха и нужды, которые достигаются путем совместной и целенаправленной деятельности гражданского общества, национального государства и международного сообщества.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43438" y="1214422"/>
            <a:ext cx="364333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 основным свободам/условиям, обеспечивающим человеческую безопасность, относятся: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свобода личности;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мир и личная безопасность;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полное участие в процессах управления;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защищенность прав человека;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доступ к ресурсам и средствам первой жизненной необходимости, включая доступ к медицинским услугам и образованию;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благоприятная для жизни человека окружающая природная среда.</a:t>
            </a:r>
          </a:p>
        </p:txBody>
      </p:sp>
      <p:pic>
        <p:nvPicPr>
          <p:cNvPr id="25602" name="Picture 2" descr="C:\Program Files (x86)\Microsoft Office\MEDIA\CAGCAT10\j0298653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1180941" cy="702624"/>
          </a:xfrm>
          <a:prstGeom prst="rect">
            <a:avLst/>
          </a:prstGeom>
          <a:noFill/>
        </p:spPr>
      </p:pic>
      <p:pic>
        <p:nvPicPr>
          <p:cNvPr id="25603" name="Picture 3" descr="C:\Program Files (x86)\Microsoft Office\MEDIA\CAGCAT10\j0298653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072330" y="214290"/>
            <a:ext cx="1470302" cy="7143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467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Проблема Мирового океана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000496" y="642918"/>
            <a:ext cx="4572000" cy="193899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r"/>
            <a:r>
              <a:rPr lang="ru-RU" sz="2400" b="1" dirty="0"/>
              <a:t>Проблема Мирового океана -</a:t>
            </a:r>
            <a:r>
              <a:rPr lang="ru-RU" sz="2400" dirty="0"/>
              <a:t> это проблема сохранения и рационального использования его пространств и ресурсов.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282" y="487025"/>
            <a:ext cx="3929058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 настоящее время Мировой океан как замкнутая экологическая система с трудом выдерживает во много раз усилившуюся антропогенную нагрузку, и создается реальная угроза его гибели. Поэтому глобальная проблема Мирового океана — это, прежде всего, проблема его выживания. Как сказал Тур Хейердал, «мертвый океан — мертвая планета».</a:t>
            </a:r>
          </a:p>
        </p:txBody>
      </p:sp>
      <p:pic>
        <p:nvPicPr>
          <p:cNvPr id="26628" name="Picture 4" descr="C:\Users\admin\AppData\Local\Microsoft\Windows\INetCache\IE\EJF66HNJ\underwater_ocean_floor_light_by_della_stock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786190"/>
            <a:ext cx="4214842" cy="28488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26629" name="Picture 5" descr="C:\Users\admin\AppData\Local\Microsoft\Windows\INetCache\IE\7OWAS8GH\ocean-life-wallpaper-wallpapers-1600x12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429000"/>
            <a:ext cx="1589510" cy="11421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26630" name="Picture 6" descr="C:\Users\admin\AppData\Local\Microsoft\Windows\INetCache\IE\YNIJE49U\500px-Wea00816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2714620"/>
            <a:ext cx="2308989" cy="151469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b1.vestifinance.ru/c/187485.640x320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85720" y="785794"/>
            <a:ext cx="8429681" cy="478634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24" y="0"/>
            <a:ext cx="4186238" cy="774720"/>
          </a:xfrm>
        </p:spPr>
        <p:txBody>
          <a:bodyPr>
            <a:normAutofit/>
          </a:bodyPr>
          <a:lstStyle/>
          <a:p>
            <a:r>
              <a:rPr lang="ru-RU" sz="4000" dirty="0"/>
              <a:t>Определение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596" y="857232"/>
            <a:ext cx="835824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Мировая экономика</a:t>
            </a:r>
            <a:r>
              <a:rPr lang="ru-RU" sz="2800" dirty="0"/>
              <a:t> (интерэкономика) – многоуровневая, глобальная система хозяйствования, объединяющая национальные экономики стран мира на основе международного разделения труда посредством системы международных экономических отношений.</a:t>
            </a:r>
          </a:p>
          <a:p>
            <a:endParaRPr lang="ru-RU" sz="2800" dirty="0"/>
          </a:p>
          <a:p>
            <a:r>
              <a:rPr lang="ru-RU" sz="2800" dirty="0"/>
              <a:t>В целом </a:t>
            </a:r>
            <a:r>
              <a:rPr lang="ru-RU" sz="2800" b="1" dirty="0"/>
              <a:t>мировую экономику</a:t>
            </a:r>
            <a:r>
              <a:rPr lang="ru-RU" sz="2800" dirty="0"/>
              <a:t> можно определить как совокупность национальных хозяйств и негосударственных структур, объединенных международными отношениями.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3108" y="2857496"/>
            <a:ext cx="3286148" cy="342902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14290"/>
            <a:ext cx="6929486" cy="2377494"/>
          </a:xfrm>
        </p:spPr>
        <p:txBody>
          <a:bodyPr>
            <a:normAutofit fontScale="90000"/>
          </a:bodyPr>
          <a:lstStyle/>
          <a:p>
            <a:r>
              <a:rPr lang="ru-RU" sz="2400" b="0" dirty="0"/>
              <a:t>Мировая экономика возникла благодаря                         международному разделению труда, что повлекло за собой как разделение производства (то есть международную специализацию), так и его объединение — </a:t>
            </a:r>
            <a:r>
              <a:rPr lang="ru-RU" sz="2400" b="0" u="sng" dirty="0"/>
              <a:t>кооперацию</a:t>
            </a:r>
            <a:r>
              <a:rPr lang="ru-RU" sz="2400" b="0" dirty="0"/>
              <a:t>.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5008" y="2357430"/>
            <a:ext cx="3143304" cy="39290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86446" y="2500306"/>
            <a:ext cx="314327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Международное разделение труда</a:t>
            </a:r>
            <a:r>
              <a:rPr lang="ru-RU" dirty="0"/>
              <a:t> (МРТ): </a:t>
            </a:r>
            <a:r>
              <a:rPr lang="ru-RU" b="1" u="sng" dirty="0"/>
              <a:t>Специализация</a:t>
            </a:r>
            <a:r>
              <a:rPr lang="ru-RU" dirty="0"/>
              <a:t> стран на производстве определённых видов товаров, для изготовления которых в стране имеются более дешёвые факторы производства и предпочтительные условия в сравнении с другими странами.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14546" y="2857496"/>
            <a:ext cx="34290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Кооперация: </a:t>
            </a:r>
            <a:r>
              <a:rPr lang="ru-RU" dirty="0"/>
              <a:t>форма организации труда, при которой определённое количество людей или предприятий совместно участвует, либо в одном и том же их общем трудовом, производственном процессе, или же в различных, но связанных между собой процессах </a:t>
            </a:r>
          </a:p>
          <a:p>
            <a:r>
              <a:rPr lang="ru-RU" dirty="0"/>
              <a:t>труда/производства.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forexaw.com/static/previews/000/017/000017297_480_mirovaya_ekonomika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 b="9709"/>
          <a:stretch>
            <a:fillRect/>
          </a:stretch>
        </p:blipFill>
        <p:spPr bwMode="auto">
          <a:xfrm>
            <a:off x="0" y="0"/>
            <a:ext cx="922987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7467600" cy="703282"/>
          </a:xfrm>
        </p:spPr>
        <p:txBody>
          <a:bodyPr/>
          <a:lstStyle/>
          <a:p>
            <a:r>
              <a:rPr lang="ru-RU" dirty="0"/>
              <a:t>Предпосылки специализации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596" y="1571612"/>
            <a:ext cx="807249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ru-RU" sz="3200" dirty="0"/>
              <a:t>Природные условия страны – климат, географическое положение, наличие полезных ископаемых и других природных ресурсов.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3200" dirty="0"/>
              <a:t>Уровень экономического и научно-технического развития.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3200" dirty="0"/>
              <a:t>Сложившиеся традиции в производстве тех или иных товаров.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C:\Users\admin\AppData\Local\Microsoft\Windows\INetCache\IE\7OWAS8GH\balance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071810"/>
            <a:ext cx="1897058" cy="1897058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2428860" y="2357430"/>
            <a:ext cx="3714776" cy="19288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2357430"/>
            <a:ext cx="3857652" cy="1643074"/>
          </a:xfrm>
        </p:spPr>
        <p:txBody>
          <a:bodyPr>
            <a:normAutofit/>
          </a:bodyPr>
          <a:lstStyle/>
          <a:p>
            <a:r>
              <a:rPr lang="ru-RU" sz="2800" b="1" dirty="0"/>
              <a:t>Характерные черты мировой экономики</a:t>
            </a:r>
            <a:endParaRPr lang="ru-RU" sz="2800" dirty="0"/>
          </a:p>
        </p:txBody>
      </p:sp>
      <p:sp>
        <p:nvSpPr>
          <p:cNvPr id="5" name="Стрелка вправо 4"/>
          <p:cNvSpPr/>
          <p:nvPr/>
        </p:nvSpPr>
        <p:spPr>
          <a:xfrm rot="18459496">
            <a:off x="5903782" y="2283796"/>
            <a:ext cx="781626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 rot="13737985">
            <a:off x="1768843" y="2494906"/>
            <a:ext cx="781626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 rot="5400000">
            <a:off x="3962717" y="4517872"/>
            <a:ext cx="781626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42844" y="0"/>
            <a:ext cx="4143404" cy="2308324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Целостность</a:t>
            </a:r>
            <a:r>
              <a:rPr lang="ru-RU" dirty="0"/>
              <a:t>. Предполагает экономическое взаимодействие всех частей системы на достаточно устойчивом уровне. Только в данных условиях возможно обеспечение постоянной деятельности, саморегуляции и развития системы.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7158" y="5214950"/>
            <a:ext cx="7643866" cy="147732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Иерархичность</a:t>
            </a:r>
            <a:r>
              <a:rPr lang="ru-RU" dirty="0"/>
              <a:t>. Между странами существует </a:t>
            </a:r>
            <a:r>
              <a:rPr lang="ru-RU" b="1" dirty="0"/>
              <a:t>иерархия</a:t>
            </a:r>
            <a:r>
              <a:rPr lang="ru-RU" dirty="0"/>
              <a:t> в зависимости от уровня их социально-экономического развития. </a:t>
            </a:r>
            <a:r>
              <a:rPr lang="ru-RU" b="1" dirty="0"/>
              <a:t>Развитые страны</a:t>
            </a:r>
            <a:r>
              <a:rPr lang="ru-RU" dirty="0"/>
              <a:t> имеют наибольшее воздействие на систему мировой экономики, занимают доминирующие позиции на мировых рынках.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357686" y="142852"/>
            <a:ext cx="4286280" cy="203132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 err="1"/>
              <a:t>Саморегуляция</a:t>
            </a:r>
            <a:r>
              <a:rPr lang="ru-RU" b="1" dirty="0"/>
              <a:t> и адаптация</a:t>
            </a:r>
            <a:r>
              <a:rPr lang="ru-RU" dirty="0"/>
              <a:t> осуществляется посредством рыночного механизма спроса и предложения, а также с помощью государственного и межгосударственного регулирования.</a:t>
            </a:r>
          </a:p>
        </p:txBody>
      </p:sp>
      <p:pic>
        <p:nvPicPr>
          <p:cNvPr id="31746" name="Picture 2" descr="C:\Users\admin\AppData\Local\Microsoft\Windows\INetCache\IE\YNIJE49U\150px-Terrestrial_globe.svg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2786058"/>
            <a:ext cx="1834880" cy="17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467600" cy="703282"/>
          </a:xfrm>
        </p:spPr>
        <p:txBody>
          <a:bodyPr>
            <a:normAutofit/>
          </a:bodyPr>
          <a:lstStyle/>
          <a:p>
            <a:r>
              <a:rPr lang="ru-RU" sz="3600" dirty="0"/>
              <a:t>Субъекты мирового хозяйства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282" y="1071547"/>
            <a:ext cx="828680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ru-RU" sz="2000" dirty="0"/>
              <a:t>Международные экономические организации (</a:t>
            </a:r>
            <a:r>
              <a:rPr lang="ru-RU" sz="2000" dirty="0">
                <a:solidFill>
                  <a:srgbClr val="FF0000"/>
                </a:solidFill>
              </a:rPr>
              <a:t>МВФ</a:t>
            </a:r>
            <a:r>
              <a:rPr lang="ru-RU" sz="2000" dirty="0"/>
              <a:t> и </a:t>
            </a:r>
            <a:r>
              <a:rPr lang="ru-RU" sz="2000" dirty="0">
                <a:solidFill>
                  <a:srgbClr val="00B050"/>
                </a:solidFill>
              </a:rPr>
              <a:t>МБРР</a:t>
            </a:r>
            <a:r>
              <a:rPr lang="ru-RU" sz="2000" dirty="0"/>
              <a:t>);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2000" dirty="0"/>
              <a:t>Транснациональные корпорации (ТНК) и их долгосрочные альянсы;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2000" dirty="0"/>
              <a:t>Транснациональные банки;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2000" dirty="0"/>
              <a:t>Финансово-промышленные группы — объединение ТНК и </a:t>
            </a:r>
            <a:r>
              <a:rPr lang="ru-RU" sz="2000" dirty="0">
                <a:solidFill>
                  <a:srgbClr val="0070C0"/>
                </a:solidFill>
              </a:rPr>
              <a:t>ТНБ</a:t>
            </a:r>
            <a:r>
              <a:rPr lang="ru-RU" sz="2000" dirty="0"/>
              <a:t>;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2000" dirty="0"/>
              <a:t>Биржи (особенно крупные);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2000" dirty="0"/>
              <a:t>Крупные предприниматели;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2000" dirty="0"/>
              <a:t>Государства, и приравненные к ним территории, а также административные единицы данных государств и территорий;</a:t>
            </a:r>
          </a:p>
          <a:p>
            <a:pPr marL="342900" indent="-342900">
              <a:buFont typeface="+mj-lt"/>
              <a:buAutoNum type="arabicParenR"/>
            </a:pPr>
            <a:r>
              <a:rPr lang="ru-RU" sz="2000" dirty="0"/>
              <a:t>Мировые финансовые и экономические организации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868" y="5500702"/>
            <a:ext cx="4500562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Международный валютный фонд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4714884"/>
            <a:ext cx="4357718" cy="64633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B050"/>
                </a:solidFill>
              </a:rPr>
              <a:t>Международный банк реконструкции и развития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0100" y="6072206"/>
            <a:ext cx="3222357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Транснациональные банки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руглая лента лицом вниз 4"/>
          <p:cNvSpPr/>
          <p:nvPr/>
        </p:nvSpPr>
        <p:spPr>
          <a:xfrm>
            <a:off x="357158" y="4857760"/>
            <a:ext cx="8001056" cy="1571636"/>
          </a:xfrm>
          <a:prstGeom prst="ellipseRibbon">
            <a:avLst>
              <a:gd name="adj1" fmla="val 25000"/>
              <a:gd name="adj2" fmla="val 75000"/>
              <a:gd name="adj3" fmla="val 12500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186766" cy="1143000"/>
          </a:xfrm>
        </p:spPr>
        <p:txBody>
          <a:bodyPr/>
          <a:lstStyle/>
          <a:p>
            <a:pPr algn="ctr"/>
            <a:r>
              <a:rPr lang="ru-RU" b="1" dirty="0"/>
              <a:t>Роль государства в мировой экономике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1142984"/>
            <a:ext cx="81439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>
              <a:buFont typeface="+mj-lt"/>
              <a:buAutoNum type="romanUcPeriod"/>
            </a:pPr>
            <a:r>
              <a:rPr lang="ru-RU" sz="2400" dirty="0"/>
              <a:t>Государство прямо или косвенно влияет на размеры и структуру капиталовложений.</a:t>
            </a:r>
          </a:p>
          <a:p>
            <a:pPr marL="400050" indent="-400050">
              <a:buFont typeface="+mj-lt"/>
              <a:buAutoNum type="romanUcPeriod"/>
            </a:pPr>
            <a:r>
              <a:rPr lang="ru-RU" sz="2400" dirty="0"/>
              <a:t>Государство через инструменты денежно-кредитной политики воздействует на инвестиционный процесс и потребление частного сектора. Развитие целого ряда отраслей зависит от государственных инвестиций (сельское хозяйство, научно-исследовательские проекты).</a:t>
            </a:r>
          </a:p>
          <a:p>
            <a:pPr marL="400050" indent="-400050">
              <a:buFont typeface="+mj-lt"/>
              <a:buAutoNum type="romanUcPeriod"/>
            </a:pPr>
            <a:r>
              <a:rPr lang="ru-RU" sz="2400" dirty="0"/>
              <a:t>Государство являясь работодателем обеспечивает занятость.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43042" y="5357826"/>
            <a:ext cx="58579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Государство — основной субъект мирового хозяйства! Развитие государства тесно связано с национальным хозяйством.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428596" y="1500174"/>
            <a:ext cx="2286016" cy="92869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42910" y="3071810"/>
            <a:ext cx="292895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142976" y="4357694"/>
            <a:ext cx="2857520" cy="35719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786314" y="4357694"/>
            <a:ext cx="3000396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786446" y="2857496"/>
            <a:ext cx="1785950" cy="107157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715008" y="1571612"/>
            <a:ext cx="2357454" cy="64294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7467600" cy="92871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Международные экономические отношения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5720" y="5500702"/>
            <a:ext cx="7643866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/>
              <a:t>Международные экономические отношения – система экономических связей между субъектами хозяйственной деятельности разных стран.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3500430" y="1000108"/>
            <a:ext cx="1928826" cy="523220"/>
            <a:chOff x="3428992" y="1214422"/>
            <a:chExt cx="1928826" cy="52322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3428992" y="1285860"/>
              <a:ext cx="1785950" cy="4286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571868" y="1214422"/>
              <a:ext cx="1785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/>
                <a:t>Формы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28596" y="1500174"/>
            <a:ext cx="2428892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/>
              <a:t>Международная торговля товарами и услугами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2910" y="3071810"/>
            <a:ext cx="300039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/>
              <a:t>Движение капиталов и зарубежных инвестиций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2976" y="4357694"/>
            <a:ext cx="300039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/>
              <a:t>Миграция рабочей силы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86314" y="4357694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Межотраслевая кооперация производства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86446" y="2928934"/>
            <a:ext cx="19288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Обмен в области науки и техники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15008" y="1571612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Валютно-кредитные отношения</a:t>
            </a:r>
          </a:p>
        </p:txBody>
      </p:sp>
      <p:cxnSp>
        <p:nvCxnSpPr>
          <p:cNvPr id="21" name="Прямая со стрелкой 20"/>
          <p:cNvCxnSpPr>
            <a:stCxn id="4" idx="1"/>
            <a:endCxn id="7" idx="3"/>
          </p:cNvCxnSpPr>
          <p:nvPr/>
        </p:nvCxnSpPr>
        <p:spPr>
          <a:xfrm rot="10800000" flipV="1">
            <a:off x="2857488" y="1285859"/>
            <a:ext cx="642942" cy="67597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>
            <a:off x="2786050" y="1928802"/>
            <a:ext cx="1500198" cy="64294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2607455" y="2678901"/>
            <a:ext cx="2857523" cy="50006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5" idx="2"/>
          </p:cNvCxnSpPr>
          <p:nvPr/>
        </p:nvCxnSpPr>
        <p:spPr>
          <a:xfrm rot="16200000" flipH="1">
            <a:off x="3351271" y="2708337"/>
            <a:ext cx="2834366" cy="46434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6200000" flipH="1">
            <a:off x="4464843" y="1893083"/>
            <a:ext cx="1714512" cy="92869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16200000" flipH="1">
            <a:off x="5286380" y="1285860"/>
            <a:ext cx="357190" cy="35719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74995"/>
          <a:ext cx="8501122" cy="67115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05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505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5613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Свободная торговля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Протекционизм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579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Задачи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630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Привлечение</a:t>
                      </a:r>
                      <a:r>
                        <a:rPr lang="ru-RU" sz="1600" baseline="0" dirty="0"/>
                        <a:t> иностранных производителей, увеличение иностранных товаров и услуг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Защита</a:t>
                      </a:r>
                      <a:r>
                        <a:rPr lang="ru-RU" sz="1600" baseline="0" dirty="0"/>
                        <a:t> внутреннего рынка и отечественных производителей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0579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Положительные</a:t>
                      </a:r>
                      <a:r>
                        <a:rPr lang="ru-RU" baseline="0" dirty="0"/>
                        <a:t> последствия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745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Стимулирует</a:t>
                      </a:r>
                      <a:r>
                        <a:rPr lang="ru-RU" sz="1600" baseline="0" dirty="0"/>
                        <a:t> процессы конкуренции среди отечественных производителей и на мировом рынке в целом.</a:t>
                      </a:r>
                    </a:p>
                    <a:p>
                      <a:pPr algn="ctr"/>
                      <a:r>
                        <a:rPr lang="ru-RU" sz="1600" baseline="0" dirty="0"/>
                        <a:t>Создает возможность для использования международной специализации.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Стимулирует национальное производство.</a:t>
                      </a:r>
                    </a:p>
                    <a:p>
                      <a:pPr algn="ctr"/>
                      <a:r>
                        <a:rPr lang="ru-RU" sz="1600" dirty="0"/>
                        <a:t>Увеличивает занятость в национальной</a:t>
                      </a:r>
                      <a:r>
                        <a:rPr lang="ru-RU" sz="1600" baseline="0" dirty="0"/>
                        <a:t> экономике.</a:t>
                      </a:r>
                    </a:p>
                    <a:p>
                      <a:pPr algn="ctr"/>
                      <a:r>
                        <a:rPr lang="ru-RU" sz="1600" baseline="0" dirty="0"/>
                        <a:t>Сохраняет национальную безопасность государства.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3818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Отрицательные последствия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2040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Сокращение</a:t>
                      </a:r>
                      <a:r>
                        <a:rPr lang="ru-RU" sz="1600" baseline="0" dirty="0"/>
                        <a:t> национального производства.</a:t>
                      </a:r>
                    </a:p>
                    <a:p>
                      <a:pPr algn="ctr"/>
                      <a:r>
                        <a:rPr lang="ru-RU" sz="1600" baseline="0" dirty="0"/>
                        <a:t>Уменьшение рабочих мест в секторах национальной экономики.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Потеря секторов</a:t>
                      </a:r>
                      <a:r>
                        <a:rPr lang="ru-RU" sz="1600" baseline="0" dirty="0"/>
                        <a:t> национальной экономики стимулов к развитию, поскольку механизмы конкуренции затухают. Поддержка неэффективного отечественного производства.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4544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Определение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9538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Политика государства, ориентированная на свободное развитие международной торговли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Политика государства, направленная на защиту интересов внутренних</a:t>
                      </a:r>
                      <a:r>
                        <a:rPr lang="ru-RU" sz="1600" baseline="0" dirty="0"/>
                        <a:t> производителей от иностранных конкурентов.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123</TotalTime>
  <Words>1112</Words>
  <Application>Microsoft Office PowerPoint</Application>
  <PresentationFormat>Экран (4:3)</PresentationFormat>
  <Paragraphs>98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Century Schoolbook</vt:lpstr>
      <vt:lpstr>Wingdings</vt:lpstr>
      <vt:lpstr>Wingdings 2</vt:lpstr>
      <vt:lpstr>Эркер</vt:lpstr>
      <vt:lpstr>Мировая экономика</vt:lpstr>
      <vt:lpstr>Определение</vt:lpstr>
      <vt:lpstr>Мировая экономика возникла благодаря                         международному разделению труда, что повлекло за собой как разделение производства (то есть международную специализацию), так и его объединение — кооперацию.</vt:lpstr>
      <vt:lpstr>Предпосылки специализации</vt:lpstr>
      <vt:lpstr>Характерные черты мировой экономики</vt:lpstr>
      <vt:lpstr>Субъекты мирового хозяйства</vt:lpstr>
      <vt:lpstr>Роль государства в мировой экономике</vt:lpstr>
      <vt:lpstr>Международные экономические отношения</vt:lpstr>
      <vt:lpstr>Презентация PowerPoint</vt:lpstr>
      <vt:lpstr>Глобализация экономики</vt:lpstr>
      <vt:lpstr>Признаки глобализации</vt:lpstr>
      <vt:lpstr>Глобальные проблемы экономики</vt:lpstr>
      <vt:lpstr>Проблема бедности</vt:lpstr>
      <vt:lpstr>Продовольственная проблема</vt:lpstr>
      <vt:lpstr>Глобальная энергетическая проблема </vt:lpstr>
      <vt:lpstr>Индекс развития человеческого потенциала</vt:lpstr>
      <vt:lpstr>Проблема обеспечения человеческой безопасности</vt:lpstr>
      <vt:lpstr>Проблема Мирового океана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Мировая экономика</dc:title>
  <dc:creator>admin</dc:creator>
  <cp:lastModifiedBy>user1</cp:lastModifiedBy>
  <cp:revision>17</cp:revision>
  <dcterms:created xsi:type="dcterms:W3CDTF">2016-11-15T17:35:38Z</dcterms:created>
  <dcterms:modified xsi:type="dcterms:W3CDTF">2020-11-29T08:52:37Z</dcterms:modified>
</cp:coreProperties>
</file>