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56" r:id="rId1"/>
  </p:sldMasterIdLst>
  <p:notesMasterIdLst>
    <p:notesMasterId r:id="rId12"/>
  </p:notesMasterIdLst>
  <p:sldIdLst>
    <p:sldId id="257" r:id="rId2"/>
    <p:sldId id="268" r:id="rId3"/>
    <p:sldId id="279" r:id="rId4"/>
    <p:sldId id="282" r:id="rId5"/>
    <p:sldId id="283" r:id="rId6"/>
    <p:sldId id="284" r:id="rId7"/>
    <p:sldId id="285" r:id="rId8"/>
    <p:sldId id="286" r:id="rId9"/>
    <p:sldId id="287" r:id="rId10"/>
    <p:sldId id="289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anose="020B060403050404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anose="020B060403050404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anose="020B060403050404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anose="020B060403050404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anose="020B060403050404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anose="020B060403050404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anose="020B060403050404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anose="020B060403050404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3300"/>
    <a:srgbClr val="0033CC"/>
    <a:srgbClr val="FF3300"/>
    <a:srgbClr val="9933FF"/>
    <a:srgbClr val="33CCCC"/>
    <a:srgbClr val="ECE70C"/>
    <a:srgbClr val="46CD2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2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40CD31F-9FED-4C32-8685-820121E4CC51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1F25B62-7449-412F-AF60-4ED59EB1CAC1}">
      <dgm:prSet/>
      <dgm:spPr/>
      <dgm:t>
        <a:bodyPr/>
        <a:lstStyle/>
        <a:p>
          <a:pPr rtl="0"/>
          <a:r>
            <a:rPr lang="ru-RU" b="1" dirty="0" smtClean="0"/>
            <a:t>ТЕМА:</a:t>
          </a:r>
          <a:endParaRPr lang="ru-RU" b="1" dirty="0"/>
        </a:p>
      </dgm:t>
    </dgm:pt>
    <dgm:pt modelId="{27FAB622-665F-4BEF-B8B9-81CF3B666AEE}" type="parTrans" cxnId="{1F0C64DA-4FE7-4E81-8405-C742C59BFC30}">
      <dgm:prSet/>
      <dgm:spPr/>
      <dgm:t>
        <a:bodyPr/>
        <a:lstStyle/>
        <a:p>
          <a:endParaRPr lang="ru-RU"/>
        </a:p>
      </dgm:t>
    </dgm:pt>
    <dgm:pt modelId="{D2585BE6-1ABF-4C2D-8DF5-5DCB333BCB56}" type="sibTrans" cxnId="{1F0C64DA-4FE7-4E81-8405-C742C59BFC30}">
      <dgm:prSet/>
      <dgm:spPr/>
      <dgm:t>
        <a:bodyPr/>
        <a:lstStyle/>
        <a:p>
          <a:endParaRPr lang="ru-RU"/>
        </a:p>
      </dgm:t>
    </dgm:pt>
    <dgm:pt modelId="{A9BD4BF3-9CC9-4711-B31C-98FCCFFD1042}" type="pres">
      <dgm:prSet presAssocID="{A40CD31F-9FED-4C32-8685-820121E4CC51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E7DBE22-B335-498C-AFED-A57E6DD2D3E9}" type="pres">
      <dgm:prSet presAssocID="{21F25B62-7449-412F-AF60-4ED59EB1CAC1}" presName="composite" presStyleCnt="0"/>
      <dgm:spPr/>
    </dgm:pt>
    <dgm:pt modelId="{84619477-5CFD-4CA1-9E50-488C5167FF0E}" type="pres">
      <dgm:prSet presAssocID="{21F25B62-7449-412F-AF60-4ED59EB1CAC1}" presName="imgShp" presStyleLbl="fgImgPlace1" presStyleIdx="0" presStyleCnt="1"/>
      <dgm:spPr/>
    </dgm:pt>
    <dgm:pt modelId="{616E7167-E3FD-43D5-B68D-33D42E73F8EC}" type="pres">
      <dgm:prSet presAssocID="{21F25B62-7449-412F-AF60-4ED59EB1CAC1}" presName="txShp" presStyleLbl="node1" presStyleIdx="0" presStyleCnt="1" custLinFactNeighborX="11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F0C64DA-4FE7-4E81-8405-C742C59BFC30}" srcId="{A40CD31F-9FED-4C32-8685-820121E4CC51}" destId="{21F25B62-7449-412F-AF60-4ED59EB1CAC1}" srcOrd="0" destOrd="0" parTransId="{27FAB622-665F-4BEF-B8B9-81CF3B666AEE}" sibTransId="{D2585BE6-1ABF-4C2D-8DF5-5DCB333BCB56}"/>
    <dgm:cxn modelId="{2A417DFF-7822-48E8-9043-C4A033EE7A63}" type="presOf" srcId="{21F25B62-7449-412F-AF60-4ED59EB1CAC1}" destId="{616E7167-E3FD-43D5-B68D-33D42E73F8EC}" srcOrd="0" destOrd="0" presId="urn:microsoft.com/office/officeart/2005/8/layout/vList3"/>
    <dgm:cxn modelId="{ACE6DF71-2592-4600-97E0-2FC60FD97865}" type="presOf" srcId="{A40CD31F-9FED-4C32-8685-820121E4CC51}" destId="{A9BD4BF3-9CC9-4711-B31C-98FCCFFD1042}" srcOrd="0" destOrd="0" presId="urn:microsoft.com/office/officeart/2005/8/layout/vList3"/>
    <dgm:cxn modelId="{08266DD8-E587-4943-9F9D-3DC635B9EA0E}" type="presParOf" srcId="{A9BD4BF3-9CC9-4711-B31C-98FCCFFD1042}" destId="{6E7DBE22-B335-498C-AFED-A57E6DD2D3E9}" srcOrd="0" destOrd="0" presId="urn:microsoft.com/office/officeart/2005/8/layout/vList3"/>
    <dgm:cxn modelId="{F85187B0-23C8-4A28-8B45-AE6B49F412E4}" type="presParOf" srcId="{6E7DBE22-B335-498C-AFED-A57E6DD2D3E9}" destId="{84619477-5CFD-4CA1-9E50-488C5167FF0E}" srcOrd="0" destOrd="0" presId="urn:microsoft.com/office/officeart/2005/8/layout/vList3"/>
    <dgm:cxn modelId="{CF1B4181-E61D-42CF-A18A-1072DFAF5312}" type="presParOf" srcId="{6E7DBE22-B335-498C-AFED-A57E6DD2D3E9}" destId="{616E7167-E3FD-43D5-B68D-33D42E73F8EC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6E7167-E3FD-43D5-B68D-33D42E73F8EC}">
      <dsp:nvSpPr>
        <dsp:cNvPr id="0" name=""/>
        <dsp:cNvSpPr/>
      </dsp:nvSpPr>
      <dsp:spPr>
        <a:xfrm rot="10800000">
          <a:off x="1785936" y="0"/>
          <a:ext cx="5472684" cy="138430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10438" tIns="243840" rIns="455168" bIns="243840" numCol="1" spcCol="1270" anchor="ctr" anchorCtr="0">
          <a:noAutofit/>
        </a:bodyPr>
        <a:lstStyle/>
        <a:p>
          <a:pPr lvl="0" algn="ctr" defTabSz="2844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400" b="1" kern="1200" dirty="0" smtClean="0"/>
            <a:t>ТЕМА:</a:t>
          </a:r>
          <a:endParaRPr lang="ru-RU" sz="6400" b="1" kern="1200" dirty="0"/>
        </a:p>
      </dsp:txBody>
      <dsp:txXfrm rot="10800000">
        <a:off x="2132011" y="0"/>
        <a:ext cx="5126609" cy="1384300"/>
      </dsp:txXfrm>
    </dsp:sp>
    <dsp:sp modelId="{84619477-5CFD-4CA1-9E50-488C5167FF0E}">
      <dsp:nvSpPr>
        <dsp:cNvPr id="0" name=""/>
        <dsp:cNvSpPr/>
      </dsp:nvSpPr>
      <dsp:spPr>
        <a:xfrm>
          <a:off x="1032382" y="0"/>
          <a:ext cx="1384300" cy="1384300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6D12D698-74AF-4E37-99FE-056FEA0E11E8}" type="datetimeFigureOut">
              <a:rPr lang="ru-RU"/>
              <a:pPr>
                <a:defRPr/>
              </a:pPr>
              <a:t>26.04.2020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fld id="{1C64F3B4-4515-4FC1-B5EB-BE0954331FF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910054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Овал 16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Овал 17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1" name="Овал 20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fld id="{21A1336D-5091-4ADE-9229-8DCBD6B2030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706552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heel spokes="3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B8ED96-CBD0-4066-ACE7-0DB724DFFA9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94361823"/>
      </p:ext>
    </p:extLst>
  </p:cSld>
  <p:clrMapOvr>
    <a:masterClrMapping/>
  </p:clrMapOvr>
  <p:transition spd="med">
    <p:wheel spokes="3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D5A7CA-9901-4BF6-A862-23E409CF20F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28748214"/>
      </p:ext>
    </p:extLst>
  </p:cSld>
  <p:clrMapOvr>
    <a:masterClrMapping/>
  </p:clrMapOvr>
  <p:transition spd="med">
    <p:wheel spokes="3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77A390-C489-414A-868A-D7EA69B329C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9764248"/>
      </p:ext>
    </p:extLst>
  </p:cSld>
  <p:clrMapOvr>
    <a:masterClrMapping/>
  </p:clrMapOvr>
  <p:transition spd="med">
    <p:wheel spokes="3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2A89FAD-9BCD-4A2C-B2C4-4BA27741C033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5218843"/>
      </p:ext>
    </p:extLst>
  </p:cSld>
  <p:clrMapOvr>
    <a:masterClrMapping/>
  </p:clrMapOvr>
  <p:transition spd="med">
    <p:wheel spokes="3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4" name="Овал 13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5" name="Овал 14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6" name="Овал 15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Овал 16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Овал 17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70D9BE9D-E8B7-4F62-8B08-D2B7C6F554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390326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heel spokes="3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4B67D6-DD2D-4142-AA8C-EE1BA1C0697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75013600"/>
      </p:ext>
    </p:extLst>
  </p:cSld>
  <p:clrMapOvr>
    <a:masterClrMapping/>
  </p:clrMapOvr>
  <p:transition spd="med">
    <p:wheel spokes="3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F267FE-4B32-457D-94DA-2EB23652A59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26153"/>
      </p:ext>
    </p:extLst>
  </p:cSld>
  <p:clrMapOvr>
    <a:masterClrMapping/>
  </p:clrMapOvr>
  <p:transition spd="med">
    <p:wheel spokes="3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0571F27-818D-44DC-8097-FC03E36EF617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3974953"/>
      </p:ext>
    </p:extLst>
  </p:cSld>
  <p:clrMapOvr>
    <a:masterClrMapping/>
  </p:clrMapOvr>
  <p:transition spd="med">
    <p:wheel spokes="3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0F28A7-468D-4B45-BC0F-8976BB68FEE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10965494"/>
      </p:ext>
    </p:extLst>
  </p:cSld>
  <p:clrMapOvr>
    <a:masterClrMapping/>
  </p:clrMapOvr>
  <p:transition spd="med">
    <p:wheel spokes="3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Прямая соединительная линия 5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Овал 1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69C7A3F-4557-4F13-BD31-5E397C97A761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2415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heel spokes="3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Овал 5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FF2BF76-A091-449E-997E-0F28F047BD8E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14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2771828"/>
      </p:ext>
    </p:extLst>
  </p:cSld>
  <p:clrMapOvr>
    <a:masterClrMapping/>
  </p:clrMapOvr>
  <p:transition spd="med">
    <p:wheel spokes="3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8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Овал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4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fld id="{0D0723D4-072F-4DBB-89ED-4F70661375BA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3" r:id="rId1"/>
    <p:sldLayoutId id="2147484204" r:id="rId2"/>
    <p:sldLayoutId id="2147484205" r:id="rId3"/>
    <p:sldLayoutId id="2147484196" r:id="rId4"/>
    <p:sldLayoutId id="2147484197" r:id="rId5"/>
    <p:sldLayoutId id="2147484206" r:id="rId6"/>
    <p:sldLayoutId id="2147484198" r:id="rId7"/>
    <p:sldLayoutId id="2147484207" r:id="rId8"/>
    <p:sldLayoutId id="2147484208" r:id="rId9"/>
    <p:sldLayoutId id="2147484199" r:id="rId10"/>
    <p:sldLayoutId id="2147484200" r:id="rId11"/>
    <p:sldLayoutId id="2147484201" r:id="rId12"/>
  </p:sldLayoutIdLst>
  <p:transition spd="med">
    <p:wheel spokes="3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anose="05000000000000000000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anose="05020102010507070707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wmf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/>
        </p:nvGraphicFramePr>
        <p:xfrm>
          <a:off x="500034" y="285728"/>
          <a:ext cx="8229600" cy="1384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1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42875" y="2143125"/>
            <a:ext cx="8715375" cy="3960813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sz="40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Виды взаимодействия субъектов рынка</a:t>
            </a:r>
          </a:p>
        </p:txBody>
      </p:sp>
      <p:pic>
        <p:nvPicPr>
          <p:cNvPr id="8197" name="Picture 5" descr="j0233018"/>
          <p:cNvPicPr>
            <a:picLocks noGrp="1" noChangeAspect="1" noChangeArrowheads="1"/>
          </p:cNvPicPr>
          <p:nvPr>
            <p:ph sz="half" idx="2"/>
          </p:nvPr>
        </p:nvPicPr>
        <p:blipFill>
          <a:blip r:embed="rId8"/>
          <a:srcRect/>
          <a:stretch>
            <a:fillRect/>
          </a:stretch>
        </p:blipFill>
        <p:spPr>
          <a:xfrm>
            <a:off x="642910" y="142852"/>
            <a:ext cx="2221866" cy="1571636"/>
          </a:xfrm>
          <a:prstGeom prst="ellipse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79692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altLang="ru-RU" sz="4000" b="1" cap="none" smtClean="0">
                <a:solidFill>
                  <a:srgbClr val="9A3D0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ОЛИГОПОЛИЯ</a:t>
            </a:r>
          </a:p>
        </p:txBody>
      </p:sp>
      <p:sp>
        <p:nvSpPr>
          <p:cNvPr id="19459" name="Содержимое 2"/>
          <p:cNvSpPr>
            <a:spLocks noGrp="1"/>
          </p:cNvSpPr>
          <p:nvPr>
            <p:ph sz="quarter" idx="1"/>
          </p:nvPr>
        </p:nvSpPr>
        <p:spPr>
          <a:xfrm>
            <a:off x="428625" y="1214438"/>
            <a:ext cx="8258175" cy="518795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ru-RU" altLang="ru-RU" sz="3200" b="1" smtClean="0">
                <a:latin typeface="Tahoma" panose="020B0604030504040204" pitchFamily="34" charset="0"/>
                <a:cs typeface="Tahoma" panose="020B0604030504040204" pitchFamily="34" charset="0"/>
              </a:rPr>
              <a:t>  </a:t>
            </a:r>
            <a:endParaRPr lang="ru-RU" altLang="ru-RU" sz="3200" smtClean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8625" y="1171575"/>
          <a:ext cx="8001001" cy="3906839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5000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5009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23055">
                <a:tc>
                  <a:txBody>
                    <a:bodyPr/>
                    <a:lstStyle/>
                    <a:p>
                      <a:pPr algn="l"/>
                      <a:r>
                        <a:rPr lang="ru-RU" sz="2400" b="0" dirty="0" smtClean="0"/>
                        <a:t>1</a:t>
                      </a:r>
                      <a:endParaRPr lang="ru-RU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5" marB="45725"/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ru-RU" sz="2400" b="0" baseline="0" dirty="0" smtClean="0"/>
                        <a:t>Наличие конкуренции нескольких крупных фирм (три, пять).</a:t>
                      </a:r>
                      <a:endParaRPr lang="ru-RU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5" marB="45725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8857">
                <a:tc>
                  <a:txBody>
                    <a:bodyPr/>
                    <a:lstStyle/>
                    <a:p>
                      <a:r>
                        <a:rPr kumimoji="0" lang="ru-RU" sz="2400" kern="1200" baseline="0" dirty="0" smtClean="0"/>
                        <a:t>2</a:t>
                      </a:r>
                      <a:endParaRPr kumimoji="0" lang="ru-RU" sz="24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 marT="45725" marB="45725"/>
                </a:tc>
                <a:tc>
                  <a:txBody>
                    <a:bodyPr/>
                    <a:lstStyle/>
                    <a:p>
                      <a:r>
                        <a:rPr kumimoji="0" lang="ru-RU" sz="2400" kern="1200" baseline="0" dirty="0" smtClean="0"/>
                        <a:t>Предложение однородной (руда, нефть, сталь, цемент) и дифференцированной продукции (автомобили и др. товары).</a:t>
                      </a:r>
                      <a:endParaRPr kumimoji="0" lang="ru-RU" sz="24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 marT="45725" marB="45725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89225">
                <a:tc>
                  <a:txBody>
                    <a:bodyPr/>
                    <a:lstStyle/>
                    <a:p>
                      <a:r>
                        <a:rPr kumimoji="0" lang="ru-RU" sz="2400" kern="1200" baseline="0" dirty="0" smtClean="0"/>
                        <a:t>3</a:t>
                      </a:r>
                      <a:endParaRPr kumimoji="0" lang="ru-RU" sz="24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 marT="45725" marB="45725"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kumimoji="0" lang="ru-RU" sz="2400" kern="1200" baseline="0" dirty="0" smtClean="0"/>
                        <a:t>Вступление других фирм в </a:t>
                      </a:r>
                      <a:r>
                        <a:rPr kumimoji="0" lang="ru-RU" sz="2400" kern="1200" baseline="0" dirty="0" err="1" smtClean="0"/>
                        <a:t>олигопольный</a:t>
                      </a:r>
                      <a:r>
                        <a:rPr kumimoji="0" lang="ru-RU" sz="2400" kern="1200" baseline="0" dirty="0" smtClean="0"/>
                        <a:t> рынок затруднено.</a:t>
                      </a:r>
                      <a:endParaRPr kumimoji="0" lang="ru-RU" sz="24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 marT="45725" marB="45725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05702">
                <a:tc>
                  <a:txBody>
                    <a:bodyPr/>
                    <a:lstStyle/>
                    <a:p>
                      <a:r>
                        <a:rPr kumimoji="0" lang="ru-RU" sz="2400" kern="1200" baseline="0" dirty="0" smtClean="0"/>
                        <a:t>4</a:t>
                      </a:r>
                      <a:endParaRPr kumimoji="0" lang="ru-RU" sz="24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 marT="45725" marB="45725"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kumimoji="0" lang="ru-RU" sz="2400" kern="1200" baseline="0" dirty="0" smtClean="0"/>
                        <a:t>Использование ценовой и неценовой конкуренции.</a:t>
                      </a:r>
                      <a:endParaRPr kumimoji="0" lang="ru-RU" sz="24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 marT="45725" marB="45725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endParaRPr lang="ru-RU" sz="2400" smtClean="0">
              <a:latin typeface="Arial Unicode MS" pitchFamily="34" charset="-128"/>
            </a:endParaRPr>
          </a:p>
        </p:txBody>
      </p:sp>
      <p:sp>
        <p:nvSpPr>
          <p:cNvPr id="10243" name="Rectangle 7"/>
          <p:cNvSpPr>
            <a:spLocks noGrp="1" noChangeArrowheads="1"/>
          </p:cNvSpPr>
          <p:nvPr>
            <p:ph sz="quarter" idx="1"/>
          </p:nvPr>
        </p:nvSpPr>
        <p:spPr>
          <a:xfrm>
            <a:off x="503238" y="1643063"/>
            <a:ext cx="8183562" cy="4857750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 typeface="Century Schoolbook" panose="02040604050505020304" pitchFamily="18" charset="0"/>
              <a:buAutoNum type="arabicPeriod"/>
            </a:pPr>
            <a:r>
              <a:rPr lang="ru-RU" altLang="ru-RU" sz="2800" smtClean="0">
                <a:latin typeface="Tahoma" panose="020B0604030504040204" pitchFamily="34" charset="0"/>
                <a:cs typeface="Tahoma" panose="020B0604030504040204" pitchFamily="34" charset="0"/>
              </a:rPr>
              <a:t>Количество фирм, представленных на рынке.</a:t>
            </a:r>
          </a:p>
          <a:p>
            <a:pPr marL="609600" indent="-609600" eaLnBrk="1" hangingPunct="1">
              <a:lnSpc>
                <a:spcPct val="80000"/>
              </a:lnSpc>
              <a:buFont typeface="Century Schoolbook" panose="02040604050505020304" pitchFamily="18" charset="0"/>
              <a:buAutoNum type="arabicPeriod"/>
            </a:pPr>
            <a:r>
              <a:rPr lang="ru-RU" altLang="ru-RU" sz="2800" smtClean="0">
                <a:latin typeface="Tahoma" panose="020B0604030504040204" pitchFamily="34" charset="0"/>
                <a:cs typeface="Tahoma" panose="020B0604030504040204" pitchFamily="34" charset="0"/>
              </a:rPr>
              <a:t>Характер производимой продукции (стандартная или разнообразная).</a:t>
            </a:r>
          </a:p>
          <a:p>
            <a:pPr marL="609600" indent="-609600" eaLnBrk="1" hangingPunct="1">
              <a:lnSpc>
                <a:spcPct val="80000"/>
              </a:lnSpc>
              <a:buFont typeface="Century Schoolbook" panose="02040604050505020304" pitchFamily="18" charset="0"/>
              <a:buAutoNum type="arabicPeriod"/>
            </a:pPr>
            <a:endParaRPr lang="ru-RU" altLang="ru-RU" sz="2800" smtClean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609600" indent="-609600" eaLnBrk="1" hangingPunct="1">
              <a:lnSpc>
                <a:spcPct val="80000"/>
              </a:lnSpc>
              <a:buFont typeface="Century Schoolbook" panose="02040604050505020304" pitchFamily="18" charset="0"/>
              <a:buAutoNum type="arabicPeriod"/>
            </a:pPr>
            <a:r>
              <a:rPr lang="ru-RU" altLang="ru-RU" sz="2800" smtClean="0">
                <a:latin typeface="Tahoma" panose="020B0604030504040204" pitchFamily="34" charset="0"/>
                <a:cs typeface="Tahoma" panose="020B0604030504040204" pitchFamily="34" charset="0"/>
              </a:rPr>
              <a:t>Наличие или отсутствие барьеров на пути вхождения фирм в данную отрасль или выхода из нее.</a:t>
            </a:r>
          </a:p>
          <a:p>
            <a:pPr marL="609600" indent="-609600" eaLnBrk="1" hangingPunct="1">
              <a:lnSpc>
                <a:spcPct val="80000"/>
              </a:lnSpc>
              <a:buFont typeface="Century Schoolbook" panose="02040604050505020304" pitchFamily="18" charset="0"/>
              <a:buAutoNum type="arabicPeriod"/>
            </a:pPr>
            <a:endParaRPr lang="ru-RU" altLang="ru-RU" sz="2800" smtClean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609600" indent="-609600" eaLnBrk="1" hangingPunct="1">
              <a:lnSpc>
                <a:spcPct val="80000"/>
              </a:lnSpc>
              <a:buFont typeface="Century Schoolbook" panose="02040604050505020304" pitchFamily="18" charset="0"/>
              <a:buAutoNum type="arabicPeriod"/>
            </a:pPr>
            <a:r>
              <a:rPr lang="ru-RU" altLang="ru-RU" sz="2800" smtClean="0">
                <a:latin typeface="Tahoma" panose="020B0604030504040204" pitchFamily="34" charset="0"/>
                <a:cs typeface="Tahoma" panose="020B0604030504040204" pitchFamily="34" charset="0"/>
              </a:rPr>
              <a:t>Степень доступности экономической информации.</a:t>
            </a:r>
          </a:p>
        </p:txBody>
      </p:sp>
      <p:sp>
        <p:nvSpPr>
          <p:cNvPr id="55304" name="Rectangle 8"/>
          <p:cNvSpPr>
            <a:spLocks noChangeArrowheads="1"/>
          </p:cNvSpPr>
          <p:nvPr/>
        </p:nvSpPr>
        <p:spPr bwMode="auto">
          <a:xfrm>
            <a:off x="285750" y="285750"/>
            <a:ext cx="8429625" cy="122396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>
                <a:solidFill>
                  <a:srgbClr val="5A160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Критерии различия рыночных структур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2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ru-RU" sz="4000" b="1" cap="none" smtClean="0">
                <a:solidFill>
                  <a:srgbClr val="9A3D01"/>
                </a:solidFill>
                <a:latin typeface="Tahoma" pitchFamily="34" charset="0"/>
                <a:cs typeface="Tahoma" pitchFamily="34" charset="0"/>
              </a:rPr>
              <a:t>СОВЕРШЕННАЯ КОНКУРЕНЦИЯ</a:t>
            </a:r>
          </a:p>
        </p:txBody>
      </p:sp>
      <p:sp>
        <p:nvSpPr>
          <p:cNvPr id="12291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85875"/>
            <a:ext cx="8258175" cy="518795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ru-RU" altLang="ru-RU" sz="3200" b="1" smtClean="0">
                <a:latin typeface="Tahoma" panose="020B0604030504040204" pitchFamily="34" charset="0"/>
                <a:cs typeface="Tahoma" panose="020B0604030504040204" pitchFamily="34" charset="0"/>
              </a:rPr>
              <a:t>  Совершенная</a:t>
            </a:r>
            <a:r>
              <a:rPr lang="ru-RU" altLang="ru-RU" sz="3200" smtClean="0">
                <a:latin typeface="Tahoma" panose="020B0604030504040204" pitchFamily="34" charset="0"/>
                <a:cs typeface="Tahoma" panose="020B0604030504040204" pitchFamily="34" charset="0"/>
              </a:rPr>
              <a:t>, свободная или чистая </a:t>
            </a:r>
            <a:r>
              <a:rPr lang="ru-RU" altLang="ru-RU" sz="3200" b="1" smtClean="0">
                <a:latin typeface="Tahoma" panose="020B0604030504040204" pitchFamily="34" charset="0"/>
                <a:cs typeface="Tahoma" panose="020B0604030504040204" pitchFamily="34" charset="0"/>
              </a:rPr>
              <a:t>конкуренция</a:t>
            </a:r>
            <a:r>
              <a:rPr lang="ru-RU" altLang="ru-RU" sz="3200" smtClean="0">
                <a:latin typeface="Tahoma" panose="020B0604030504040204" pitchFamily="34" charset="0"/>
                <a:cs typeface="Tahoma" panose="020B0604030504040204" pitchFamily="34" charset="0"/>
              </a:rPr>
              <a:t> — экономическая модель, идеализированное состояние рынка, когда отдельные покупатели и продавцы не могут влиять на цену, но формируют её своим вкладом спроса и предложения.</a:t>
            </a:r>
          </a:p>
        </p:txBody>
      </p:sp>
      <p:pic>
        <p:nvPicPr>
          <p:cNvPr id="12292" name="Picture 3" descr="C:\Users\UserOwner\Desktop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75" y="4214813"/>
            <a:ext cx="4429125" cy="264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175" cy="79692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ru-RU" sz="4000" b="1" cap="none" dirty="0" smtClean="0">
                <a:solidFill>
                  <a:srgbClr val="9A3D01"/>
                </a:solidFill>
                <a:latin typeface="Tahoma" pitchFamily="34" charset="0"/>
                <a:cs typeface="Tahoma" pitchFamily="34" charset="0"/>
              </a:rPr>
              <a:t>СОВЕРШЕННАЯ КОНКУРЕНЦИЯ</a:t>
            </a:r>
          </a:p>
        </p:txBody>
      </p:sp>
      <p:sp>
        <p:nvSpPr>
          <p:cNvPr id="13315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85875"/>
            <a:ext cx="8258175" cy="518795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ru-RU" altLang="ru-RU" sz="3200" b="1" smtClean="0">
                <a:latin typeface="Tahoma" panose="020B0604030504040204" pitchFamily="34" charset="0"/>
                <a:cs typeface="Tahoma" panose="020B0604030504040204" pitchFamily="34" charset="0"/>
              </a:rPr>
              <a:t>  </a:t>
            </a:r>
            <a:endParaRPr lang="ru-RU" altLang="ru-RU" sz="3200" smtClean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71500" y="1397000"/>
          <a:ext cx="8001001" cy="4235558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5000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5009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22920">
                <a:tc>
                  <a:txBody>
                    <a:bodyPr/>
                    <a:lstStyle/>
                    <a:p>
                      <a:r>
                        <a:rPr lang="ru-RU" sz="2400" b="0" dirty="0" smtClean="0"/>
                        <a:t>1</a:t>
                      </a:r>
                      <a:endParaRPr lang="ru-RU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18" marB="45718"/>
                </a:tc>
                <a:tc>
                  <a:txBody>
                    <a:bodyPr/>
                    <a:lstStyle/>
                    <a:p>
                      <a:r>
                        <a:rPr lang="ru-RU" sz="2400" b="0" dirty="0" smtClean="0"/>
                        <a:t>Много</a:t>
                      </a:r>
                      <a:r>
                        <a:rPr lang="ru-RU" sz="2400" b="0" baseline="0" dirty="0" smtClean="0"/>
                        <a:t> продавцов и покупателей.</a:t>
                      </a:r>
                    </a:p>
                    <a:p>
                      <a:endParaRPr lang="ru-RU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18" marB="45718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54404">
                <a:tc>
                  <a:txBody>
                    <a:bodyPr/>
                    <a:lstStyle/>
                    <a:p>
                      <a:r>
                        <a:rPr kumimoji="0" lang="ru-RU" sz="2400" kern="1200" baseline="0" dirty="0" smtClean="0"/>
                        <a:t>2</a:t>
                      </a:r>
                      <a:endParaRPr kumimoji="0" lang="ru-RU" sz="24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 marT="45718" marB="45718"/>
                </a:tc>
                <a:tc>
                  <a:txBody>
                    <a:bodyPr/>
                    <a:lstStyle/>
                    <a:p>
                      <a:r>
                        <a:rPr kumimoji="0" lang="ru-RU" sz="2400" kern="1200" baseline="0" dirty="0" smtClean="0"/>
                        <a:t>Товар является однородным и у всех продавцов имеет примерно одинаковое качество (зерно, цемент, бензин).</a:t>
                      </a:r>
                    </a:p>
                    <a:p>
                      <a:endParaRPr kumimoji="0" lang="ru-RU" sz="24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 marT="45718" marB="45718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29063">
                <a:tc>
                  <a:txBody>
                    <a:bodyPr/>
                    <a:lstStyle/>
                    <a:p>
                      <a:r>
                        <a:rPr kumimoji="0" lang="ru-RU" sz="2400" kern="1200" baseline="0" dirty="0" smtClean="0"/>
                        <a:t>3</a:t>
                      </a:r>
                      <a:endParaRPr kumimoji="0" lang="ru-RU" sz="24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 marT="45718" marB="45718"/>
                </a:tc>
                <a:tc>
                  <a:txBody>
                    <a:bodyPr/>
                    <a:lstStyle/>
                    <a:p>
                      <a:r>
                        <a:rPr kumimoji="0" lang="ru-RU" sz="2400" kern="1200" baseline="0" dirty="0" smtClean="0"/>
                        <a:t>Никто и ничто не мешает новым фирмам войти на рынок, а старым уйти с него.</a:t>
                      </a:r>
                      <a:endParaRPr kumimoji="0" lang="ru-RU" sz="24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 marT="45718" marB="45718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29063">
                <a:tc>
                  <a:txBody>
                    <a:bodyPr/>
                    <a:lstStyle/>
                    <a:p>
                      <a:r>
                        <a:rPr kumimoji="0" lang="ru-RU" sz="2400" kern="1200" baseline="0" dirty="0" smtClean="0"/>
                        <a:t>4</a:t>
                      </a:r>
                      <a:endParaRPr kumimoji="0" lang="ru-RU" sz="24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 marT="45718" marB="45718"/>
                </a:tc>
                <a:tc>
                  <a:txBody>
                    <a:bodyPr/>
                    <a:lstStyle/>
                    <a:p>
                      <a:r>
                        <a:rPr kumimoji="0" lang="ru-RU" sz="2400" kern="1200" baseline="0" dirty="0" smtClean="0"/>
                        <a:t>Всегда можно точно узнать по какой цене продается тот или иной товар.</a:t>
                      </a:r>
                      <a:endParaRPr kumimoji="0" lang="ru-RU" sz="24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 marT="45718" marB="45718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79692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altLang="ru-RU" sz="4000" b="1" cap="none" smtClean="0">
                <a:solidFill>
                  <a:srgbClr val="9A3D0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МОНОПОЛИЯ</a:t>
            </a:r>
          </a:p>
        </p:txBody>
      </p:sp>
      <p:sp>
        <p:nvSpPr>
          <p:cNvPr id="14339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85875"/>
            <a:ext cx="8258175" cy="518795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ru-RU" altLang="ru-RU" sz="3200" b="1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3200" smtClean="0">
                <a:latin typeface="Tahoma" panose="020B0604030504040204" pitchFamily="34" charset="0"/>
                <a:cs typeface="Tahoma" panose="020B0604030504040204" pitchFamily="34" charset="0"/>
              </a:rPr>
              <a:t>Крупное объединение, возникшее на основе концентрации капитала с целью установления господства в определенной области хозяйства и получения максимальной прибыли. </a:t>
            </a:r>
          </a:p>
        </p:txBody>
      </p:sp>
      <p:pic>
        <p:nvPicPr>
          <p:cNvPr id="14340" name="Picture 3" descr="C:\Users\UserOwner\Desktop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3714750"/>
            <a:ext cx="4071937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79692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altLang="ru-RU" sz="4000" b="1" cap="none" smtClean="0">
                <a:solidFill>
                  <a:srgbClr val="9A3D0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МОНОПОЛИЯ</a:t>
            </a:r>
          </a:p>
        </p:txBody>
      </p:sp>
      <p:sp>
        <p:nvSpPr>
          <p:cNvPr id="1536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85875"/>
            <a:ext cx="8258175" cy="518795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ru-RU" altLang="ru-RU" sz="3200" b="1" smtClean="0">
                <a:latin typeface="Tahoma" panose="020B0604030504040204" pitchFamily="34" charset="0"/>
                <a:cs typeface="Tahoma" panose="020B0604030504040204" pitchFamily="34" charset="0"/>
              </a:rPr>
              <a:t>  </a:t>
            </a:r>
            <a:endParaRPr lang="ru-RU" altLang="ru-RU" sz="3200" smtClean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8625" y="1171575"/>
          <a:ext cx="8001001" cy="436919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5000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5009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22863">
                <a:tc>
                  <a:txBody>
                    <a:bodyPr/>
                    <a:lstStyle/>
                    <a:p>
                      <a:r>
                        <a:rPr lang="ru-RU" sz="2400" b="0" dirty="0" smtClean="0"/>
                        <a:t>1</a:t>
                      </a:r>
                      <a:endParaRPr lang="ru-RU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ru-RU" sz="2400" b="0" baseline="0" dirty="0" smtClean="0"/>
                        <a:t>Наличие одного продавца.</a:t>
                      </a:r>
                    </a:p>
                    <a:p>
                      <a:endParaRPr lang="ru-RU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15" marB="45715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03060">
                <a:tc>
                  <a:txBody>
                    <a:bodyPr/>
                    <a:lstStyle/>
                    <a:p>
                      <a:r>
                        <a:rPr kumimoji="0" lang="ru-RU" sz="2400" kern="1200" baseline="0" dirty="0" smtClean="0"/>
                        <a:t>2</a:t>
                      </a:r>
                      <a:endParaRPr kumimoji="0" lang="ru-RU" sz="24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kumimoji="0" lang="ru-RU" sz="2400" kern="1200" baseline="0" dirty="0" smtClean="0"/>
                        <a:t>Производство товаров не имеющих заменителей. </a:t>
                      </a:r>
                      <a:endParaRPr kumimoji="0" lang="ru-RU" sz="24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 marT="45715" marB="45715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54297">
                <a:tc>
                  <a:txBody>
                    <a:bodyPr/>
                    <a:lstStyle/>
                    <a:p>
                      <a:r>
                        <a:rPr kumimoji="0" lang="ru-RU" sz="2400" kern="1200" baseline="0" dirty="0" smtClean="0"/>
                        <a:t>3</a:t>
                      </a:r>
                      <a:endParaRPr kumimoji="0" lang="ru-RU" sz="24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kumimoji="0" lang="ru-RU" sz="2400" kern="1200" baseline="0" dirty="0" smtClean="0"/>
                        <a:t>Наличие непреодолимых барьеров (авторское право, лицензии, патенты) для потенциальных участников рынка.</a:t>
                      </a:r>
                    </a:p>
                    <a:p>
                      <a:endParaRPr kumimoji="0" lang="ru-RU" sz="24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 marT="45715" marB="45715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8580">
                <a:tc>
                  <a:txBody>
                    <a:bodyPr/>
                    <a:lstStyle/>
                    <a:p>
                      <a:r>
                        <a:rPr kumimoji="0" lang="ru-RU" sz="2400" kern="1200" baseline="0" dirty="0" smtClean="0"/>
                        <a:t>4</a:t>
                      </a:r>
                      <a:endParaRPr kumimoji="0" lang="ru-RU" sz="24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kern="1200" baseline="0" dirty="0" smtClean="0"/>
                        <a:t>Полный контроль над предложением товара и цен.</a:t>
                      </a:r>
                    </a:p>
                    <a:p>
                      <a:endParaRPr kumimoji="0" lang="ru-RU" sz="24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 marT="45715" marB="45715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398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defRPr/>
            </a:pPr>
            <a:r>
              <a:rPr lang="ru-RU" sz="4000" b="1" cap="none" dirty="0" smtClean="0">
                <a:solidFill>
                  <a:srgbClr val="9A3D01"/>
                </a:solidFill>
                <a:latin typeface="Tahoma" pitchFamily="34" charset="0"/>
                <a:cs typeface="Tahoma" pitchFamily="34" charset="0"/>
              </a:rPr>
              <a:t>МОНОПОЛИСТИЧЕСКАЯ КОНКУРЕНЦИЯ </a:t>
            </a:r>
          </a:p>
        </p:txBody>
      </p:sp>
      <p:sp>
        <p:nvSpPr>
          <p:cNvPr id="16387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85875"/>
            <a:ext cx="8258175" cy="518795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ru-RU" altLang="ru-RU" sz="3200" smtClean="0">
                <a:latin typeface="Tahoma" panose="020B0604030504040204" pitchFamily="34" charset="0"/>
                <a:cs typeface="Tahoma" panose="020B0604030504040204" pitchFamily="34" charset="0"/>
              </a:rPr>
              <a:t>  Тип рыночной структуры несовершенной </a:t>
            </a:r>
            <a:r>
              <a:rPr lang="ru-RU" altLang="ru-RU" sz="3200" b="1" smtClean="0">
                <a:latin typeface="Tahoma" panose="020B0604030504040204" pitchFamily="34" charset="0"/>
                <a:cs typeface="Tahoma" panose="020B0604030504040204" pitchFamily="34" charset="0"/>
              </a:rPr>
              <a:t>конкуренции</a:t>
            </a:r>
            <a:r>
              <a:rPr lang="ru-RU" altLang="ru-RU" sz="3200" smtClean="0">
                <a:latin typeface="Tahoma" panose="020B0604030504040204" pitchFamily="34" charset="0"/>
                <a:cs typeface="Tahoma" panose="020B0604030504040204" pitchFamily="34" charset="0"/>
              </a:rPr>
              <a:t>, где обладающие рыночной властью продавцы дифференцированного продукта конкурируют за объём продаж.</a:t>
            </a:r>
            <a:r>
              <a:rPr lang="ru-RU" altLang="ru-RU" sz="3200" smtClean="0"/>
              <a:t> </a:t>
            </a:r>
            <a:endParaRPr lang="ru-RU" altLang="ru-RU" sz="3200" smtClean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6388" name="Picture 2" descr="C:\Users\UserOwner\Desktop\images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214813"/>
            <a:ext cx="4071938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2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>
              <a:defRPr/>
            </a:pPr>
            <a:r>
              <a:rPr lang="ru-RU" sz="4000" b="1" cap="none" dirty="0" smtClean="0">
                <a:solidFill>
                  <a:srgbClr val="9A3D01"/>
                </a:solidFill>
                <a:latin typeface="Tahoma" pitchFamily="34" charset="0"/>
                <a:cs typeface="Tahoma" pitchFamily="34" charset="0"/>
              </a:rPr>
              <a:t>МОНОПОЛИСТИЧЕСКАЯ КОНКУРЕНЦИЯ</a:t>
            </a:r>
          </a:p>
        </p:txBody>
      </p:sp>
      <p:sp>
        <p:nvSpPr>
          <p:cNvPr id="17411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85875"/>
            <a:ext cx="8258175" cy="518795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ru-RU" altLang="ru-RU" sz="3200" b="1" smtClean="0">
                <a:latin typeface="Tahoma" panose="020B0604030504040204" pitchFamily="34" charset="0"/>
                <a:cs typeface="Tahoma" panose="020B0604030504040204" pitchFamily="34" charset="0"/>
              </a:rPr>
              <a:t>  </a:t>
            </a:r>
            <a:endParaRPr lang="ru-RU" altLang="ru-RU" sz="3200" smtClean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8625" y="1171575"/>
          <a:ext cx="8001000" cy="494665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5000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5009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51774">
                <a:tc>
                  <a:txBody>
                    <a:bodyPr/>
                    <a:lstStyle/>
                    <a:p>
                      <a:r>
                        <a:rPr lang="ru-RU" sz="2400" b="0" dirty="0" smtClean="0"/>
                        <a:t>1</a:t>
                      </a:r>
                      <a:endParaRPr lang="ru-RU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r>
                        <a:rPr lang="ru-RU" sz="2400" b="0" baseline="0" dirty="0" smtClean="0"/>
                        <a:t>Относительно большое число производителей.</a:t>
                      </a:r>
                      <a:endParaRPr lang="ru-RU" sz="2400" b="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54490">
                <a:tc>
                  <a:txBody>
                    <a:bodyPr/>
                    <a:lstStyle/>
                    <a:p>
                      <a:r>
                        <a:rPr kumimoji="0" lang="ru-RU" sz="2400" kern="1200" baseline="0" dirty="0" smtClean="0"/>
                        <a:t>2</a:t>
                      </a:r>
                      <a:endParaRPr kumimoji="0" lang="ru-RU" sz="24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r>
                        <a:rPr kumimoji="0" lang="ru-RU" sz="2400" kern="1200" baseline="0" dirty="0" smtClean="0"/>
                        <a:t>Наличие на рынке не идентичной (с точки зрения покупателей) продукции. Каждая фирма продает особый товар, который отличается качеством, оформлением, престижностью.</a:t>
                      </a:r>
                      <a:endParaRPr kumimoji="0" lang="ru-RU" sz="24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54490">
                <a:tc>
                  <a:txBody>
                    <a:bodyPr/>
                    <a:lstStyle/>
                    <a:p>
                      <a:r>
                        <a:rPr kumimoji="0" lang="ru-RU" sz="2400" kern="1200" baseline="0" dirty="0" smtClean="0"/>
                        <a:t>3</a:t>
                      </a:r>
                      <a:endParaRPr kumimoji="0" lang="ru-RU" sz="24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kumimoji="0" lang="ru-RU" sz="2400" kern="1200" baseline="0" dirty="0" smtClean="0"/>
                        <a:t>Вступление в монопольный рынок – свободное, для этого необходимо наличие начального капитала, большего, чем при совершенной конкуренции.</a:t>
                      </a:r>
                      <a:endParaRPr kumimoji="0" lang="ru-RU" sz="24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85895">
                <a:tc>
                  <a:txBody>
                    <a:bodyPr/>
                    <a:lstStyle/>
                    <a:p>
                      <a:r>
                        <a:rPr kumimoji="0" lang="ru-RU" sz="2400" kern="1200" baseline="0" dirty="0" smtClean="0"/>
                        <a:t>4</a:t>
                      </a:r>
                      <a:endParaRPr kumimoji="0" lang="ru-RU" sz="24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r>
                        <a:rPr kumimoji="0" lang="ru-RU" sz="2400" kern="1200" baseline="0" dirty="0" smtClean="0"/>
                        <a:t>Контроль над ценами ограничен  возможностью замены товара.</a:t>
                      </a:r>
                      <a:endParaRPr kumimoji="0" lang="ru-RU" sz="2400" b="1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725487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altLang="ru-RU" sz="4000" b="1" cap="none" smtClean="0">
                <a:solidFill>
                  <a:srgbClr val="9A3D0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ОЛИГОПОЛИЯ</a:t>
            </a:r>
          </a:p>
        </p:txBody>
      </p:sp>
      <p:sp>
        <p:nvSpPr>
          <p:cNvPr id="18435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85875"/>
            <a:ext cx="8258175" cy="518795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ru-RU" altLang="ru-RU" sz="3200" smtClean="0">
                <a:latin typeface="Tahoma" panose="020B0604030504040204" pitchFamily="34" charset="0"/>
                <a:cs typeface="Tahoma" panose="020B0604030504040204" pitchFamily="34" charset="0"/>
              </a:rPr>
              <a:t>  Рыночная структура, при которой доминирует небольшое число продавцов, а вход в отрасль новых фирм ограничен высокими барьерами.</a:t>
            </a:r>
          </a:p>
        </p:txBody>
      </p:sp>
      <p:pic>
        <p:nvPicPr>
          <p:cNvPr id="18436" name="Picture 2" descr="C:\Users\UserOwner\Desktop\images (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8" y="3357563"/>
            <a:ext cx="5143500" cy="350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1.6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Эркер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889</TotalTime>
  <Words>325</Words>
  <Application>Microsoft Office PowerPoint</Application>
  <PresentationFormat>Экран (4:3)</PresentationFormat>
  <Paragraphs>57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 Unicode MS</vt:lpstr>
      <vt:lpstr>Calibri</vt:lpstr>
      <vt:lpstr>Century Schoolbook</vt:lpstr>
      <vt:lpstr>Tahoma</vt:lpstr>
      <vt:lpstr>Wingdings</vt:lpstr>
      <vt:lpstr>Wingdings 2</vt:lpstr>
      <vt:lpstr>Эркер</vt:lpstr>
      <vt:lpstr>Презентация PowerPoint</vt:lpstr>
      <vt:lpstr>Презентация PowerPoint</vt:lpstr>
      <vt:lpstr>СОВЕРШЕННАЯ КОНКУРЕНЦИЯ</vt:lpstr>
      <vt:lpstr>СОВЕРШЕННАЯ КОНКУРЕНЦИЯ</vt:lpstr>
      <vt:lpstr>МОНОПОЛИЯ</vt:lpstr>
      <vt:lpstr>МОНОПОЛИЯ</vt:lpstr>
      <vt:lpstr>МОНОПОЛИСТИЧЕСКАЯ КОНКУРЕНЦИЯ </vt:lpstr>
      <vt:lpstr>МОНОПОЛИСТИЧЕСКАЯ КОНКУРЕНЦИЯ</vt:lpstr>
      <vt:lpstr>ОЛИГОПОЛИЯ</vt:lpstr>
      <vt:lpstr>ОЛИГОПОЛИЯ</vt:lpstr>
    </vt:vector>
  </TitlesOfParts>
  <Company>Домашний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Экономика  10 класс</dc:title>
  <dc:creator>Агапов</dc:creator>
  <cp:lastModifiedBy>Пользователь Windows</cp:lastModifiedBy>
  <cp:revision>93</cp:revision>
  <dcterms:created xsi:type="dcterms:W3CDTF">2006-11-08T17:04:24Z</dcterms:created>
  <dcterms:modified xsi:type="dcterms:W3CDTF">2020-04-26T13:08:20Z</dcterms:modified>
</cp:coreProperties>
</file>