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59" r:id="rId5"/>
    <p:sldId id="260" r:id="rId6"/>
    <p:sldId id="258" r:id="rId7"/>
    <p:sldId id="261" r:id="rId8"/>
    <p:sldId id="262" r:id="rId9"/>
    <p:sldId id="263" r:id="rId10"/>
    <p:sldId id="264" r:id="rId11"/>
    <p:sldId id="266" r:id="rId12"/>
    <p:sldId id="265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8F8D-B14B-4F4E-88F8-7EE1B2E91673}" type="datetimeFigureOut">
              <a:rPr lang="ru-RU" smtClean="0"/>
              <a:t>03.07.2020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FF56FA4-F54A-4D8A-B782-E8F7FC69F9E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8F8D-B14B-4F4E-88F8-7EE1B2E91673}" type="datetimeFigureOut">
              <a:rPr lang="ru-RU" smtClean="0"/>
              <a:t>03.07.2020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6FA4-F54A-4D8A-B782-E8F7FC69F9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8F8D-B14B-4F4E-88F8-7EE1B2E91673}" type="datetimeFigureOut">
              <a:rPr lang="ru-RU" smtClean="0"/>
              <a:t>03.07.2020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6FA4-F54A-4D8A-B782-E8F7FC69F9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8F8D-B14B-4F4E-88F8-7EE1B2E91673}" type="datetimeFigureOut">
              <a:rPr lang="ru-RU" smtClean="0"/>
              <a:t>03.07.2020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6FA4-F54A-4D8A-B782-E8F7FC69F9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8F8D-B14B-4F4E-88F8-7EE1B2E91673}" type="datetimeFigureOut">
              <a:rPr lang="ru-RU" smtClean="0"/>
              <a:t>03.07.2020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6FA4-F54A-4D8A-B782-E8F7FC69F9E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8F8D-B14B-4F4E-88F8-7EE1B2E91673}" type="datetimeFigureOut">
              <a:rPr lang="ru-RU" smtClean="0"/>
              <a:t>03.07.2020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6FA4-F54A-4D8A-B782-E8F7FC69F9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8F8D-B14B-4F4E-88F8-7EE1B2E91673}" type="datetimeFigureOut">
              <a:rPr lang="ru-RU" smtClean="0"/>
              <a:t>03.07.2020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6FA4-F54A-4D8A-B782-E8F7FC69F9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8F8D-B14B-4F4E-88F8-7EE1B2E91673}" type="datetimeFigureOut">
              <a:rPr lang="ru-RU" smtClean="0"/>
              <a:t>03.07.2020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6FA4-F54A-4D8A-B782-E8F7FC69F9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8F8D-B14B-4F4E-88F8-7EE1B2E91673}" type="datetimeFigureOut">
              <a:rPr lang="ru-RU" smtClean="0"/>
              <a:t>03.07.2020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6FA4-F54A-4D8A-B782-E8F7FC69F9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8F8D-B14B-4F4E-88F8-7EE1B2E91673}" type="datetimeFigureOut">
              <a:rPr lang="ru-RU" smtClean="0"/>
              <a:t>03.07.2020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6FA4-F54A-4D8A-B782-E8F7FC69F9E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8F8D-B14B-4F4E-88F8-7EE1B2E91673}" type="datetimeFigureOut">
              <a:rPr lang="ru-RU" smtClean="0"/>
              <a:t>03.07.2020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56FA4-F54A-4D8A-B782-E8F7FC69F9E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B448F8D-B14B-4F4E-88F8-7EE1B2E91673}" type="datetimeFigureOut">
              <a:rPr lang="ru-RU" smtClean="0"/>
              <a:t>03.07.2020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FF56FA4-F54A-4D8A-B782-E8F7FC69F9E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Мировая экономика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9565"/>
            <a:ext cx="8280920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02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Глобальные проблемы экономики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628800"/>
            <a:ext cx="734481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Проблемы: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увеличение разрыва между бедными и богатыми странами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усиление неравномерности развития стран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рост задолженности (около 1,8 трлн. дол) « порочный круг бедности»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8310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Отрицательные стороны внешней торговли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551837"/>
            <a:ext cx="79928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«-»Отечественные товары не выдерживают конкуренции.</a:t>
            </a:r>
          </a:p>
          <a:p>
            <a:r>
              <a:rPr lang="ru-RU" sz="3200" dirty="0" smtClean="0"/>
              <a:t>«-»Сокращение производства. </a:t>
            </a:r>
          </a:p>
          <a:p>
            <a:r>
              <a:rPr lang="ru-RU" sz="3200" dirty="0" smtClean="0"/>
              <a:t>«-»Уменьшение количества рабочих мест. </a:t>
            </a:r>
          </a:p>
          <a:p>
            <a:r>
              <a:rPr lang="ru-RU" sz="3200" dirty="0" smtClean="0"/>
              <a:t>«-»Снижение платежеспособности населения.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3722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39" y="0"/>
            <a:ext cx="9183839" cy="6887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792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Мировое хозяйство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7704856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23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60672" cy="788380"/>
          </a:xfrm>
        </p:spPr>
        <p:txBody>
          <a:bodyPr>
            <a:noAutofit/>
          </a:bodyPr>
          <a:lstStyle/>
          <a:p>
            <a:r>
              <a:rPr lang="ru-RU" sz="1800" dirty="0" smtClean="0"/>
              <a:t> </a:t>
            </a:r>
            <a:r>
              <a:rPr lang="ru-RU" sz="1800" dirty="0"/>
              <a:t>Мировая экономика – это противоречивая целостность национальных экономик, связанных между собой международными экономическими отношениями на основе международного разделения труда.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988840"/>
            <a:ext cx="4806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Развитые страны с рыночной экономикой (25 государств)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Развивающиеся страны с рыночной экономикой (132 государства)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07517" y="444368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Страны с переходной экономикой (от централизованной к рыночной) (28 государств)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26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Международные экономические отношения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27984" y="2000784"/>
            <a:ext cx="44644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dirty="0"/>
              <a:t>Международное разделение труда (МРТ)</a:t>
            </a:r>
          </a:p>
          <a:p>
            <a:r>
              <a:rPr lang="ru-RU" sz="2400" dirty="0"/>
              <a:t>2. Мировой рынок труда</a:t>
            </a:r>
          </a:p>
          <a:p>
            <a:r>
              <a:rPr lang="ru-RU" sz="2400" dirty="0"/>
              <a:t>3. Мировое движение капитала</a:t>
            </a:r>
          </a:p>
          <a:p>
            <a:r>
              <a:rPr lang="ru-RU" sz="2400" dirty="0"/>
              <a:t>4. Международная торговля</a:t>
            </a:r>
          </a:p>
          <a:p>
            <a:r>
              <a:rPr lang="ru-RU" sz="2400" dirty="0"/>
              <a:t>5. Мировая валютная система</a:t>
            </a:r>
          </a:p>
          <a:p>
            <a:endParaRPr lang="ru-RU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28" y="2204864"/>
            <a:ext cx="3975487" cy="4121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87997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Международная торговля 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547260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652120" y="2000784"/>
            <a:ext cx="34918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САЛЬДО (от лат. </a:t>
            </a:r>
            <a:r>
              <a:rPr lang="ru-RU" dirty="0" err="1" smtClean="0"/>
              <a:t>saldo</a:t>
            </a:r>
            <a:r>
              <a:rPr lang="ru-RU" dirty="0" smtClean="0"/>
              <a:t> – расчёт) торгового </a:t>
            </a:r>
            <a:r>
              <a:rPr lang="ru-RU" dirty="0" err="1" smtClean="0"/>
              <a:t>балансаРазница</a:t>
            </a:r>
            <a:r>
              <a:rPr lang="ru-RU" dirty="0" smtClean="0"/>
              <a:t> между экспортом и импортом за определенный период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653252" y="3645024"/>
            <a:ext cx="34907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ИМПОРТ (от лат. </a:t>
            </a:r>
            <a:r>
              <a:rPr lang="ru-RU" dirty="0" err="1" smtClean="0"/>
              <a:t>importare</a:t>
            </a:r>
            <a:r>
              <a:rPr lang="ru-RU" dirty="0" smtClean="0"/>
              <a:t> – ввозить) Закупка и ввоз товаров и услуг для продажи их на внутреннем рынке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652120" y="5253007"/>
            <a:ext cx="34918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ЭКСПОРТ (от лат. </a:t>
            </a:r>
            <a:r>
              <a:rPr lang="ru-RU" dirty="0" err="1" smtClean="0"/>
              <a:t>exportare</a:t>
            </a:r>
            <a:r>
              <a:rPr lang="ru-RU" dirty="0" smtClean="0"/>
              <a:t> – вывозить)Продажа товаров и услуг за границу для их реализации на мировом рынке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86252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ЭКОНОМИЧЕСКАЯ ИНТЕГРАЦИЯ- Это процесс создания региональных хозяйственных комплексов на основе межгосударственного регулирования внешней торговли и движения факторов производства.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98884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dirty="0"/>
              <a:t>Т</a:t>
            </a:r>
            <a:r>
              <a:rPr lang="ru-RU" sz="2400" dirty="0" smtClean="0"/>
              <a:t>орговые соглашения.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Зоны свободной торговли.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Таможенные союзы.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Общий рынок.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Экономические союзы.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Валютные союзы.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72816"/>
            <a:ext cx="4121224" cy="4121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92081"/>
            <a:ext cx="3793876" cy="2444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367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i="1" dirty="0">
                <a:solidFill>
                  <a:srgbClr val="999999"/>
                </a:solidFill>
                <a:latin typeface="inherit"/>
              </a:rPr>
              <a:t>Международное разделение труда– </a:t>
            </a:r>
            <a:r>
              <a:rPr lang="ru-RU" sz="2400" dirty="0">
                <a:solidFill>
                  <a:srgbClr val="999999"/>
                </a:solidFill>
                <a:latin typeface="inherit"/>
              </a:rPr>
              <a:t>специализация стран на производстве определенных видов продукции 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Общее МРТ </a:t>
            </a:r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ru-RU" sz="2000" dirty="0" smtClean="0"/>
              <a:t>Между сферами материального и нематериального производства </a:t>
            </a:r>
          </a:p>
          <a:p>
            <a:pPr marL="114300" indent="0">
              <a:buNone/>
            </a:pPr>
            <a:r>
              <a:rPr lang="ru-RU" sz="2000" dirty="0" smtClean="0"/>
              <a:t>страны делятся на :</a:t>
            </a:r>
          </a:p>
          <a:p>
            <a:r>
              <a:rPr lang="ru-RU" sz="2000" dirty="0" smtClean="0"/>
              <a:t>Индустриальные</a:t>
            </a:r>
          </a:p>
          <a:p>
            <a:r>
              <a:rPr lang="ru-RU" sz="2000" dirty="0" smtClean="0"/>
              <a:t>Сырьевые</a:t>
            </a:r>
          </a:p>
          <a:p>
            <a:r>
              <a:rPr lang="ru-RU" sz="2000" dirty="0"/>
              <a:t>Аграрные.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Частное МРТ</a:t>
            </a:r>
          </a:p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ru-RU" sz="2000" dirty="0"/>
              <a:t>Разделение труда внутри крупных сфер по отраслям (тяжелая и легкая промышленность, скотоводство и земледелие и т.д</a:t>
            </a:r>
            <a:r>
              <a:rPr lang="ru-RU" sz="2000" dirty="0" smtClean="0"/>
              <a:t>.)</a:t>
            </a:r>
          </a:p>
          <a:p>
            <a:r>
              <a:rPr lang="ru-RU" sz="2000" dirty="0"/>
              <a:t>Обмен информационными технологиями. Обмен технологиями через современные информационные сети </a:t>
            </a:r>
          </a:p>
        </p:txBody>
      </p:sp>
    </p:spTree>
    <p:extLst>
      <p:ext uri="{BB962C8B-B14F-4D97-AF65-F5344CB8AC3E}">
        <p14:creationId xmlns:p14="http://schemas.microsoft.com/office/powerpoint/2010/main" val="36667420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Государственная политика в области международной торговли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776635"/>
            <a:ext cx="59766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Международная торговля для страны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492896"/>
            <a:ext cx="1728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выгодна</a:t>
            </a:r>
            <a:r>
              <a:rPr lang="ru-RU" i="1" dirty="0" smtClean="0"/>
              <a:t> :</a:t>
            </a:r>
            <a:endParaRPr lang="ru-RU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862228"/>
            <a:ext cx="4104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потребители, как правило, получают качественные товары по более низким цена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02566" y="2492896"/>
            <a:ext cx="1580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не выгодна:</a:t>
            </a:r>
            <a:endParaRPr lang="ru-RU" b="1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2908395"/>
            <a:ext cx="38164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товары отечественных производителей не выдерживают конкуренции, не имеют спроса, производство их сокращается, люди теряют зарплату, работу, а значит, их платёжеспособность сокращается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5942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Государственная политика в области международной торговли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3" y="1840468"/>
            <a:ext cx="77768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Протекционизм-(фр. </a:t>
            </a:r>
            <a:r>
              <a:rPr lang="ru-RU" sz="3200" dirty="0" err="1" smtClean="0"/>
              <a:t>protectionisme</a:t>
            </a:r>
            <a:r>
              <a:rPr lang="ru-RU" sz="3200" dirty="0" smtClean="0"/>
              <a:t> от лат. </a:t>
            </a:r>
            <a:r>
              <a:rPr lang="ru-RU" sz="3200" dirty="0" err="1" smtClean="0"/>
              <a:t>protectio</a:t>
            </a:r>
            <a:r>
              <a:rPr lang="ru-RU" sz="3200" dirty="0" smtClean="0"/>
              <a:t> – букв. «прикрытие») – политика государства, направленная на защиту интересов внутренних производителей от иностранных конкурентов.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6803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Государственная политика в области международной торговли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981935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 Свободная торговля (фритредерство) – это политика государства, ориентированная на свободное развитие международной торговли.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972" y="1981935"/>
            <a:ext cx="4208537" cy="4190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558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54</TotalTime>
  <Words>415</Words>
  <Application>Microsoft Office PowerPoint</Application>
  <PresentationFormat>Экран (4:3)</PresentationFormat>
  <Paragraphs>53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Book Antiqua</vt:lpstr>
      <vt:lpstr>Century Gothic</vt:lpstr>
      <vt:lpstr>inherit</vt:lpstr>
      <vt:lpstr>Times New Roman</vt:lpstr>
      <vt:lpstr>Аптека</vt:lpstr>
      <vt:lpstr>Мировая экономика</vt:lpstr>
      <vt:lpstr> Мировая экономика – это противоречивая целостность национальных экономик, связанных между собой международными экономическими отношениями на основе международного разделения труда. </vt:lpstr>
      <vt:lpstr>Международные экономические отношения</vt:lpstr>
      <vt:lpstr>Международная торговля . </vt:lpstr>
      <vt:lpstr>ЭКОНОМИЧЕСКАЯ ИНТЕГРАЦИЯ- Это процесс создания региональных хозяйственных комплексов на основе межгосударственного регулирования внешней торговли и движения факторов производства. </vt:lpstr>
      <vt:lpstr>Международное разделение труда– специализация стран на производстве определенных видов продукции </vt:lpstr>
      <vt:lpstr>Государственная политика в области международной торговли</vt:lpstr>
      <vt:lpstr>Государственная политика в области международной торговли</vt:lpstr>
      <vt:lpstr>Государственная политика в области международной торговли</vt:lpstr>
      <vt:lpstr>Глобальные проблемы экономики </vt:lpstr>
      <vt:lpstr>Отрицательные стороны внешней торговли </vt:lpstr>
      <vt:lpstr>Презентация PowerPoint</vt:lpstr>
      <vt:lpstr>Мировое хозяйство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Мировая экономика</dc:title>
  <dc:creator>Администратор</dc:creator>
  <cp:lastModifiedBy>Пользователь Windows</cp:lastModifiedBy>
  <cp:revision>6</cp:revision>
  <dcterms:created xsi:type="dcterms:W3CDTF">2020-04-05T16:17:20Z</dcterms:created>
  <dcterms:modified xsi:type="dcterms:W3CDTF">2020-07-03T07:57:50Z</dcterms:modified>
</cp:coreProperties>
</file>