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5" r:id="rId4"/>
    <p:sldId id="273" r:id="rId5"/>
    <p:sldId id="274" r:id="rId6"/>
    <p:sldId id="276" r:id="rId7"/>
    <p:sldId id="258" r:id="rId8"/>
    <p:sldId id="260" r:id="rId9"/>
    <p:sldId id="261" r:id="rId10"/>
    <p:sldId id="262" r:id="rId11"/>
    <p:sldId id="263" r:id="rId12"/>
    <p:sldId id="264" r:id="rId13"/>
    <p:sldId id="266" r:id="rId14"/>
    <p:sldId id="267" r:id="rId15"/>
    <p:sldId id="265" r:id="rId16"/>
    <p:sldId id="268" r:id="rId17"/>
    <p:sldId id="269" r:id="rId18"/>
    <p:sldId id="270" r:id="rId19"/>
    <p:sldId id="271" r:id="rId20"/>
    <p:sldId id="272"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340"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28" name="Дата 27"/>
          <p:cNvSpPr>
            <a:spLocks noGrp="1"/>
          </p:cNvSpPr>
          <p:nvPr>
            <p:ph type="dt" sz="half" idx="10"/>
          </p:nvPr>
        </p:nvSpPr>
        <p:spPr/>
        <p:txBody>
          <a:bodyPr/>
          <a:lstStyle/>
          <a:p>
            <a:fld id="{8B74C8B5-F2BE-4A6F-9F41-9B1394BAACB4}" type="datetimeFigureOut">
              <a:rPr lang="ru-RU" smtClean="0"/>
              <a:t>06.12.2020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3486F1D0-B32A-4AA0-BA88-8FC61F6E5C56}" type="slidenum">
              <a:rPr lang="ru-RU" smtClean="0"/>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8B74C8B5-F2BE-4A6F-9F41-9B1394BAACB4}" type="datetimeFigureOut">
              <a:rPr lang="ru-RU" smtClean="0"/>
              <a:t>06.12.2020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8B74C8B5-F2BE-4A6F-9F41-9B1394BAACB4}" type="datetimeFigureOut">
              <a:rPr lang="ru-RU" smtClean="0"/>
              <a:t>06.12.2020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4" name="Дата 3"/>
          <p:cNvSpPr>
            <a:spLocks noGrp="1"/>
          </p:cNvSpPr>
          <p:nvPr>
            <p:ph type="dt" sz="half" idx="10"/>
          </p:nvPr>
        </p:nvSpPr>
        <p:spPr/>
        <p:txBody>
          <a:bodyPr/>
          <a:lstStyle/>
          <a:p>
            <a:fld id="{8B74C8B5-F2BE-4A6F-9F41-9B1394BAACB4}" type="datetimeFigureOut">
              <a:rPr lang="ru-RU" smtClean="0"/>
              <a:t>06.12.2020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86F1D0-B32A-4AA0-BA88-8FC61F6E5C56}" type="slidenum">
              <a:rPr lang="ru-RU" smtClean="0"/>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8B74C8B5-F2BE-4A6F-9F41-9B1394BAACB4}" type="datetimeFigureOut">
              <a:rPr lang="ru-RU" smtClean="0"/>
              <a:t>06.12.2020</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3486F1D0-B32A-4AA0-BA88-8FC61F6E5C56}"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5" name="Дата 4"/>
          <p:cNvSpPr>
            <a:spLocks noGrp="1"/>
          </p:cNvSpPr>
          <p:nvPr>
            <p:ph type="dt" sz="half" idx="10"/>
          </p:nvPr>
        </p:nvSpPr>
        <p:spPr/>
        <p:txBody>
          <a:bodyPr/>
          <a:lstStyle/>
          <a:p>
            <a:fld id="{8B74C8B5-F2BE-4A6F-9F41-9B1394BAACB4}" type="datetimeFigureOut">
              <a:rPr lang="ru-RU" smtClean="0"/>
              <a:t>06.12.2020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486F1D0-B32A-4AA0-BA88-8FC61F6E5C56}" type="slidenum">
              <a:rPr lang="ru-RU" smtClean="0"/>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7" name="Дата 6"/>
          <p:cNvSpPr>
            <a:spLocks noGrp="1"/>
          </p:cNvSpPr>
          <p:nvPr>
            <p:ph type="dt" sz="half" idx="10"/>
          </p:nvPr>
        </p:nvSpPr>
        <p:spPr/>
        <p:txBody>
          <a:bodyPr/>
          <a:lstStyle/>
          <a:p>
            <a:fld id="{8B74C8B5-F2BE-4A6F-9F41-9B1394BAACB4}" type="datetimeFigureOut">
              <a:rPr lang="ru-RU" smtClean="0"/>
              <a:t>06.12.2020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486F1D0-B32A-4AA0-BA88-8FC61F6E5C56}" type="slidenum">
              <a:rPr lang="ru-RU" smtClean="0"/>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8B74C8B5-F2BE-4A6F-9F41-9B1394BAACB4}" type="datetimeFigureOut">
              <a:rPr lang="ru-RU" smtClean="0"/>
              <a:t>06.12.2020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B74C8B5-F2BE-4A6F-9F41-9B1394BAACB4}" type="datetimeFigureOut">
              <a:rPr lang="ru-RU" smtClean="0"/>
              <a:t>06.12.2020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486F1D0-B32A-4AA0-BA88-8FC61F6E5C5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8B74C8B5-F2BE-4A6F-9F41-9B1394BAACB4}" type="datetimeFigureOut">
              <a:rPr lang="ru-RU" smtClean="0"/>
              <a:t>06.12.2020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486F1D0-B32A-4AA0-BA88-8FC61F6E5C56}" type="slidenum">
              <a:rPr lang="ru-RU" smtClean="0"/>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8B74C8B5-F2BE-4A6F-9F41-9B1394BAACB4}" type="datetimeFigureOut">
              <a:rPr lang="ru-RU" smtClean="0"/>
              <a:t>06.12.2020</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3486F1D0-B32A-4AA0-BA88-8FC61F6E5C56}" type="slidenum">
              <a:rPr lang="ru-RU" smtClean="0"/>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8B74C8B5-F2BE-4A6F-9F41-9B1394BAACB4}" type="datetimeFigureOut">
              <a:rPr lang="ru-RU" smtClean="0"/>
              <a:t>06.12.2020</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486F1D0-B32A-4AA0-BA88-8FC61F6E5C5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627784" y="4869160"/>
            <a:ext cx="6400800" cy="1600200"/>
          </a:xfrm>
        </p:spPr>
        <p:txBody>
          <a:bodyPr>
            <a:normAutofit/>
          </a:bodyPr>
          <a:lstStyle/>
          <a:p>
            <a:pPr algn="r"/>
            <a:endParaRPr lang="ru-RU" sz="1400" dirty="0"/>
          </a:p>
        </p:txBody>
      </p:sp>
      <p:sp>
        <p:nvSpPr>
          <p:cNvPr id="2" name="Заголовок 1"/>
          <p:cNvSpPr>
            <a:spLocks noGrp="1"/>
          </p:cNvSpPr>
          <p:nvPr>
            <p:ph type="ctrTitle"/>
          </p:nvPr>
        </p:nvSpPr>
        <p:spPr/>
        <p:txBody>
          <a:bodyPr>
            <a:normAutofit/>
          </a:bodyPr>
          <a:lstStyle/>
          <a:p>
            <a:r>
              <a:rPr lang="ru-RU" sz="4400" i="1" spc="300" dirty="0">
                <a:effectLst>
                  <a:outerShdw blurRad="38100" dist="38100" dir="2700000" algn="tl">
                    <a:srgbClr val="000000">
                      <a:alpha val="43137"/>
                    </a:srgbClr>
                  </a:outerShdw>
                </a:effectLst>
              </a:rPr>
              <a:t>Рынок и его законы</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568952" cy="652934"/>
          </a:xfrm>
        </p:spPr>
        <p:txBody>
          <a:bodyPr>
            <a:noAutofit/>
          </a:bodyPr>
          <a:lstStyle/>
          <a:p>
            <a:r>
              <a:rPr lang="ru-RU" sz="2800" b="1" i="1" dirty="0">
                <a:solidFill>
                  <a:schemeClr val="accent1"/>
                </a:solidFill>
                <a:latin typeface="Georgia" pitchFamily="18" charset="0"/>
              </a:rPr>
              <a:t>Неценовые факторы, влияющие на спрос</a:t>
            </a:r>
            <a:endParaRPr lang="ru-RU" sz="2800" i="1" dirty="0">
              <a:solidFill>
                <a:schemeClr val="accent1"/>
              </a:solidFill>
            </a:endParaRPr>
          </a:p>
        </p:txBody>
      </p:sp>
      <p:sp>
        <p:nvSpPr>
          <p:cNvPr id="3" name="Содержимое 2"/>
          <p:cNvSpPr>
            <a:spLocks noGrp="1"/>
          </p:cNvSpPr>
          <p:nvPr>
            <p:ph sz="quarter" idx="1"/>
          </p:nvPr>
        </p:nvSpPr>
        <p:spPr>
          <a:xfrm>
            <a:off x="179512" y="836712"/>
            <a:ext cx="8784976" cy="5760640"/>
          </a:xfrm>
        </p:spPr>
        <p:txBody>
          <a:bodyPr>
            <a:normAutofit lnSpcReduction="10000"/>
          </a:bodyPr>
          <a:lstStyle/>
          <a:p>
            <a:pPr marL="457200" indent="-457200">
              <a:buFont typeface="+mj-lt"/>
              <a:buAutoNum type="arabicPeriod"/>
            </a:pPr>
            <a:r>
              <a:rPr lang="ru-RU" sz="2400" b="1" dirty="0">
                <a:solidFill>
                  <a:srgbClr val="002060"/>
                </a:solidFill>
                <a:latin typeface="Georgia" pitchFamily="18" charset="0"/>
              </a:rPr>
              <a:t>Уровень дохода покупателей</a:t>
            </a:r>
          </a:p>
          <a:p>
            <a:pPr marL="457200" indent="-457200">
              <a:buFont typeface="+mj-lt"/>
              <a:buAutoNum type="arabicPeriod"/>
            </a:pPr>
            <a:endParaRPr lang="ru-RU" sz="2400" dirty="0">
              <a:solidFill>
                <a:srgbClr val="002060"/>
              </a:solidFill>
              <a:latin typeface="Georgia" pitchFamily="18" charset="0"/>
            </a:endParaRPr>
          </a:p>
          <a:p>
            <a:pPr marL="1537200" indent="-457200">
              <a:buFont typeface="+mj-lt"/>
              <a:buAutoNum type="arabicPeriod"/>
            </a:pPr>
            <a:r>
              <a:rPr lang="ru-RU" sz="2400" b="1" dirty="0">
                <a:solidFill>
                  <a:srgbClr val="002060"/>
                </a:solidFill>
                <a:latin typeface="Georgia" pitchFamily="18" charset="0"/>
              </a:rPr>
              <a:t>Вкусы и предпочтения потребителей</a:t>
            </a:r>
          </a:p>
          <a:p>
            <a:pPr marL="1260000" indent="0">
              <a:buNone/>
            </a:pPr>
            <a:r>
              <a:rPr lang="ru-RU" sz="2400" dirty="0">
                <a:solidFill>
                  <a:srgbClr val="002060"/>
                </a:solidFill>
                <a:latin typeface="Georgia" pitchFamily="18" charset="0"/>
              </a:rPr>
              <a:t>Вкусы и предпочтения меняются довольно часто. Они зависят от различных факторов, например от времени года, появления новинок производства, изменения моды и т.д.</a:t>
            </a:r>
          </a:p>
          <a:p>
            <a:pPr marL="1260000" indent="0">
              <a:buNone/>
            </a:pPr>
            <a:endParaRPr lang="ru-RU" sz="2400" dirty="0">
              <a:solidFill>
                <a:srgbClr val="002060"/>
              </a:solidFill>
              <a:latin typeface="Georgia" pitchFamily="18" charset="0"/>
            </a:endParaRPr>
          </a:p>
          <a:p>
            <a:pPr marL="1717200" indent="-457200">
              <a:buFont typeface="+mj-lt"/>
              <a:buAutoNum type="arabicPeriod" startAt="3"/>
            </a:pPr>
            <a:r>
              <a:rPr lang="ru-RU" sz="2400" b="1" dirty="0">
                <a:solidFill>
                  <a:srgbClr val="002060"/>
                </a:solidFill>
                <a:latin typeface="Georgia" pitchFamily="18" charset="0"/>
              </a:rPr>
              <a:t>Взаимозаменяемые и дополнительные товары</a:t>
            </a:r>
          </a:p>
          <a:p>
            <a:pPr marL="1260000" indent="0">
              <a:buNone/>
            </a:pPr>
            <a:r>
              <a:rPr lang="ru-RU" sz="2400" dirty="0">
                <a:latin typeface="Georgia" pitchFamily="18" charset="0"/>
              </a:rPr>
              <a:t>Взаимозаменяемые товары</a:t>
            </a:r>
            <a:r>
              <a:rPr lang="ru-RU" sz="2400" b="1" dirty="0">
                <a:latin typeface="Georgia" pitchFamily="18" charset="0"/>
              </a:rPr>
              <a:t> </a:t>
            </a:r>
            <a:r>
              <a:rPr lang="ru-RU" sz="2400" dirty="0">
                <a:latin typeface="Georgia" pitchFamily="18" charset="0"/>
              </a:rPr>
              <a:t>– это группа товаров, удовлетворяющих аналогичные потребности.</a:t>
            </a:r>
          </a:p>
          <a:p>
            <a:pPr marL="1260000" indent="0">
              <a:buNone/>
            </a:pPr>
            <a:endParaRPr lang="ru-RU" sz="2400" dirty="0">
              <a:latin typeface="Georgia" pitchFamily="18" charset="0"/>
            </a:endParaRPr>
          </a:p>
          <a:p>
            <a:pPr marL="1440000" indent="0">
              <a:buNone/>
            </a:pPr>
            <a:r>
              <a:rPr lang="ru-RU" sz="2400" dirty="0">
                <a:latin typeface="Georgia" pitchFamily="18" charset="0"/>
              </a:rPr>
              <a:t>Дополняющие товары – это товары, которые не могут потребляться один без другого. </a:t>
            </a:r>
          </a:p>
          <a:p>
            <a:pPr marL="1260000" indent="0">
              <a:buNone/>
            </a:pPr>
            <a:endParaRPr lang="ru-RU" sz="2400" dirty="0">
              <a:latin typeface="Georgia" pitchFamily="18" charset="0"/>
            </a:endParaRPr>
          </a:p>
          <a:p>
            <a:pPr marL="0" indent="0">
              <a:buNone/>
            </a:pPr>
            <a:endParaRPr lang="ru-RU" sz="2400" dirty="0"/>
          </a:p>
        </p:txBody>
      </p:sp>
      <p:pic>
        <p:nvPicPr>
          <p:cNvPr id="4" name="Picture 2" descr="http://med-herbal.ru/uploads/apelsin.jpg"/>
          <p:cNvPicPr>
            <a:picLocks noChangeAspect="1" noChangeArrowheads="1"/>
          </p:cNvPicPr>
          <p:nvPr/>
        </p:nvPicPr>
        <p:blipFill>
          <a:blip r:embed="rId2" cstate="print">
            <a:clrChange>
              <a:clrFrom>
                <a:srgbClr val="FCFCFC"/>
              </a:clrFrom>
              <a:clrTo>
                <a:srgbClr val="FCFCFC">
                  <a:alpha val="0"/>
                </a:srgbClr>
              </a:clrTo>
            </a:clrChange>
          </a:blip>
          <a:srcRect/>
          <a:stretch>
            <a:fillRect/>
          </a:stretch>
        </p:blipFill>
        <p:spPr bwMode="auto">
          <a:xfrm>
            <a:off x="179512" y="2636912"/>
            <a:ext cx="1348384" cy="1055099"/>
          </a:xfrm>
          <a:prstGeom prst="rect">
            <a:avLst/>
          </a:prstGeom>
          <a:noFill/>
          <a:ln w="9525">
            <a:noFill/>
            <a:miter lim="800000"/>
            <a:headEnd/>
            <a:tailEnd/>
          </a:ln>
        </p:spPr>
      </p:pic>
      <p:pic>
        <p:nvPicPr>
          <p:cNvPr id="5" name="Picture 4" descr="http://beta.delta-z.com/wp-content/2007/06/apple.jpg"/>
          <p:cNvPicPr>
            <a:picLocks noChangeAspect="1" noChangeArrowheads="1"/>
          </p:cNvPicPr>
          <p:nvPr/>
        </p:nvPicPr>
        <p:blipFill>
          <a:blip r:embed="rId3" cstate="print">
            <a:clrChange>
              <a:clrFrom>
                <a:srgbClr val="FCFCFC"/>
              </a:clrFrom>
              <a:clrTo>
                <a:srgbClr val="FCFCFC">
                  <a:alpha val="0"/>
                </a:srgbClr>
              </a:clrTo>
            </a:clrChange>
          </a:blip>
          <a:srcRect/>
          <a:stretch>
            <a:fillRect/>
          </a:stretch>
        </p:blipFill>
        <p:spPr bwMode="auto">
          <a:xfrm>
            <a:off x="395536" y="1772816"/>
            <a:ext cx="864096" cy="836222"/>
          </a:xfrm>
          <a:prstGeom prst="rect">
            <a:avLst/>
          </a:prstGeom>
          <a:noFill/>
          <a:ln w="9525">
            <a:noFill/>
            <a:miter lim="800000"/>
            <a:headEnd/>
            <a:tailEnd/>
          </a:ln>
        </p:spPr>
      </p:pic>
      <p:pic>
        <p:nvPicPr>
          <p:cNvPr id="6" name="Picture 2" descr="http://drinkblog.ru/wp-content/uploads/pepsi-united-kingdom-jon-burgerman.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07504" y="4005064"/>
            <a:ext cx="1042190" cy="990039"/>
          </a:xfrm>
          <a:prstGeom prst="rect">
            <a:avLst/>
          </a:prstGeom>
          <a:noFill/>
          <a:ln w="9525">
            <a:noFill/>
            <a:miter lim="800000"/>
            <a:headEnd/>
            <a:tailEnd/>
          </a:ln>
        </p:spPr>
      </p:pic>
      <p:pic>
        <p:nvPicPr>
          <p:cNvPr id="7" name="Picture 4" descr="http://bonappetit.com.ua/uploads/posts/2009-06/1244141034_coca_cola.jpg"/>
          <p:cNvPicPr>
            <a:picLocks noChangeAspect="1" noChangeArrowheads="1"/>
          </p:cNvPicPr>
          <p:nvPr/>
        </p:nvPicPr>
        <p:blipFill>
          <a:blip r:embed="rId5" cstate="print">
            <a:clrChange>
              <a:clrFrom>
                <a:srgbClr val="FBFFFE"/>
              </a:clrFrom>
              <a:clrTo>
                <a:srgbClr val="FBFFFE">
                  <a:alpha val="0"/>
                </a:srgbClr>
              </a:clrTo>
            </a:clrChange>
          </a:blip>
          <a:srcRect t="4201"/>
          <a:stretch>
            <a:fillRect/>
          </a:stretch>
        </p:blipFill>
        <p:spPr bwMode="auto">
          <a:xfrm>
            <a:off x="899592" y="4077072"/>
            <a:ext cx="504056" cy="904851"/>
          </a:xfrm>
          <a:prstGeom prst="rect">
            <a:avLst/>
          </a:prstGeom>
          <a:noFill/>
          <a:ln w="9525">
            <a:noFill/>
            <a:miter lim="800000"/>
            <a:headEnd/>
            <a:tailEnd/>
          </a:ln>
        </p:spPr>
      </p:pic>
      <p:pic>
        <p:nvPicPr>
          <p:cNvPr id="8" name="Picture 4" descr="http://www.istockphoto.com/file_thumbview_approve/5843401/2/istockphoto_5843401-vector-tennis-racket-and-balls.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79512" y="5229200"/>
            <a:ext cx="1512863" cy="144898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quarter" idx="1"/>
          </p:nvPr>
        </p:nvSpPr>
        <p:spPr>
          <a:xfrm>
            <a:off x="323528" y="260648"/>
            <a:ext cx="8496944" cy="6336704"/>
          </a:xfrm>
        </p:spPr>
        <p:txBody>
          <a:bodyPr>
            <a:normAutofit/>
          </a:bodyPr>
          <a:lstStyle/>
          <a:p>
            <a:pPr marL="457200" indent="-457200">
              <a:buFont typeface="+mj-lt"/>
              <a:buAutoNum type="arabicPeriod" startAt="4"/>
            </a:pPr>
            <a:r>
              <a:rPr lang="ru-RU" sz="2400" b="1" dirty="0">
                <a:solidFill>
                  <a:srgbClr val="002060"/>
                </a:solidFill>
                <a:latin typeface="Georgia" pitchFamily="18" charset="0"/>
              </a:rPr>
              <a:t>Ожидание изменения доходов и цен</a:t>
            </a:r>
          </a:p>
          <a:p>
            <a:pPr marL="0" indent="0">
              <a:buNone/>
            </a:pPr>
            <a:r>
              <a:rPr lang="ru-RU" sz="2200" dirty="0">
                <a:solidFill>
                  <a:srgbClr val="006600"/>
                </a:solidFill>
                <a:latin typeface="Georgia" pitchFamily="18" charset="0"/>
              </a:rPr>
              <a:t>Ожидаемые людьми изменениями доходов </a:t>
            </a:r>
            <a:br>
              <a:rPr lang="ru-RU" sz="2200" dirty="0">
                <a:latin typeface="Georgia" pitchFamily="18" charset="0"/>
              </a:rPr>
            </a:br>
            <a:r>
              <a:rPr lang="ru-RU" sz="2200" dirty="0">
                <a:latin typeface="Georgia" pitchFamily="18" charset="0"/>
              </a:rPr>
              <a:t>Например, если принимается решение о повышении заработной платы в предстоящем месяце, то люди до того, как вырастут их доходы, начнут покупать больше товаров. Это вызовет рост спроса на товар.</a:t>
            </a:r>
            <a:endParaRPr lang="ru-RU" sz="2200" dirty="0">
              <a:solidFill>
                <a:srgbClr val="002060"/>
              </a:solidFill>
              <a:latin typeface="Georgia" pitchFamily="18" charset="0"/>
            </a:endParaRPr>
          </a:p>
          <a:p>
            <a:endParaRPr lang="ru-RU" sz="2400" dirty="0">
              <a:solidFill>
                <a:srgbClr val="002060"/>
              </a:solidFill>
              <a:latin typeface="Georgia" pitchFamily="18" charset="0"/>
            </a:endParaRPr>
          </a:p>
          <a:p>
            <a:endParaRPr lang="ru-RU" sz="2400" dirty="0">
              <a:solidFill>
                <a:srgbClr val="002060"/>
              </a:solidFill>
              <a:latin typeface="Georgia" pitchFamily="18" charset="0"/>
            </a:endParaRPr>
          </a:p>
          <a:p>
            <a:pPr>
              <a:buNone/>
            </a:pPr>
            <a:endParaRPr lang="ru-RU" sz="2400" dirty="0">
              <a:solidFill>
                <a:srgbClr val="002060"/>
              </a:solidFill>
              <a:latin typeface="Georgia" pitchFamily="18" charset="0"/>
            </a:endParaRPr>
          </a:p>
          <a:p>
            <a:endParaRPr lang="ru-RU" sz="2400" dirty="0">
              <a:solidFill>
                <a:srgbClr val="002060"/>
              </a:solidFill>
              <a:latin typeface="Georgia" pitchFamily="18" charset="0"/>
            </a:endParaRPr>
          </a:p>
          <a:p>
            <a:pPr marL="0" indent="0">
              <a:buNone/>
            </a:pPr>
            <a:endParaRPr lang="ru-RU" sz="2400" dirty="0">
              <a:solidFill>
                <a:srgbClr val="006600"/>
              </a:solidFill>
              <a:latin typeface="Georgia" pitchFamily="18" charset="0"/>
            </a:endParaRPr>
          </a:p>
          <a:p>
            <a:pPr marL="0" indent="0">
              <a:buNone/>
            </a:pPr>
            <a:r>
              <a:rPr lang="ru-RU" sz="2200" dirty="0">
                <a:solidFill>
                  <a:srgbClr val="006600"/>
                </a:solidFill>
                <a:latin typeface="Georgia" pitchFamily="18" charset="0"/>
              </a:rPr>
              <a:t>Такой же эффект вызывает и ожидание роста цен.</a:t>
            </a:r>
            <a:br>
              <a:rPr lang="ru-RU" sz="2200" dirty="0">
                <a:latin typeface="Georgia" pitchFamily="18" charset="0"/>
              </a:rPr>
            </a:br>
            <a:r>
              <a:rPr lang="ru-RU" sz="2200" dirty="0">
                <a:latin typeface="Georgia" pitchFamily="18" charset="0"/>
              </a:rPr>
              <a:t>В этом случае люди постараются запастись товарами впрок и истратить деньги, которые, как ожидается, в ближайшее время обесценятся. Спрос на товары возрастает независимо от того дороги ли они или дешевы.</a:t>
            </a:r>
          </a:p>
          <a:p>
            <a:pPr>
              <a:buNone/>
            </a:pPr>
            <a:endParaRPr lang="ru-RU" sz="2400" dirty="0"/>
          </a:p>
        </p:txBody>
      </p:sp>
      <p:pic>
        <p:nvPicPr>
          <p:cNvPr id="5" name="Picture 2" descr="http://rb7.ru/files/news_img/spros_6553.jpg"/>
          <p:cNvPicPr>
            <a:picLocks noChangeAspect="1" noChangeArrowheads="1"/>
          </p:cNvPicPr>
          <p:nvPr/>
        </p:nvPicPr>
        <p:blipFill>
          <a:blip r:embed="rId2" cstate="print"/>
          <a:srcRect/>
          <a:stretch>
            <a:fillRect/>
          </a:stretch>
        </p:blipFill>
        <p:spPr bwMode="auto">
          <a:xfrm>
            <a:off x="2555776" y="2636912"/>
            <a:ext cx="3315687" cy="1944216"/>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260648"/>
            <a:ext cx="8640960" cy="6336704"/>
          </a:xfrm>
        </p:spPr>
        <p:txBody>
          <a:bodyPr/>
          <a:lstStyle/>
          <a:p>
            <a:pPr marL="514350" indent="-514350">
              <a:buFont typeface="+mj-lt"/>
              <a:buAutoNum type="arabicPeriod" startAt="5"/>
            </a:pPr>
            <a:r>
              <a:rPr lang="ru-RU" sz="2400" b="1" dirty="0">
                <a:solidFill>
                  <a:srgbClr val="002060"/>
                </a:solidFill>
                <a:latin typeface="Georgia" pitchFamily="18" charset="0"/>
              </a:rPr>
              <a:t>Изменение числа покупателей</a:t>
            </a:r>
          </a:p>
          <a:p>
            <a:pPr marL="0" indent="0">
              <a:buNone/>
            </a:pPr>
            <a:endParaRPr lang="ru-RU" sz="2200" dirty="0">
              <a:latin typeface="Georgia" pitchFamily="18" charset="0"/>
            </a:endParaRPr>
          </a:p>
          <a:p>
            <a:pPr marL="0" indent="0">
              <a:buNone/>
            </a:pPr>
            <a:r>
              <a:rPr lang="ru-RU" sz="2200" dirty="0">
                <a:latin typeface="Georgia" pitchFamily="18" charset="0"/>
              </a:rPr>
              <a:t>Спрос вырастет если будет происходить увеличение числа покупателей. </a:t>
            </a:r>
            <a:br>
              <a:rPr lang="ru-RU" sz="2200" dirty="0">
                <a:latin typeface="Georgia" pitchFamily="18" charset="0"/>
              </a:rPr>
            </a:br>
            <a:r>
              <a:rPr lang="ru-RU" sz="2200" i="1" dirty="0">
                <a:latin typeface="Georgia" pitchFamily="18" charset="0"/>
              </a:rPr>
              <a:t>Так, если лоток с мороженным подвезти к зданию школы, многие школьники, проходя мимо, захотят купить это лакомство, так</a:t>
            </a:r>
            <a:r>
              <a:rPr lang="en-US" sz="2200" i="1" dirty="0">
                <a:latin typeface="Georgia" pitchFamily="18" charset="0"/>
              </a:rPr>
              <a:t> </a:t>
            </a:r>
            <a:r>
              <a:rPr lang="ru-RU" sz="2200" i="1" dirty="0">
                <a:latin typeface="Georgia" pitchFamily="18" charset="0"/>
              </a:rPr>
              <a:t>как не надо будет бежать на перемене к ближайшему универсаму. В этом случае спрос на мороженное возрастет.</a:t>
            </a:r>
          </a:p>
          <a:p>
            <a:pPr marL="514350" indent="-514350">
              <a:buNone/>
            </a:pPr>
            <a:endParaRPr lang="ru-RU" sz="2800" dirty="0">
              <a:solidFill>
                <a:srgbClr val="002060"/>
              </a:solidFill>
              <a:latin typeface="Georgia" pitchFamily="18" charset="0"/>
            </a:endParaRPr>
          </a:p>
          <a:p>
            <a:endParaRPr lang="ru-RU" dirty="0"/>
          </a:p>
        </p:txBody>
      </p:sp>
      <p:pic>
        <p:nvPicPr>
          <p:cNvPr id="4" name="Picture 2" descr="http://www.allmarkets.ru/perego/photosb/piumotta_cs41.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67544" y="4077072"/>
            <a:ext cx="2071687" cy="2071687"/>
          </a:xfrm>
          <a:prstGeom prst="rect">
            <a:avLst/>
          </a:prstGeom>
          <a:noFill/>
          <a:ln w="9525">
            <a:noFill/>
            <a:miter lim="800000"/>
            <a:headEnd/>
            <a:tailEnd/>
          </a:ln>
        </p:spPr>
      </p:pic>
      <p:sp>
        <p:nvSpPr>
          <p:cNvPr id="5" name="TextBox 4"/>
          <p:cNvSpPr txBox="1">
            <a:spLocks noChangeArrowheads="1"/>
          </p:cNvSpPr>
          <p:nvPr/>
        </p:nvSpPr>
        <p:spPr bwMode="auto">
          <a:xfrm>
            <a:off x="4139952" y="4509120"/>
            <a:ext cx="4500562" cy="923925"/>
          </a:xfrm>
          <a:prstGeom prst="rect">
            <a:avLst/>
          </a:prstGeom>
          <a:noFill/>
          <a:ln w="9525">
            <a:solidFill>
              <a:schemeClr val="tx1"/>
            </a:solidFill>
            <a:miter lim="800000"/>
            <a:headEnd/>
            <a:tailEnd/>
          </a:ln>
        </p:spPr>
        <p:txBody>
          <a:bodyPr>
            <a:spAutoFit/>
          </a:bodyPr>
          <a:lstStyle/>
          <a:p>
            <a:r>
              <a:rPr lang="ru-RU" i="1" dirty="0">
                <a:latin typeface="Georgia" pitchFamily="18" charset="0"/>
              </a:rPr>
              <a:t>Увеличение рождаемости повысит спрос на товары детского ассортимента, например, коляски.</a:t>
            </a:r>
          </a:p>
        </p:txBody>
      </p:sp>
      <p:cxnSp>
        <p:nvCxnSpPr>
          <p:cNvPr id="6" name="Прямая со стрелкой 5"/>
          <p:cNvCxnSpPr/>
          <p:nvPr/>
        </p:nvCxnSpPr>
        <p:spPr>
          <a:xfrm rot="10800000" flipV="1">
            <a:off x="2915816" y="5013176"/>
            <a:ext cx="1214438"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96944" cy="724942"/>
          </a:xfrm>
        </p:spPr>
        <p:txBody>
          <a:bodyPr>
            <a:normAutofit/>
          </a:bodyPr>
          <a:lstStyle/>
          <a:p>
            <a:pPr algn="ctr"/>
            <a:r>
              <a:rPr lang="ru-RU" sz="3600" b="1" i="1" dirty="0">
                <a:solidFill>
                  <a:srgbClr val="FF0000"/>
                </a:solidFill>
              </a:rPr>
              <a:t>Предложение. Закон предложения.</a:t>
            </a:r>
          </a:p>
        </p:txBody>
      </p:sp>
      <p:sp>
        <p:nvSpPr>
          <p:cNvPr id="3" name="Содержимое 2"/>
          <p:cNvSpPr>
            <a:spLocks noGrp="1"/>
          </p:cNvSpPr>
          <p:nvPr>
            <p:ph sz="quarter" idx="1"/>
          </p:nvPr>
        </p:nvSpPr>
        <p:spPr>
          <a:xfrm>
            <a:off x="251520" y="908720"/>
            <a:ext cx="8712968" cy="5760640"/>
          </a:xfrm>
        </p:spPr>
        <p:txBody>
          <a:bodyPr/>
          <a:lstStyle/>
          <a:p>
            <a:r>
              <a:rPr lang="ru-RU" b="1" dirty="0">
                <a:solidFill>
                  <a:schemeClr val="accent1">
                    <a:lumMod val="75000"/>
                  </a:schemeClr>
                </a:solidFill>
                <a:latin typeface="Georgia" pitchFamily="18" charset="0"/>
              </a:rPr>
              <a:t>Предложение</a:t>
            </a:r>
            <a:r>
              <a:rPr lang="ru-RU" dirty="0">
                <a:solidFill>
                  <a:schemeClr val="accent2">
                    <a:lumMod val="50000"/>
                  </a:schemeClr>
                </a:solidFill>
                <a:latin typeface="Georgia" pitchFamily="18" charset="0"/>
              </a:rPr>
              <a:t> </a:t>
            </a:r>
            <a:r>
              <a:rPr lang="ru-RU" dirty="0">
                <a:solidFill>
                  <a:schemeClr val="bg1">
                    <a:lumMod val="10000"/>
                  </a:schemeClr>
                </a:solidFill>
                <a:latin typeface="Georgia" pitchFamily="18" charset="0"/>
              </a:rPr>
              <a:t>– желание и возможность продать данный товар по данной цене.</a:t>
            </a:r>
          </a:p>
          <a:p>
            <a:pPr>
              <a:buNone/>
            </a:pPr>
            <a:endParaRPr lang="ru-RU" dirty="0">
              <a:solidFill>
                <a:schemeClr val="bg1">
                  <a:lumMod val="10000"/>
                </a:schemeClr>
              </a:solidFill>
              <a:latin typeface="Georgia" pitchFamily="18" charset="0"/>
            </a:endParaRPr>
          </a:p>
          <a:p>
            <a:r>
              <a:rPr lang="ru-RU" b="1" dirty="0">
                <a:solidFill>
                  <a:schemeClr val="accent1">
                    <a:lumMod val="75000"/>
                  </a:schemeClr>
                </a:solidFill>
                <a:latin typeface="Georgia" pitchFamily="18" charset="0"/>
              </a:rPr>
              <a:t>Объем (величина) предложения</a:t>
            </a:r>
            <a:r>
              <a:rPr lang="ru-RU" dirty="0">
                <a:solidFill>
                  <a:schemeClr val="accent1">
                    <a:lumMod val="75000"/>
                  </a:schemeClr>
                </a:solidFill>
                <a:latin typeface="Georgia" pitchFamily="18" charset="0"/>
              </a:rPr>
              <a:t> </a:t>
            </a:r>
            <a:r>
              <a:rPr lang="ru-RU" dirty="0">
                <a:latin typeface="Georgia" pitchFamily="18" charset="0"/>
              </a:rPr>
              <a:t>– количество товаров, которое продавцы способны и готовы продать по определённой цене в заданном месте и в заданное время. </a:t>
            </a:r>
          </a:p>
        </p:txBody>
      </p:sp>
      <p:pic>
        <p:nvPicPr>
          <p:cNvPr id="5" name="Picture 2" descr="http://www.bishelp.ru/upload/iblock/8c3/142222.jpg"/>
          <p:cNvPicPr>
            <a:picLocks noChangeAspect="1" noChangeArrowheads="1"/>
          </p:cNvPicPr>
          <p:nvPr/>
        </p:nvPicPr>
        <p:blipFill>
          <a:blip r:embed="rId2" cstate="print"/>
          <a:srcRect/>
          <a:stretch>
            <a:fillRect/>
          </a:stretch>
        </p:blipFill>
        <p:spPr bwMode="auto">
          <a:xfrm>
            <a:off x="2411760" y="3573016"/>
            <a:ext cx="4824437" cy="300598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одержимое 8"/>
          <p:cNvSpPr>
            <a:spLocks noGrp="1"/>
          </p:cNvSpPr>
          <p:nvPr>
            <p:ph sz="half" idx="1"/>
          </p:nvPr>
        </p:nvSpPr>
        <p:spPr>
          <a:xfrm>
            <a:off x="457200" y="1920875"/>
            <a:ext cx="4038600" cy="4433888"/>
          </a:xfrm>
        </p:spPr>
        <p:txBody>
          <a:bodyPr>
            <a:normAutofit fontScale="25000" lnSpcReduction="20000"/>
          </a:bodyPr>
          <a:lstStyle/>
          <a:p>
            <a:pPr marL="274320" indent="-274320" eaLnBrk="1" fontAlgn="auto" hangingPunct="1">
              <a:spcAft>
                <a:spcPts val="0"/>
              </a:spcAft>
              <a:buClr>
                <a:schemeClr val="accent3"/>
              </a:buClr>
              <a:buFont typeface="Wingdings 2"/>
              <a:buChar char=""/>
              <a:defRPr/>
            </a:pPr>
            <a:endParaRPr lang="ru-RU"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r>
              <a:rPr lang="ru-RU" sz="2400" i="1" dirty="0"/>
              <a:t>   </a:t>
            </a:r>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r>
              <a:rPr lang="ru-RU" sz="9600" i="1" dirty="0"/>
              <a:t>    </a:t>
            </a:r>
          </a:p>
          <a:p>
            <a:pPr marL="274320" indent="-274320" eaLnBrk="1" fontAlgn="auto" hangingPunct="1">
              <a:spcAft>
                <a:spcPts val="0"/>
              </a:spcAft>
              <a:buClr>
                <a:schemeClr val="accent3"/>
              </a:buClr>
              <a:buFont typeface="Wingdings 2"/>
              <a:buNone/>
              <a:defRPr/>
            </a:pPr>
            <a:r>
              <a:rPr lang="ru-RU" sz="9600" i="1" dirty="0"/>
              <a:t>   </a:t>
            </a:r>
            <a:r>
              <a:rPr lang="en-US" sz="9600" i="1" dirty="0"/>
              <a:t>                                   </a:t>
            </a:r>
            <a:endParaRPr lang="ru-RU" sz="9600" i="1" dirty="0"/>
          </a:p>
          <a:p>
            <a:pPr marL="274320" indent="-274320" eaLnBrk="1" fontAlgn="auto" hangingPunct="1">
              <a:spcAft>
                <a:spcPts val="0"/>
              </a:spcAft>
              <a:buClr>
                <a:schemeClr val="accent3"/>
              </a:buClr>
              <a:buFont typeface="Wingdings 2"/>
              <a:buNone/>
              <a:defRPr/>
            </a:pPr>
            <a:r>
              <a:rPr lang="ru-RU" sz="9600" i="1" dirty="0"/>
              <a:t>  </a:t>
            </a:r>
          </a:p>
          <a:p>
            <a:pPr marL="274320" indent="-274320" eaLnBrk="1" fontAlgn="auto" hangingPunct="1">
              <a:spcAft>
                <a:spcPts val="0"/>
              </a:spcAft>
              <a:buClr>
                <a:schemeClr val="accent3"/>
              </a:buClr>
              <a:buFont typeface="Wingdings 2"/>
              <a:buNone/>
              <a:defRPr/>
            </a:pPr>
            <a:endParaRPr lang="ru-RU" sz="9600" i="1" dirty="0"/>
          </a:p>
          <a:p>
            <a:pPr>
              <a:buClr>
                <a:schemeClr val="accent3"/>
              </a:buClr>
              <a:buNone/>
              <a:defRPr/>
            </a:pPr>
            <a:endParaRPr lang="ru-RU" sz="9600" i="1" baseline="50000" dirty="0"/>
          </a:p>
          <a:p>
            <a:pPr>
              <a:buClr>
                <a:schemeClr val="accent3"/>
              </a:buClr>
              <a:buNone/>
              <a:defRPr/>
            </a:pPr>
            <a:endParaRPr lang="ru-RU" sz="9600" i="1" baseline="50000" dirty="0"/>
          </a:p>
          <a:p>
            <a:pPr>
              <a:buClr>
                <a:schemeClr val="accent3"/>
              </a:buClr>
              <a:buNone/>
              <a:defRPr/>
            </a:pPr>
            <a:endParaRPr lang="ru-RU" sz="9600" i="1" dirty="0"/>
          </a:p>
          <a:p>
            <a:pPr marL="274320" indent="-274320" eaLnBrk="1" fontAlgn="auto" hangingPunct="1">
              <a:spcAft>
                <a:spcPts val="0"/>
              </a:spcAft>
              <a:buClr>
                <a:schemeClr val="accent3"/>
              </a:buClr>
              <a:buFont typeface="Wingdings 2"/>
              <a:buNone/>
              <a:defRPr/>
            </a:pPr>
            <a:r>
              <a:rPr lang="ru-RU" sz="9600" i="1" dirty="0"/>
              <a:t>   </a:t>
            </a:r>
            <a:endParaRPr lang="ru-RU" sz="9600" i="1" baseline="50000" dirty="0"/>
          </a:p>
          <a:p>
            <a:pPr marL="274320" indent="-274320" eaLnBrk="1" fontAlgn="auto" hangingPunct="1">
              <a:spcAft>
                <a:spcPts val="0"/>
              </a:spcAft>
              <a:buClr>
                <a:schemeClr val="accent3"/>
              </a:buClr>
              <a:buFont typeface="Wingdings 2"/>
              <a:buNone/>
              <a:defRPr/>
            </a:pPr>
            <a:r>
              <a:rPr lang="en-US" sz="9600" i="1" dirty="0"/>
              <a:t>           </a:t>
            </a:r>
            <a:endParaRPr lang="ru-RU" sz="9600" i="1" dirty="0"/>
          </a:p>
          <a:p>
            <a:pPr marL="274320" indent="-274320" eaLnBrk="1" fontAlgn="auto" hangingPunct="1">
              <a:spcAft>
                <a:spcPts val="0"/>
              </a:spcAft>
              <a:buClr>
                <a:schemeClr val="accent3"/>
              </a:buClr>
              <a:buFont typeface="Wingdings 2"/>
              <a:buNone/>
              <a:defRPr/>
            </a:pPr>
            <a:endParaRPr lang="ru-RU" sz="9600" i="1" dirty="0"/>
          </a:p>
          <a:p>
            <a:pPr marL="274320" indent="-274320" eaLnBrk="1" fontAlgn="auto" hangingPunct="1">
              <a:spcAft>
                <a:spcPts val="0"/>
              </a:spcAft>
              <a:buClr>
                <a:schemeClr val="accent3"/>
              </a:buClr>
              <a:buFont typeface="Wingdings 2"/>
              <a:buNone/>
              <a:defRPr/>
            </a:pPr>
            <a:r>
              <a:rPr lang="ru-RU" sz="9600" i="1" dirty="0"/>
              <a:t>                  </a:t>
            </a:r>
            <a:r>
              <a:rPr lang="ru-RU" sz="8000" i="1" dirty="0"/>
              <a:t>  </a:t>
            </a:r>
            <a:r>
              <a:rPr lang="ru-RU" sz="9600" i="1" dirty="0"/>
              <a:t>           </a:t>
            </a:r>
            <a:r>
              <a:rPr lang="ru-RU" sz="8000" i="1" dirty="0"/>
              <a:t>           </a:t>
            </a:r>
            <a:endParaRPr lang="ru-RU" sz="96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r>
              <a:rPr lang="ru-RU" sz="2400" i="1" dirty="0"/>
              <a:t>                          </a:t>
            </a:r>
            <a:endParaRPr lang="ru-RU" sz="96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endParaRPr lang="ru-RU" sz="2400" i="1" dirty="0"/>
          </a:p>
          <a:p>
            <a:pPr marL="274320" indent="-274320" eaLnBrk="1" fontAlgn="auto" hangingPunct="1">
              <a:spcAft>
                <a:spcPts val="0"/>
              </a:spcAft>
              <a:buClr>
                <a:schemeClr val="accent3"/>
              </a:buClr>
              <a:buFont typeface="Wingdings 2"/>
              <a:buNone/>
              <a:defRPr/>
            </a:pPr>
            <a:r>
              <a:rPr lang="ru-RU" sz="2400" i="1" dirty="0"/>
              <a:t> </a:t>
            </a:r>
            <a:endParaRPr lang="ru-RU" sz="2400" i="1" baseline="50000" dirty="0"/>
          </a:p>
        </p:txBody>
      </p:sp>
      <p:sp>
        <p:nvSpPr>
          <p:cNvPr id="22" name="Содержимое 21"/>
          <p:cNvSpPr>
            <a:spLocks noGrp="1"/>
          </p:cNvSpPr>
          <p:nvPr>
            <p:ph sz="half" idx="2"/>
          </p:nvPr>
        </p:nvSpPr>
        <p:spPr>
          <a:xfrm>
            <a:off x="179512" y="692696"/>
            <a:ext cx="3744416" cy="1512168"/>
          </a:xfrm>
        </p:spPr>
        <p:txBody>
          <a:bodyPr>
            <a:normAutofit fontScale="25000" lnSpcReduction="20000"/>
          </a:bodyPr>
          <a:lstStyle/>
          <a:p>
            <a:pPr marL="0" indent="0" eaLnBrk="1" hangingPunct="1">
              <a:buFont typeface="Wingdings 2" pitchFamily="18" charset="2"/>
              <a:buNone/>
            </a:pPr>
            <a:r>
              <a:rPr lang="ru-RU" sz="6400" dirty="0">
                <a:latin typeface="Georgia" pitchFamily="18" charset="0"/>
              </a:rPr>
              <a:t>Кривая предложения показывает, что рост цены сопровождается ростом величины предложения. Например, при повышении цены с 20тг. за штуку до 40тг. , то величина предложения увеличится с 18 до 40 штук.</a:t>
            </a:r>
          </a:p>
        </p:txBody>
      </p:sp>
      <p:cxnSp>
        <p:nvCxnSpPr>
          <p:cNvPr id="6" name="Прямая со стрелкой 5"/>
          <p:cNvCxnSpPr/>
          <p:nvPr/>
        </p:nvCxnSpPr>
        <p:spPr>
          <a:xfrm rot="5400000" flipH="1" flipV="1">
            <a:off x="-1032643" y="4137099"/>
            <a:ext cx="3001962" cy="1588"/>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467544" y="5661248"/>
            <a:ext cx="3214687" cy="1587"/>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Дуга 14"/>
          <p:cNvSpPr/>
          <p:nvPr/>
        </p:nvSpPr>
        <p:spPr>
          <a:xfrm rot="5598159">
            <a:off x="-2127001" y="-97135"/>
            <a:ext cx="5186363" cy="4749801"/>
          </a:xfrm>
          <a:prstGeom prst="arc">
            <a:avLst>
              <a:gd name="adj1" fmla="val 16709283"/>
              <a:gd name="adj2" fmla="val 2095991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prstTxWarp prst="textCurveDown">
              <a:avLst/>
            </a:prstTxWarp>
          </a:bodyPr>
          <a:lstStyle/>
          <a:p>
            <a:pPr algn="ctr" fontAlgn="auto">
              <a:spcBef>
                <a:spcPts val="0"/>
              </a:spcBef>
              <a:spcAft>
                <a:spcPts val="0"/>
              </a:spcAft>
              <a:defRPr/>
            </a:pPr>
            <a:endParaRPr lang="ru-RU">
              <a:ln>
                <a:solidFill>
                  <a:schemeClr val="tx1"/>
                </a:solidFill>
              </a:ln>
            </a:endParaRPr>
          </a:p>
        </p:txBody>
      </p:sp>
      <p:sp>
        <p:nvSpPr>
          <p:cNvPr id="13" name="Полилиния 12"/>
          <p:cNvSpPr/>
          <p:nvPr/>
        </p:nvSpPr>
        <p:spPr>
          <a:xfrm>
            <a:off x="467544" y="4509120"/>
            <a:ext cx="1158875" cy="1165225"/>
          </a:xfrm>
          <a:custGeom>
            <a:avLst/>
            <a:gdLst>
              <a:gd name="connsiteX0" fmla="*/ 0 w 1306286"/>
              <a:gd name="connsiteY0" fmla="*/ 0 h 1164772"/>
              <a:gd name="connsiteX1" fmla="*/ 1284515 w 1306286"/>
              <a:gd name="connsiteY1" fmla="*/ 0 h 1164772"/>
              <a:gd name="connsiteX2" fmla="*/ 1284515 w 1306286"/>
              <a:gd name="connsiteY2" fmla="*/ 0 h 1164772"/>
              <a:gd name="connsiteX3" fmla="*/ 1295400 w 1306286"/>
              <a:gd name="connsiteY3" fmla="*/ 1164772 h 1164772"/>
              <a:gd name="connsiteX4" fmla="*/ 1295400 w 1306286"/>
              <a:gd name="connsiteY4" fmla="*/ 1164772 h 1164772"/>
              <a:gd name="connsiteX5" fmla="*/ 1306286 w 1306286"/>
              <a:gd name="connsiteY5" fmla="*/ 1153886 h 1164772"/>
              <a:gd name="connsiteX6" fmla="*/ 1295400 w 1306286"/>
              <a:gd name="connsiteY6" fmla="*/ 1164772 h 116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6286" h="1164772">
                <a:moveTo>
                  <a:pt x="0" y="0"/>
                </a:moveTo>
                <a:lnTo>
                  <a:pt x="1284515" y="0"/>
                </a:lnTo>
                <a:lnTo>
                  <a:pt x="1284515" y="0"/>
                </a:lnTo>
                <a:cubicBezTo>
                  <a:pt x="1286329" y="194129"/>
                  <a:pt x="1295400" y="1164772"/>
                  <a:pt x="1295400" y="1164772"/>
                </a:cubicBezTo>
                <a:lnTo>
                  <a:pt x="1295400" y="1164772"/>
                </a:lnTo>
                <a:lnTo>
                  <a:pt x="1306286" y="1153886"/>
                </a:lnTo>
                <a:lnTo>
                  <a:pt x="1295400" y="1164772"/>
                </a:ln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1" name="Полилиния 20"/>
          <p:cNvSpPr/>
          <p:nvPr/>
        </p:nvSpPr>
        <p:spPr>
          <a:xfrm>
            <a:off x="467544" y="3284984"/>
            <a:ext cx="2187575" cy="2351088"/>
          </a:xfrm>
          <a:custGeom>
            <a:avLst/>
            <a:gdLst>
              <a:gd name="connsiteX0" fmla="*/ 0 w 2188028"/>
              <a:gd name="connsiteY0" fmla="*/ 0 h 2351314"/>
              <a:gd name="connsiteX1" fmla="*/ 2166257 w 2188028"/>
              <a:gd name="connsiteY1" fmla="*/ 10885 h 2351314"/>
              <a:gd name="connsiteX2" fmla="*/ 2166257 w 2188028"/>
              <a:gd name="connsiteY2" fmla="*/ 10885 h 2351314"/>
              <a:gd name="connsiteX3" fmla="*/ 2188028 w 2188028"/>
              <a:gd name="connsiteY3" fmla="*/ 2351314 h 2351314"/>
            </a:gdLst>
            <a:ahLst/>
            <a:cxnLst>
              <a:cxn ang="0">
                <a:pos x="connsiteX0" y="connsiteY0"/>
              </a:cxn>
              <a:cxn ang="0">
                <a:pos x="connsiteX1" y="connsiteY1"/>
              </a:cxn>
              <a:cxn ang="0">
                <a:pos x="connsiteX2" y="connsiteY2"/>
              </a:cxn>
              <a:cxn ang="0">
                <a:pos x="connsiteX3" y="connsiteY3"/>
              </a:cxn>
            </a:cxnLst>
            <a:rect l="l" t="t" r="r" b="b"/>
            <a:pathLst>
              <a:path w="2188028" h="2351314">
                <a:moveTo>
                  <a:pt x="0" y="0"/>
                </a:moveTo>
                <a:lnTo>
                  <a:pt x="2166257" y="10885"/>
                </a:lnTo>
                <a:lnTo>
                  <a:pt x="2166257" y="10885"/>
                </a:lnTo>
                <a:cubicBezTo>
                  <a:pt x="2169885" y="400956"/>
                  <a:pt x="2178956" y="1376135"/>
                  <a:pt x="2188028" y="2351314"/>
                </a:cubicBez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17" name="Прямоугольник 16"/>
          <p:cNvSpPr/>
          <p:nvPr/>
        </p:nvSpPr>
        <p:spPr>
          <a:xfrm>
            <a:off x="-116712" y="260648"/>
            <a:ext cx="4256663" cy="461665"/>
          </a:xfrm>
          <a:prstGeom prst="rect">
            <a:avLst/>
          </a:prstGeom>
        </p:spPr>
        <p:txBody>
          <a:bodyPr wrap="square">
            <a:spAutoFit/>
          </a:bodyPr>
          <a:lstStyle/>
          <a:p>
            <a:pPr algn="ctr"/>
            <a:r>
              <a:rPr lang="ru-RU" sz="2400" b="1" i="1" dirty="0">
                <a:solidFill>
                  <a:srgbClr val="FF0000"/>
                </a:solidFill>
                <a:latin typeface="Georgia" pitchFamily="18" charset="0"/>
              </a:rPr>
              <a:t>Кривая предложения</a:t>
            </a:r>
          </a:p>
        </p:txBody>
      </p:sp>
      <p:sp>
        <p:nvSpPr>
          <p:cNvPr id="18" name="Прямоугольник 17"/>
          <p:cNvSpPr/>
          <p:nvPr/>
        </p:nvSpPr>
        <p:spPr>
          <a:xfrm>
            <a:off x="251520" y="5733256"/>
            <a:ext cx="266420" cy="369332"/>
          </a:xfrm>
          <a:prstGeom prst="rect">
            <a:avLst/>
          </a:prstGeom>
        </p:spPr>
        <p:txBody>
          <a:bodyPr wrap="none">
            <a:spAutoFit/>
          </a:bodyPr>
          <a:lstStyle/>
          <a:p>
            <a:pPr>
              <a:buClr>
                <a:schemeClr val="accent3"/>
              </a:buClr>
              <a:buNone/>
              <a:defRPr/>
            </a:pPr>
            <a:r>
              <a:rPr lang="ru-RU" i="1" baseline="50000" dirty="0"/>
              <a:t>0</a:t>
            </a:r>
            <a:endParaRPr lang="ru-RU" i="1" dirty="0"/>
          </a:p>
        </p:txBody>
      </p:sp>
      <p:sp>
        <p:nvSpPr>
          <p:cNvPr id="19" name="Прямоугольник 18"/>
          <p:cNvSpPr/>
          <p:nvPr/>
        </p:nvSpPr>
        <p:spPr>
          <a:xfrm>
            <a:off x="107504" y="4365104"/>
            <a:ext cx="348172" cy="369332"/>
          </a:xfrm>
          <a:prstGeom prst="rect">
            <a:avLst/>
          </a:prstGeom>
        </p:spPr>
        <p:txBody>
          <a:bodyPr wrap="none">
            <a:spAutoFit/>
          </a:bodyPr>
          <a:lstStyle/>
          <a:p>
            <a:pPr>
              <a:buClr>
                <a:schemeClr val="accent3"/>
              </a:buClr>
              <a:buNone/>
              <a:defRPr/>
            </a:pPr>
            <a:r>
              <a:rPr lang="ru-RU" i="1" baseline="50000" dirty="0"/>
              <a:t>20</a:t>
            </a:r>
            <a:endParaRPr lang="ru-RU" i="1" dirty="0"/>
          </a:p>
        </p:txBody>
      </p:sp>
      <p:sp>
        <p:nvSpPr>
          <p:cNvPr id="20" name="Прямоугольник 19"/>
          <p:cNvSpPr/>
          <p:nvPr/>
        </p:nvSpPr>
        <p:spPr>
          <a:xfrm>
            <a:off x="107504" y="3140968"/>
            <a:ext cx="348172" cy="369332"/>
          </a:xfrm>
          <a:prstGeom prst="rect">
            <a:avLst/>
          </a:prstGeom>
        </p:spPr>
        <p:txBody>
          <a:bodyPr wrap="none">
            <a:spAutoFit/>
          </a:bodyPr>
          <a:lstStyle/>
          <a:p>
            <a:pPr>
              <a:buClr>
                <a:schemeClr val="accent3"/>
              </a:buClr>
              <a:buNone/>
              <a:defRPr/>
            </a:pPr>
            <a:r>
              <a:rPr lang="ru-RU" i="1" baseline="50000" dirty="0"/>
              <a:t>40</a:t>
            </a:r>
            <a:endParaRPr lang="ru-RU" i="1" dirty="0"/>
          </a:p>
        </p:txBody>
      </p:sp>
      <p:sp>
        <p:nvSpPr>
          <p:cNvPr id="23" name="Прямоугольник 22"/>
          <p:cNvSpPr/>
          <p:nvPr/>
        </p:nvSpPr>
        <p:spPr>
          <a:xfrm>
            <a:off x="2483768" y="5661248"/>
            <a:ext cx="348172" cy="369332"/>
          </a:xfrm>
          <a:prstGeom prst="rect">
            <a:avLst/>
          </a:prstGeom>
        </p:spPr>
        <p:txBody>
          <a:bodyPr wrap="none">
            <a:spAutoFit/>
          </a:bodyPr>
          <a:lstStyle/>
          <a:p>
            <a:pPr>
              <a:buClr>
                <a:schemeClr val="accent3"/>
              </a:buClr>
              <a:buNone/>
              <a:defRPr/>
            </a:pPr>
            <a:r>
              <a:rPr lang="ru-RU" i="1" baseline="50000" dirty="0"/>
              <a:t>40</a:t>
            </a:r>
            <a:endParaRPr lang="ru-RU" i="1" dirty="0"/>
          </a:p>
        </p:txBody>
      </p:sp>
      <p:sp>
        <p:nvSpPr>
          <p:cNvPr id="24" name="Прямоугольник 23"/>
          <p:cNvSpPr/>
          <p:nvPr/>
        </p:nvSpPr>
        <p:spPr>
          <a:xfrm>
            <a:off x="1475656" y="5661248"/>
            <a:ext cx="348172" cy="369332"/>
          </a:xfrm>
          <a:prstGeom prst="rect">
            <a:avLst/>
          </a:prstGeom>
        </p:spPr>
        <p:txBody>
          <a:bodyPr wrap="none">
            <a:spAutoFit/>
          </a:bodyPr>
          <a:lstStyle/>
          <a:p>
            <a:pPr>
              <a:buClr>
                <a:schemeClr val="accent3"/>
              </a:buClr>
              <a:buNone/>
              <a:defRPr/>
            </a:pPr>
            <a:r>
              <a:rPr lang="ru-RU" i="1" baseline="50000" dirty="0"/>
              <a:t>18</a:t>
            </a:r>
            <a:endParaRPr lang="ru-RU" i="1" dirty="0"/>
          </a:p>
        </p:txBody>
      </p:sp>
      <p:sp>
        <p:nvSpPr>
          <p:cNvPr id="25" name="Прямоугольник 24"/>
          <p:cNvSpPr/>
          <p:nvPr/>
        </p:nvSpPr>
        <p:spPr>
          <a:xfrm>
            <a:off x="3563888" y="5733256"/>
            <a:ext cx="314510" cy="369332"/>
          </a:xfrm>
          <a:prstGeom prst="rect">
            <a:avLst/>
          </a:prstGeom>
        </p:spPr>
        <p:txBody>
          <a:bodyPr wrap="none">
            <a:spAutoFit/>
          </a:bodyPr>
          <a:lstStyle/>
          <a:p>
            <a:r>
              <a:rPr lang="en-US" i="1" dirty="0"/>
              <a:t>Q</a:t>
            </a:r>
            <a:endParaRPr lang="ru-RU" dirty="0"/>
          </a:p>
        </p:txBody>
      </p:sp>
      <p:sp>
        <p:nvSpPr>
          <p:cNvPr id="26" name="Прямоугольник 25"/>
          <p:cNvSpPr/>
          <p:nvPr/>
        </p:nvSpPr>
        <p:spPr>
          <a:xfrm>
            <a:off x="107504" y="2564904"/>
            <a:ext cx="312906" cy="369332"/>
          </a:xfrm>
          <a:prstGeom prst="rect">
            <a:avLst/>
          </a:prstGeom>
        </p:spPr>
        <p:txBody>
          <a:bodyPr wrap="none">
            <a:spAutoFit/>
          </a:bodyPr>
          <a:lstStyle/>
          <a:p>
            <a:r>
              <a:rPr lang="ru-RU" i="1" dirty="0"/>
              <a:t>Р</a:t>
            </a:r>
            <a:endParaRPr lang="ru-RU" dirty="0"/>
          </a:p>
        </p:txBody>
      </p:sp>
      <p:sp>
        <p:nvSpPr>
          <p:cNvPr id="28" name="Прямоугольник 27"/>
          <p:cNvSpPr/>
          <p:nvPr/>
        </p:nvSpPr>
        <p:spPr>
          <a:xfrm>
            <a:off x="2843808" y="2708920"/>
            <a:ext cx="277640" cy="369332"/>
          </a:xfrm>
          <a:prstGeom prst="rect">
            <a:avLst/>
          </a:prstGeom>
        </p:spPr>
        <p:txBody>
          <a:bodyPr wrap="none">
            <a:spAutoFit/>
          </a:bodyPr>
          <a:lstStyle/>
          <a:p>
            <a:r>
              <a:rPr lang="en-US" i="1" dirty="0"/>
              <a:t>S</a:t>
            </a:r>
            <a:endParaRPr lang="ru-RU" dirty="0"/>
          </a:p>
        </p:txBody>
      </p:sp>
      <p:sp>
        <p:nvSpPr>
          <p:cNvPr id="29" name="Прямоугольник 28"/>
          <p:cNvSpPr/>
          <p:nvPr/>
        </p:nvSpPr>
        <p:spPr>
          <a:xfrm>
            <a:off x="899592" y="4869160"/>
            <a:ext cx="277640" cy="369332"/>
          </a:xfrm>
          <a:prstGeom prst="rect">
            <a:avLst/>
          </a:prstGeom>
        </p:spPr>
        <p:txBody>
          <a:bodyPr wrap="none">
            <a:spAutoFit/>
          </a:bodyPr>
          <a:lstStyle/>
          <a:p>
            <a:r>
              <a:rPr lang="en-US" i="1" dirty="0"/>
              <a:t>S</a:t>
            </a:r>
            <a:endParaRPr lang="ru-RU" dirty="0"/>
          </a:p>
        </p:txBody>
      </p:sp>
      <p:sp>
        <p:nvSpPr>
          <p:cNvPr id="30" name="Прямоугольник 29"/>
          <p:cNvSpPr/>
          <p:nvPr/>
        </p:nvSpPr>
        <p:spPr>
          <a:xfrm>
            <a:off x="4499992" y="260648"/>
            <a:ext cx="4476763" cy="830997"/>
          </a:xfrm>
          <a:prstGeom prst="rect">
            <a:avLst/>
          </a:prstGeom>
        </p:spPr>
        <p:txBody>
          <a:bodyPr wrap="square">
            <a:spAutoFit/>
          </a:bodyPr>
          <a:lstStyle/>
          <a:p>
            <a:pPr algn="ctr"/>
            <a:r>
              <a:rPr lang="ru-RU" sz="2400" b="1" i="1" dirty="0">
                <a:solidFill>
                  <a:srgbClr val="FF0000"/>
                </a:solidFill>
                <a:latin typeface="Georgia" pitchFamily="18" charset="0"/>
              </a:rPr>
              <a:t>Зависимость величины предложения от цены</a:t>
            </a:r>
          </a:p>
        </p:txBody>
      </p:sp>
      <p:graphicFrame>
        <p:nvGraphicFramePr>
          <p:cNvPr id="31" name="Таблица 30"/>
          <p:cNvGraphicFramePr>
            <a:graphicFrameLocks noGrp="1"/>
          </p:cNvGraphicFramePr>
          <p:nvPr/>
        </p:nvGraphicFramePr>
        <p:xfrm>
          <a:off x="3995936" y="1412776"/>
          <a:ext cx="4992216" cy="3313596"/>
        </p:xfrm>
        <a:graphic>
          <a:graphicData uri="http://schemas.openxmlformats.org/drawingml/2006/table">
            <a:tbl>
              <a:tblPr firstRow="1" bandRow="1">
                <a:tableStyleId>{5C22544A-7EE6-4342-B048-85BDC9FD1C3A}</a:tableStyleId>
              </a:tblPr>
              <a:tblGrid>
                <a:gridCol w="1440160">
                  <a:extLst>
                    <a:ext uri="{9D8B030D-6E8A-4147-A177-3AD203B41FA5}">
                      <a16:colId xmlns:a16="http://schemas.microsoft.com/office/drawing/2014/main" val="20000"/>
                    </a:ext>
                  </a:extLst>
                </a:gridCol>
                <a:gridCol w="3552056">
                  <a:extLst>
                    <a:ext uri="{9D8B030D-6E8A-4147-A177-3AD203B41FA5}">
                      <a16:colId xmlns:a16="http://schemas.microsoft.com/office/drawing/2014/main" val="20001"/>
                    </a:ext>
                  </a:extLst>
                </a:gridCol>
              </a:tblGrid>
              <a:tr h="368868">
                <a:tc>
                  <a:txBody>
                    <a:bodyPr/>
                    <a:lstStyle/>
                    <a:p>
                      <a:pPr algn="ctr"/>
                      <a:r>
                        <a:rPr lang="ru-RU" sz="1400" dirty="0">
                          <a:solidFill>
                            <a:schemeClr val="tx1"/>
                          </a:solidFill>
                        </a:rPr>
                        <a:t>Цена</a:t>
                      </a:r>
                      <a:r>
                        <a:rPr lang="ru-RU" sz="1400" baseline="0" dirty="0">
                          <a:solidFill>
                            <a:schemeClr val="tx1"/>
                          </a:solidFill>
                        </a:rPr>
                        <a:t> (</a:t>
                      </a:r>
                      <a:r>
                        <a:rPr lang="ru-RU" sz="1400" i="1" baseline="0" dirty="0">
                          <a:solidFill>
                            <a:schemeClr val="tx1"/>
                          </a:solidFill>
                        </a:rPr>
                        <a:t>Р</a:t>
                      </a:r>
                      <a:r>
                        <a:rPr lang="ru-RU" sz="1400" baseline="0" dirty="0">
                          <a:solidFill>
                            <a:schemeClr val="tx1"/>
                          </a:solidFill>
                        </a:rPr>
                        <a:t>), </a:t>
                      </a:r>
                      <a:r>
                        <a:rPr lang="ru-RU" sz="1400" baseline="0" dirty="0" err="1">
                          <a:solidFill>
                            <a:schemeClr val="tx1"/>
                          </a:solidFill>
                        </a:rPr>
                        <a:t>р</a:t>
                      </a:r>
                      <a:r>
                        <a:rPr lang="ru-RU" sz="1400" baseline="0" dirty="0">
                          <a:solidFill>
                            <a:schemeClr val="tx1"/>
                          </a:solidFill>
                        </a:rPr>
                        <a:t>.</a:t>
                      </a:r>
                      <a:endParaRPr lang="ru-RU"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rPr>
                        <a:t> Количество произведённого продукта </a:t>
                      </a:r>
                      <a:r>
                        <a:rPr lang="en-US" sz="1400" dirty="0">
                          <a:solidFill>
                            <a:schemeClr val="tx1"/>
                          </a:solidFill>
                        </a:rPr>
                        <a:t>(Q</a:t>
                      </a:r>
                      <a:r>
                        <a:rPr kumimoji="0" lang="en-US" sz="1400" b="1" kern="1200" baseline="-25000" dirty="0">
                          <a:solidFill>
                            <a:schemeClr val="tx1"/>
                          </a:solidFill>
                          <a:latin typeface="+mn-lt"/>
                          <a:ea typeface="+mn-ea"/>
                          <a:cs typeface="+mn-cs"/>
                        </a:rPr>
                        <a:t> s</a:t>
                      </a:r>
                      <a:r>
                        <a:rPr kumimoji="0" lang="en-US" sz="1400" b="1" kern="1200" baseline="0" dirty="0">
                          <a:solidFill>
                            <a:schemeClr val="tx1"/>
                          </a:solidFill>
                          <a:latin typeface="+mn-lt"/>
                          <a:ea typeface="+mn-ea"/>
                          <a:cs typeface="+mn-cs"/>
                        </a:rPr>
                        <a:t> )</a:t>
                      </a:r>
                      <a:r>
                        <a:rPr kumimoji="0" lang="ru-RU" sz="1400" b="1" kern="1200" baseline="0" dirty="0">
                          <a:solidFill>
                            <a:schemeClr val="tx1"/>
                          </a:solidFill>
                          <a:latin typeface="+mn-lt"/>
                          <a:ea typeface="+mn-ea"/>
                          <a:cs typeface="+mn-cs"/>
                        </a:rPr>
                        <a:t>, шт.</a:t>
                      </a:r>
                      <a:r>
                        <a:rPr kumimoji="0" lang="en-US" sz="1400" b="1" kern="1200" baseline="0" dirty="0">
                          <a:solidFill>
                            <a:schemeClr val="tx1"/>
                          </a:solidFill>
                          <a:latin typeface="+mn-lt"/>
                          <a:ea typeface="+mn-ea"/>
                          <a:cs typeface="+mn-cs"/>
                        </a:rPr>
                        <a:t> </a:t>
                      </a:r>
                      <a:endParaRPr kumimoji="0" lang="ru-RU" sz="1400" b="1" kern="1200" dirty="0">
                        <a:solidFill>
                          <a:schemeClr val="tx1"/>
                        </a:solidFill>
                        <a:latin typeface="+mn-lt"/>
                        <a:ea typeface="+mn-ea"/>
                        <a:cs typeface="+mn-cs"/>
                      </a:endParaRPr>
                    </a:p>
                    <a:p>
                      <a:r>
                        <a:rPr lang="ru-RU" sz="1400" dirty="0">
                          <a:solidFill>
                            <a:schemeClr val="tx1"/>
                          </a:solidFill>
                        </a:rPr>
                        <a:t>                   </a:t>
                      </a:r>
                    </a:p>
                  </a:txBody>
                  <a:tcPr/>
                </a:tc>
                <a:extLst>
                  <a:ext uri="{0D108BD9-81ED-4DB2-BD59-A6C34878D82A}">
                    <a16:rowId xmlns:a16="http://schemas.microsoft.com/office/drawing/2014/main" val="10000"/>
                  </a:ext>
                </a:extLst>
              </a:tr>
              <a:tr h="368868">
                <a:tc>
                  <a:txBody>
                    <a:bodyPr/>
                    <a:lstStyle/>
                    <a:p>
                      <a:pPr algn="ctr"/>
                      <a:r>
                        <a:rPr lang="ru-RU" sz="1400" dirty="0"/>
                        <a:t>10</a:t>
                      </a:r>
                    </a:p>
                  </a:txBody>
                  <a:tcPr/>
                </a:tc>
                <a:tc>
                  <a:txBody>
                    <a:bodyPr/>
                    <a:lstStyle/>
                    <a:p>
                      <a:pPr algn="ctr"/>
                      <a:r>
                        <a:rPr lang="ru-RU" sz="1400" dirty="0"/>
                        <a:t>2</a:t>
                      </a:r>
                    </a:p>
                  </a:txBody>
                  <a:tcPr/>
                </a:tc>
                <a:extLst>
                  <a:ext uri="{0D108BD9-81ED-4DB2-BD59-A6C34878D82A}">
                    <a16:rowId xmlns:a16="http://schemas.microsoft.com/office/drawing/2014/main" val="10001"/>
                  </a:ext>
                </a:extLst>
              </a:tr>
              <a:tr h="368868">
                <a:tc>
                  <a:txBody>
                    <a:bodyPr/>
                    <a:lstStyle/>
                    <a:p>
                      <a:pPr algn="ctr"/>
                      <a:r>
                        <a:rPr lang="ru-RU" sz="1400" dirty="0"/>
                        <a:t>15</a:t>
                      </a:r>
                    </a:p>
                  </a:txBody>
                  <a:tcPr/>
                </a:tc>
                <a:tc>
                  <a:txBody>
                    <a:bodyPr/>
                    <a:lstStyle/>
                    <a:p>
                      <a:pPr algn="ctr"/>
                      <a:r>
                        <a:rPr lang="ru-RU" sz="1400" dirty="0"/>
                        <a:t>9 </a:t>
                      </a:r>
                    </a:p>
                  </a:txBody>
                  <a:tcPr/>
                </a:tc>
                <a:extLst>
                  <a:ext uri="{0D108BD9-81ED-4DB2-BD59-A6C34878D82A}">
                    <a16:rowId xmlns:a16="http://schemas.microsoft.com/office/drawing/2014/main" val="10002"/>
                  </a:ext>
                </a:extLst>
              </a:tr>
              <a:tr h="368868">
                <a:tc>
                  <a:txBody>
                    <a:bodyPr/>
                    <a:lstStyle/>
                    <a:p>
                      <a:pPr algn="ctr"/>
                      <a:r>
                        <a:rPr lang="ru-RU" sz="1400" dirty="0"/>
                        <a:t>20</a:t>
                      </a:r>
                    </a:p>
                  </a:txBody>
                  <a:tcPr/>
                </a:tc>
                <a:tc>
                  <a:txBody>
                    <a:bodyPr/>
                    <a:lstStyle/>
                    <a:p>
                      <a:pPr algn="ctr"/>
                      <a:r>
                        <a:rPr lang="ru-RU" sz="1400" dirty="0"/>
                        <a:t>18</a:t>
                      </a:r>
                    </a:p>
                  </a:txBody>
                  <a:tcPr/>
                </a:tc>
                <a:extLst>
                  <a:ext uri="{0D108BD9-81ED-4DB2-BD59-A6C34878D82A}">
                    <a16:rowId xmlns:a16="http://schemas.microsoft.com/office/drawing/2014/main" val="10003"/>
                  </a:ext>
                </a:extLst>
              </a:tr>
              <a:tr h="368868">
                <a:tc>
                  <a:txBody>
                    <a:bodyPr/>
                    <a:lstStyle/>
                    <a:p>
                      <a:pPr algn="ctr"/>
                      <a:r>
                        <a:rPr lang="ru-RU" sz="1400" dirty="0"/>
                        <a:t>25 </a:t>
                      </a:r>
                    </a:p>
                  </a:txBody>
                  <a:tcPr/>
                </a:tc>
                <a:tc>
                  <a:txBody>
                    <a:bodyPr/>
                    <a:lstStyle/>
                    <a:p>
                      <a:pPr algn="ctr"/>
                      <a:r>
                        <a:rPr lang="ru-RU" sz="1400" dirty="0"/>
                        <a:t>25 </a:t>
                      </a:r>
                    </a:p>
                  </a:txBody>
                  <a:tcPr/>
                </a:tc>
                <a:extLst>
                  <a:ext uri="{0D108BD9-81ED-4DB2-BD59-A6C34878D82A}">
                    <a16:rowId xmlns:a16="http://schemas.microsoft.com/office/drawing/2014/main" val="10004"/>
                  </a:ext>
                </a:extLst>
              </a:tr>
              <a:tr h="368868">
                <a:tc>
                  <a:txBody>
                    <a:bodyPr/>
                    <a:lstStyle/>
                    <a:p>
                      <a:pPr algn="ctr"/>
                      <a:r>
                        <a:rPr lang="ru-RU" sz="1400" dirty="0"/>
                        <a:t>30</a:t>
                      </a:r>
                    </a:p>
                  </a:txBody>
                  <a:tcPr/>
                </a:tc>
                <a:tc>
                  <a:txBody>
                    <a:bodyPr/>
                    <a:lstStyle/>
                    <a:p>
                      <a:pPr algn="ctr"/>
                      <a:r>
                        <a:rPr lang="ru-RU" sz="1400" dirty="0"/>
                        <a:t>31 </a:t>
                      </a:r>
                    </a:p>
                  </a:txBody>
                  <a:tcPr/>
                </a:tc>
                <a:extLst>
                  <a:ext uri="{0D108BD9-81ED-4DB2-BD59-A6C34878D82A}">
                    <a16:rowId xmlns:a16="http://schemas.microsoft.com/office/drawing/2014/main" val="10005"/>
                  </a:ext>
                </a:extLst>
              </a:tr>
              <a:tr h="368868">
                <a:tc>
                  <a:txBody>
                    <a:bodyPr/>
                    <a:lstStyle/>
                    <a:p>
                      <a:pPr algn="ctr"/>
                      <a:r>
                        <a:rPr lang="ru-RU" sz="1400" dirty="0"/>
                        <a:t>35 </a:t>
                      </a:r>
                    </a:p>
                  </a:txBody>
                  <a:tcPr/>
                </a:tc>
                <a:tc>
                  <a:txBody>
                    <a:bodyPr/>
                    <a:lstStyle/>
                    <a:p>
                      <a:pPr algn="ctr"/>
                      <a:r>
                        <a:rPr lang="ru-RU" sz="1400" dirty="0"/>
                        <a:t>37</a:t>
                      </a:r>
                    </a:p>
                  </a:txBody>
                  <a:tcPr/>
                </a:tc>
                <a:extLst>
                  <a:ext uri="{0D108BD9-81ED-4DB2-BD59-A6C34878D82A}">
                    <a16:rowId xmlns:a16="http://schemas.microsoft.com/office/drawing/2014/main" val="10006"/>
                  </a:ext>
                </a:extLst>
              </a:tr>
              <a:tr h="368868">
                <a:tc>
                  <a:txBody>
                    <a:bodyPr/>
                    <a:lstStyle/>
                    <a:p>
                      <a:pPr algn="ctr"/>
                      <a:r>
                        <a:rPr lang="ru-RU" sz="1400" dirty="0"/>
                        <a:t>40 </a:t>
                      </a:r>
                    </a:p>
                  </a:txBody>
                  <a:tcPr/>
                </a:tc>
                <a:tc>
                  <a:txBody>
                    <a:bodyPr/>
                    <a:lstStyle/>
                    <a:p>
                      <a:pPr algn="ctr"/>
                      <a:r>
                        <a:rPr lang="ru-RU" sz="1400" dirty="0"/>
                        <a:t>40</a:t>
                      </a:r>
                    </a:p>
                  </a:txBody>
                  <a:tcPr/>
                </a:tc>
                <a:extLst>
                  <a:ext uri="{0D108BD9-81ED-4DB2-BD59-A6C34878D82A}">
                    <a16:rowId xmlns:a16="http://schemas.microsoft.com/office/drawing/2014/main" val="10007"/>
                  </a:ext>
                </a:extLst>
              </a:tr>
            </a:tbl>
          </a:graphicData>
        </a:graphic>
      </p:graphicFrame>
      <p:sp>
        <p:nvSpPr>
          <p:cNvPr id="32" name="Прямоугольник 31"/>
          <p:cNvSpPr/>
          <p:nvPr/>
        </p:nvSpPr>
        <p:spPr>
          <a:xfrm>
            <a:off x="3995936" y="4941168"/>
            <a:ext cx="4968552" cy="1569660"/>
          </a:xfrm>
          <a:prstGeom prst="rect">
            <a:avLst/>
          </a:prstGeom>
        </p:spPr>
        <p:txBody>
          <a:bodyPr wrap="square">
            <a:spAutoFit/>
          </a:bodyPr>
          <a:lstStyle/>
          <a:p>
            <a:r>
              <a:rPr lang="ru-RU" sz="1600" dirty="0">
                <a:latin typeface="Georgia" pitchFamily="18" charset="0"/>
              </a:rPr>
              <a:t>Величина предложения определяется величиной цены. Если мы проведем опрос группы продавцов однородной продукции, мы сможем составить зависимость величины предложения от уровня цены. Такую зависимость называют </a:t>
            </a:r>
            <a:r>
              <a:rPr lang="ru-RU" sz="1600" b="1" dirty="0">
                <a:latin typeface="Georgia" pitchFamily="18" charset="0"/>
              </a:rPr>
              <a:t>графиком (кривой) предложения</a:t>
            </a:r>
            <a:endParaRPr lang="ru-RU" sz="1600" dirty="0">
              <a:latin typeface="Georgia"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p:cTn id="7" dur="2000" fill="hold"/>
                                        <p:tgtEl>
                                          <p:spTgt spid="22">
                                            <p:txEl>
                                              <p:pRg st="0" end="0"/>
                                            </p:txEl>
                                          </p:spTgt>
                                        </p:tgtEl>
                                        <p:attrNameLst>
                                          <p:attrName>ppt_x</p:attrName>
                                        </p:attrNameLst>
                                      </p:cBhvr>
                                      <p:tavLst>
                                        <p:tav tm="0">
                                          <p:val>
                                            <p:strVal val="#ppt_x-.2"/>
                                          </p:val>
                                        </p:tav>
                                        <p:tav tm="100000">
                                          <p:val>
                                            <p:strVal val="#ppt_x"/>
                                          </p:val>
                                        </p:tav>
                                      </p:tavLst>
                                    </p:anim>
                                    <p:anim calcmode="lin" valueType="num">
                                      <p:cBhvr>
                                        <p:cTn id="8" dur="2000" fill="hold"/>
                                        <p:tgtEl>
                                          <p:spTgt spid="2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260648"/>
            <a:ext cx="8640960" cy="6408712"/>
          </a:xfrm>
        </p:spPr>
        <p:txBody>
          <a:bodyPr/>
          <a:lstStyle/>
          <a:p>
            <a:pPr marL="0" indent="0">
              <a:lnSpc>
                <a:spcPct val="80000"/>
              </a:lnSpc>
              <a:buNone/>
            </a:pPr>
            <a:r>
              <a:rPr lang="ru-RU" sz="2400" b="1" dirty="0">
                <a:solidFill>
                  <a:srgbClr val="FF0000"/>
                </a:solidFill>
                <a:latin typeface="Georgia" pitchFamily="18" charset="0"/>
              </a:rPr>
              <a:t>Закон предложения </a:t>
            </a:r>
            <a:r>
              <a:rPr lang="ru-RU" sz="2400" b="1" dirty="0">
                <a:latin typeface="Georgia" pitchFamily="18" charset="0"/>
              </a:rPr>
              <a:t>гласит : </a:t>
            </a:r>
            <a:r>
              <a:rPr lang="ru-RU" sz="2400" dirty="0">
                <a:latin typeface="Georgia" pitchFamily="18" charset="0"/>
              </a:rPr>
              <a:t>чем выше цена товара, тем выше величина предложения и наоборот.</a:t>
            </a:r>
          </a:p>
          <a:p>
            <a:pPr marL="0" indent="0">
              <a:lnSpc>
                <a:spcPct val="80000"/>
              </a:lnSpc>
              <a:buNone/>
            </a:pPr>
            <a:r>
              <a:rPr lang="ru-RU" sz="2000" b="1" i="1" dirty="0"/>
              <a:t>Аргументы достоверности закона спроса: </a:t>
            </a:r>
          </a:p>
          <a:p>
            <a:pPr marL="0" indent="0">
              <a:lnSpc>
                <a:spcPct val="80000"/>
              </a:lnSpc>
              <a:buNone/>
            </a:pPr>
            <a:endParaRPr lang="ru-RU" sz="2000" b="1" i="1" dirty="0"/>
          </a:p>
          <a:p>
            <a:pPr marL="273600" indent="-273600">
              <a:lnSpc>
                <a:spcPct val="80000"/>
              </a:lnSpc>
              <a:buFont typeface="Wingdings" pitchFamily="2" charset="2"/>
              <a:buChar char="ü"/>
            </a:pPr>
            <a:r>
              <a:rPr lang="ru-RU" sz="1600" dirty="0">
                <a:solidFill>
                  <a:srgbClr val="00B050"/>
                </a:solidFill>
                <a:latin typeface="Georgia" pitchFamily="18" charset="0"/>
              </a:rPr>
              <a:t>Увеличение прибыли при большей цене (с ростом цен увеличится прибыль, расширится производство).</a:t>
            </a:r>
          </a:p>
          <a:p>
            <a:pPr>
              <a:lnSpc>
                <a:spcPct val="80000"/>
              </a:lnSpc>
              <a:buFont typeface="Wingdings" pitchFamily="2" charset="2"/>
              <a:buChar char="ü"/>
            </a:pPr>
            <a:r>
              <a:rPr lang="ru-RU" sz="1600" dirty="0">
                <a:solidFill>
                  <a:srgbClr val="00B050"/>
                </a:solidFill>
                <a:latin typeface="Georgia" pitchFamily="18" charset="0"/>
              </a:rPr>
              <a:t>Увеличение прибыли при большей цене (с ростом цен увеличится прибыль, расширится производство).</a:t>
            </a:r>
          </a:p>
          <a:p>
            <a:pPr lvl="1">
              <a:lnSpc>
                <a:spcPct val="90000"/>
              </a:lnSpc>
              <a:buNone/>
            </a:pPr>
            <a:r>
              <a:rPr lang="ru-RU" sz="1600" b="1" dirty="0">
                <a:latin typeface="Georgia" pitchFamily="18" charset="0"/>
              </a:rPr>
              <a:t>	Когда цена на товар растет, производители, заинтересованные в увеличении прибыли, начнут расширять свое производство. Кроме того, в отрасль, где растут цены, устремятся и предприниматели из других отраслей, изымая свои капиталы из менее прибыльного дела. Открытие новых предприятий еще больше увеличит величину предложения. </a:t>
            </a:r>
          </a:p>
          <a:p>
            <a:pPr>
              <a:lnSpc>
                <a:spcPct val="80000"/>
              </a:lnSpc>
              <a:buFont typeface="Wingdings" pitchFamily="2" charset="2"/>
              <a:buChar char="ü"/>
            </a:pPr>
            <a:r>
              <a:rPr lang="ru-RU" sz="1600" dirty="0">
                <a:solidFill>
                  <a:srgbClr val="00B050"/>
                </a:solidFill>
                <a:latin typeface="Georgia" pitchFamily="18" charset="0"/>
              </a:rPr>
              <a:t>Дополнительные затраты (дополнительная продукция будет производиться, если будет расти цена товара).</a:t>
            </a:r>
            <a:endParaRPr lang="ru-RU" sz="1600" i="1" dirty="0">
              <a:latin typeface="Georgia" pitchFamily="18" charset="0"/>
            </a:endParaRPr>
          </a:p>
          <a:p>
            <a:pPr lvl="1">
              <a:lnSpc>
                <a:spcPct val="90000"/>
              </a:lnSpc>
              <a:buNone/>
            </a:pPr>
            <a:r>
              <a:rPr lang="ru-RU" sz="1600" b="1" dirty="0">
                <a:latin typeface="Georgia" pitchFamily="18" charset="0"/>
              </a:rPr>
              <a:t>	Рост величины предложения связан с ростом цены товара еще и потому, что производство каждой дополнительной единицы товара требует </a:t>
            </a:r>
            <a:r>
              <a:rPr lang="ru-RU" sz="1600" b="1" i="1" dirty="0">
                <a:latin typeface="Georgia" pitchFamily="18" charset="0"/>
              </a:rPr>
              <a:t>дополнительных затрат. </a:t>
            </a:r>
            <a:r>
              <a:rPr lang="ru-RU" sz="1600" b="1" dirty="0">
                <a:latin typeface="Georgia" pitchFamily="18" charset="0"/>
              </a:rPr>
              <a:t>Следовательно, если будет расти цена товара, дополнительная продукция будет производиться. Расширение производства может продолжаться до тех пор, пока дополнительные затраты не превысят дополнительный доход, полученный от производства еще одной, дополнительной, единицы продукции. </a:t>
            </a:r>
          </a:p>
          <a:p>
            <a:pPr marL="0" indent="0">
              <a:lnSpc>
                <a:spcPct val="80000"/>
              </a:lnSpc>
              <a:buFont typeface="Wingdings" pitchFamily="2" charset="2"/>
              <a:buChar char="ü"/>
            </a:pPr>
            <a:endParaRPr lang="ru-RU" sz="1400" dirty="0">
              <a:solidFill>
                <a:srgbClr val="00B050"/>
              </a:solidFill>
              <a:latin typeface="Georgia" pitchFamily="18" charset="0"/>
            </a:endParaRP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23528" y="188640"/>
            <a:ext cx="8568952" cy="1143000"/>
          </a:xfrm>
        </p:spPr>
        <p:txBody>
          <a:bodyPr>
            <a:normAutofit fontScale="90000"/>
          </a:bodyPr>
          <a:lstStyle/>
          <a:p>
            <a:r>
              <a:rPr lang="ru-RU" b="1" i="1" dirty="0">
                <a:solidFill>
                  <a:schemeClr val="accent1"/>
                </a:solidFill>
                <a:latin typeface="Georgia" pitchFamily="18" charset="0"/>
              </a:rPr>
              <a:t>Неценовые факторы, влияющие на предложение</a:t>
            </a:r>
            <a:endParaRPr lang="ru-RU" i="1" dirty="0">
              <a:solidFill>
                <a:schemeClr val="accent1"/>
              </a:solidFill>
            </a:endParaRPr>
          </a:p>
        </p:txBody>
      </p:sp>
      <p:sp>
        <p:nvSpPr>
          <p:cNvPr id="5" name="Содержимое 4"/>
          <p:cNvSpPr>
            <a:spLocks noGrp="1"/>
          </p:cNvSpPr>
          <p:nvPr>
            <p:ph sz="quarter" idx="1"/>
          </p:nvPr>
        </p:nvSpPr>
        <p:spPr>
          <a:xfrm>
            <a:off x="179512" y="1340768"/>
            <a:ext cx="8784976" cy="5256584"/>
          </a:xfrm>
        </p:spPr>
        <p:txBody>
          <a:bodyPr>
            <a:normAutofit/>
          </a:bodyPr>
          <a:lstStyle/>
          <a:p>
            <a:pPr marL="457200" indent="-457200">
              <a:buFont typeface="+mj-lt"/>
              <a:buAutoNum type="arabicPeriod"/>
            </a:pPr>
            <a:r>
              <a:rPr lang="ru-RU" sz="2400" b="1" dirty="0">
                <a:solidFill>
                  <a:srgbClr val="002060"/>
                </a:solidFill>
                <a:latin typeface="Georgia" pitchFamily="18" charset="0"/>
              </a:rPr>
              <a:t>Изменение цен на ресурсы</a:t>
            </a:r>
            <a:r>
              <a:rPr lang="ru-RU" sz="2400" dirty="0">
                <a:solidFill>
                  <a:srgbClr val="002060"/>
                </a:solidFill>
                <a:latin typeface="Georgia" pitchFamily="18" charset="0"/>
              </a:rPr>
              <a:t> </a:t>
            </a:r>
            <a:r>
              <a:rPr lang="ru-RU" sz="2400" dirty="0">
                <a:latin typeface="Georgia" pitchFamily="18" charset="0"/>
              </a:rPr>
              <a:t>(рост предложения при сокращении затрат на сырье).</a:t>
            </a:r>
            <a:endParaRPr lang="ru-RU" sz="2400" dirty="0">
              <a:solidFill>
                <a:srgbClr val="002060"/>
              </a:solidFill>
              <a:latin typeface="Georgia" pitchFamily="18" charset="0"/>
            </a:endParaRPr>
          </a:p>
          <a:p>
            <a:pPr marL="457200" indent="-457200">
              <a:buFont typeface="+mj-lt"/>
              <a:buAutoNum type="arabicPeriod"/>
            </a:pPr>
            <a:r>
              <a:rPr lang="ru-RU" sz="2400" b="1" dirty="0">
                <a:solidFill>
                  <a:srgbClr val="002060"/>
                </a:solidFill>
                <a:latin typeface="Georgia" pitchFamily="18" charset="0"/>
              </a:rPr>
              <a:t>Научно-технический прогресс</a:t>
            </a:r>
            <a:r>
              <a:rPr lang="ru-RU" sz="2400" dirty="0">
                <a:solidFill>
                  <a:srgbClr val="002060"/>
                </a:solidFill>
                <a:latin typeface="Georgia" pitchFamily="18" charset="0"/>
              </a:rPr>
              <a:t> </a:t>
            </a:r>
            <a:r>
              <a:rPr lang="ru-RU" sz="2400" dirty="0">
                <a:latin typeface="Georgia" pitchFamily="18" charset="0"/>
              </a:rPr>
              <a:t>(если заменить ручной труд машинами, то увеличится производительность труда, увеличится предложение).</a:t>
            </a:r>
            <a:endParaRPr lang="ru-RU" sz="2400" dirty="0">
              <a:solidFill>
                <a:srgbClr val="002060"/>
              </a:solidFill>
              <a:latin typeface="Georgia" pitchFamily="18" charset="0"/>
            </a:endParaRPr>
          </a:p>
          <a:p>
            <a:pPr marL="457200" indent="-457200">
              <a:buFont typeface="+mj-lt"/>
              <a:buAutoNum type="arabicPeriod"/>
            </a:pPr>
            <a:r>
              <a:rPr lang="ru-RU" sz="2400" b="1" dirty="0">
                <a:solidFill>
                  <a:srgbClr val="002060"/>
                </a:solidFill>
                <a:latin typeface="Georgia" pitchFamily="18" charset="0"/>
              </a:rPr>
              <a:t>Налоги, пошлины</a:t>
            </a:r>
            <a:r>
              <a:rPr lang="ru-RU" sz="2400" dirty="0">
                <a:solidFill>
                  <a:srgbClr val="002060"/>
                </a:solidFill>
                <a:latin typeface="Georgia" pitchFamily="18" charset="0"/>
              </a:rPr>
              <a:t> </a:t>
            </a:r>
            <a:r>
              <a:rPr lang="ru-RU" sz="2400" dirty="0">
                <a:latin typeface="Georgia" pitchFamily="18" charset="0"/>
              </a:rPr>
              <a:t>(если увеличить налоги, то производство сократится, а выплата дотаций вызовет рост производства).</a:t>
            </a:r>
            <a:endParaRPr lang="ru-RU" sz="2400" dirty="0">
              <a:solidFill>
                <a:srgbClr val="002060"/>
              </a:solidFill>
              <a:latin typeface="Georgia" pitchFamily="18" charset="0"/>
            </a:endParaRPr>
          </a:p>
          <a:p>
            <a:pPr marL="457200" indent="-457200">
              <a:buFont typeface="+mj-lt"/>
              <a:buAutoNum type="arabicPeriod"/>
            </a:pPr>
            <a:r>
              <a:rPr lang="ru-RU" sz="2400" b="1" dirty="0">
                <a:solidFill>
                  <a:srgbClr val="002060"/>
                </a:solidFill>
                <a:latin typeface="Georgia" pitchFamily="18" charset="0"/>
              </a:rPr>
              <a:t>Ожидания производителей</a:t>
            </a:r>
            <a:r>
              <a:rPr lang="ru-RU" sz="2400" dirty="0">
                <a:solidFill>
                  <a:srgbClr val="002060"/>
                </a:solidFill>
                <a:latin typeface="Georgia" pitchFamily="18" charset="0"/>
              </a:rPr>
              <a:t> </a:t>
            </a:r>
            <a:r>
              <a:rPr lang="ru-RU" sz="2400" dirty="0">
                <a:latin typeface="Georgia" pitchFamily="18" charset="0"/>
              </a:rPr>
              <a:t>(увеличение количества фирм, производимых однородный товар вызовет рост предложений).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784976" cy="652934"/>
          </a:xfrm>
        </p:spPr>
        <p:txBody>
          <a:bodyPr>
            <a:normAutofit/>
          </a:bodyPr>
          <a:lstStyle/>
          <a:p>
            <a:r>
              <a:rPr lang="ru-RU" sz="3200" b="1" i="1" dirty="0">
                <a:solidFill>
                  <a:srgbClr val="FF0000"/>
                </a:solidFill>
                <a:latin typeface="Georgia" pitchFamily="18" charset="0"/>
              </a:rPr>
              <a:t>Эластичность спроса и предложения</a:t>
            </a:r>
          </a:p>
        </p:txBody>
      </p:sp>
      <p:sp>
        <p:nvSpPr>
          <p:cNvPr id="3" name="Содержимое 2"/>
          <p:cNvSpPr>
            <a:spLocks noGrp="1"/>
          </p:cNvSpPr>
          <p:nvPr>
            <p:ph sz="quarter" idx="1"/>
          </p:nvPr>
        </p:nvSpPr>
        <p:spPr>
          <a:xfrm>
            <a:off x="251520" y="836712"/>
            <a:ext cx="8640960" cy="5760640"/>
          </a:xfrm>
        </p:spPr>
        <p:txBody>
          <a:bodyPr>
            <a:normAutofit/>
          </a:bodyPr>
          <a:lstStyle/>
          <a:p>
            <a:r>
              <a:rPr lang="ru-RU" sz="2200" b="1" i="1" dirty="0">
                <a:solidFill>
                  <a:schemeClr val="accent1">
                    <a:lumMod val="75000"/>
                  </a:schemeClr>
                </a:solidFill>
                <a:latin typeface="Georgia" pitchFamily="18" charset="0"/>
              </a:rPr>
              <a:t>Эластичность предложения</a:t>
            </a:r>
            <a:r>
              <a:rPr lang="ru-RU" sz="2200" b="1" dirty="0">
                <a:latin typeface="Georgia" pitchFamily="18" charset="0"/>
              </a:rPr>
              <a:t> – </a:t>
            </a:r>
            <a:r>
              <a:rPr lang="ru-RU" sz="2200" dirty="0">
                <a:latin typeface="Georgia" pitchFamily="18" charset="0"/>
              </a:rPr>
              <a:t>это реакция на изменение цены со стороны производителей.      Между ценой и величиной предложения существует прямая зависимость. Эластичность предложения позволяет определить степень реагирования производителей различной продукции на изменение цены (на 1%)</a:t>
            </a:r>
          </a:p>
          <a:p>
            <a:r>
              <a:rPr lang="ru-RU" sz="2200" b="1" dirty="0">
                <a:solidFill>
                  <a:schemeClr val="accent1">
                    <a:lumMod val="75000"/>
                  </a:schemeClr>
                </a:solidFill>
                <a:latin typeface="Georgia" pitchFamily="18" charset="0"/>
              </a:rPr>
              <a:t>Коэффициент ценовой эластичности предложения</a:t>
            </a:r>
            <a:r>
              <a:rPr lang="ru-RU" sz="2200" dirty="0">
                <a:latin typeface="Georgia" pitchFamily="18" charset="0"/>
              </a:rPr>
              <a:t> – числовой показатель, определяющий степень изменения величины предложения в ответ на изменение его цены.</a:t>
            </a:r>
          </a:p>
          <a:p>
            <a:r>
              <a:rPr lang="ru-RU" sz="2200" b="1" dirty="0">
                <a:solidFill>
                  <a:schemeClr val="accent1">
                    <a:lumMod val="75000"/>
                  </a:schemeClr>
                </a:solidFill>
                <a:latin typeface="Georgia" pitchFamily="18" charset="0"/>
              </a:rPr>
              <a:t>Коэффициент ценовой эластичности предложения</a:t>
            </a:r>
            <a:r>
              <a:rPr lang="ru-RU" sz="2200" dirty="0">
                <a:latin typeface="Georgia" pitchFamily="18" charset="0"/>
              </a:rPr>
              <a:t> меньше единицы при не эластичном предложении.</a:t>
            </a:r>
          </a:p>
          <a:p>
            <a:r>
              <a:rPr lang="ru-RU" sz="2200" b="1" dirty="0">
                <a:solidFill>
                  <a:schemeClr val="accent1">
                    <a:lumMod val="75000"/>
                  </a:schemeClr>
                </a:solidFill>
                <a:latin typeface="Georgia" pitchFamily="18" charset="0"/>
              </a:rPr>
              <a:t>Коэффициент ценовой эластичности предложения</a:t>
            </a:r>
            <a:r>
              <a:rPr lang="ru-RU" sz="2200" dirty="0">
                <a:solidFill>
                  <a:schemeClr val="accent1">
                    <a:lumMod val="75000"/>
                  </a:schemeClr>
                </a:solidFill>
                <a:latin typeface="Georgia" pitchFamily="18" charset="0"/>
              </a:rPr>
              <a:t> </a:t>
            </a:r>
            <a:r>
              <a:rPr lang="ru-RU" sz="2200" dirty="0">
                <a:latin typeface="Georgia" pitchFamily="18" charset="0"/>
              </a:rPr>
              <a:t>больше единицы при эластичном предложении.</a:t>
            </a:r>
          </a:p>
          <a:p>
            <a:pPr>
              <a:buNone/>
            </a:pP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40960" cy="638944"/>
          </a:xfrm>
        </p:spPr>
        <p:txBody>
          <a:bodyPr>
            <a:noAutofit/>
          </a:bodyPr>
          <a:lstStyle/>
          <a:p>
            <a:pPr algn="ctr"/>
            <a:r>
              <a:rPr lang="ru-RU" sz="3600" b="1" i="1" dirty="0">
                <a:solidFill>
                  <a:srgbClr val="FF0000"/>
                </a:solidFill>
                <a:latin typeface="Georgia" pitchFamily="18" charset="0"/>
              </a:rPr>
              <a:t>Равновесная цена</a:t>
            </a:r>
          </a:p>
        </p:txBody>
      </p:sp>
      <p:sp>
        <p:nvSpPr>
          <p:cNvPr id="3" name="Содержимое 2"/>
          <p:cNvSpPr>
            <a:spLocks noGrp="1"/>
          </p:cNvSpPr>
          <p:nvPr>
            <p:ph sz="quarter" idx="1"/>
          </p:nvPr>
        </p:nvSpPr>
        <p:spPr>
          <a:xfrm>
            <a:off x="179512" y="621034"/>
            <a:ext cx="8784976" cy="2191620"/>
          </a:xfrm>
        </p:spPr>
        <p:txBody>
          <a:bodyPr>
            <a:normAutofit fontScale="92500" lnSpcReduction="10000"/>
          </a:bodyPr>
          <a:lstStyle/>
          <a:p>
            <a:pPr marL="0" indent="0">
              <a:buClr>
                <a:schemeClr val="accent3"/>
              </a:buClr>
              <a:buNone/>
              <a:defRPr/>
            </a:pPr>
            <a:r>
              <a:rPr lang="ru-RU" sz="2000" dirty="0">
                <a:solidFill>
                  <a:schemeClr val="accent1">
                    <a:lumMod val="75000"/>
                  </a:schemeClr>
                </a:solidFill>
                <a:latin typeface="Georgia" pitchFamily="18" charset="0"/>
              </a:rPr>
              <a:t>Рыночное равновесие- </a:t>
            </a:r>
            <a:r>
              <a:rPr lang="ru-RU" sz="2000" dirty="0">
                <a:latin typeface="Georgia" pitchFamily="18" charset="0"/>
              </a:rPr>
              <a:t>это такое состояние рынка, когда интересы покупателей и продавцов совпадают.</a:t>
            </a:r>
          </a:p>
          <a:p>
            <a:pPr marL="0" indent="0">
              <a:buClr>
                <a:schemeClr val="accent3"/>
              </a:buClr>
              <a:buNone/>
              <a:defRPr/>
            </a:pPr>
            <a:r>
              <a:rPr lang="ru-RU" sz="2000" dirty="0">
                <a:solidFill>
                  <a:schemeClr val="accent1">
                    <a:lumMod val="75000"/>
                  </a:schemeClr>
                </a:solidFill>
                <a:latin typeface="Georgia" pitchFamily="18" charset="0"/>
              </a:rPr>
              <a:t>Равновесная цена </a:t>
            </a:r>
            <a:r>
              <a:rPr lang="ru-RU" sz="2000" dirty="0">
                <a:latin typeface="Georgia" pitchFamily="18" charset="0"/>
              </a:rPr>
              <a:t>– цена, при которой количество товара, предлагаемого продавцами, совпадает с количеством товара, которое готовы купить покупатели.</a:t>
            </a:r>
          </a:p>
          <a:p>
            <a:pPr marL="0" indent="0">
              <a:buClr>
                <a:schemeClr val="accent3"/>
              </a:buClr>
              <a:buNone/>
              <a:defRPr/>
            </a:pPr>
            <a:r>
              <a:rPr lang="ru-RU" sz="2000" dirty="0">
                <a:latin typeface="Georgia" pitchFamily="18" charset="0"/>
              </a:rPr>
              <a:t>На графике равновесная цена соответствует точке равновесия, получаемая в результате пересечения кривых спроса и предложения.</a:t>
            </a:r>
          </a:p>
          <a:p>
            <a:endParaRPr lang="ru-RU" dirty="0"/>
          </a:p>
        </p:txBody>
      </p:sp>
      <p:grpSp>
        <p:nvGrpSpPr>
          <p:cNvPr id="4" name="Группа 5"/>
          <p:cNvGrpSpPr>
            <a:grpSpLocks/>
          </p:cNvGrpSpPr>
          <p:nvPr/>
        </p:nvGrpSpPr>
        <p:grpSpPr bwMode="auto">
          <a:xfrm>
            <a:off x="683568" y="2636912"/>
            <a:ext cx="7704138" cy="3671888"/>
            <a:chOff x="827584" y="2708920"/>
            <a:chExt cx="6885190" cy="3064406"/>
          </a:xfrm>
        </p:grpSpPr>
        <p:cxnSp>
          <p:nvCxnSpPr>
            <p:cNvPr id="5" name="Прямая со стрелкой 4"/>
            <p:cNvCxnSpPr/>
            <p:nvPr/>
          </p:nvCxnSpPr>
          <p:spPr>
            <a:xfrm flipV="1">
              <a:off x="1260303" y="2780463"/>
              <a:ext cx="0" cy="2592755"/>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p:cNvCxnSpPr/>
            <p:nvPr/>
          </p:nvCxnSpPr>
          <p:spPr>
            <a:xfrm flipV="1">
              <a:off x="1260303" y="5373218"/>
              <a:ext cx="3671723" cy="7949"/>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7" name="TextBox 5"/>
            <p:cNvSpPr txBox="1">
              <a:spLocks noChangeArrowheads="1"/>
            </p:cNvSpPr>
            <p:nvPr/>
          </p:nvSpPr>
          <p:spPr bwMode="auto">
            <a:xfrm>
              <a:off x="827584" y="2708920"/>
              <a:ext cx="288032" cy="400110"/>
            </a:xfrm>
            <a:prstGeom prst="rect">
              <a:avLst/>
            </a:prstGeom>
            <a:noFill/>
            <a:ln w="9525">
              <a:noFill/>
              <a:miter lim="800000"/>
              <a:headEnd/>
              <a:tailEnd/>
            </a:ln>
          </p:spPr>
          <p:txBody>
            <a:bodyPr>
              <a:spAutoFit/>
            </a:bodyPr>
            <a:lstStyle/>
            <a:p>
              <a:r>
                <a:rPr lang="ru-RU" sz="2000">
                  <a:latin typeface="Georgia" pitchFamily="18" charset="0"/>
                </a:rPr>
                <a:t>Р</a:t>
              </a:r>
            </a:p>
          </p:txBody>
        </p:sp>
        <p:sp>
          <p:nvSpPr>
            <p:cNvPr id="8" name="TextBox 6"/>
            <p:cNvSpPr txBox="1">
              <a:spLocks noChangeArrowheads="1"/>
            </p:cNvSpPr>
            <p:nvPr/>
          </p:nvSpPr>
          <p:spPr bwMode="auto">
            <a:xfrm>
              <a:off x="4427984" y="5373216"/>
              <a:ext cx="288032" cy="400110"/>
            </a:xfrm>
            <a:prstGeom prst="rect">
              <a:avLst/>
            </a:prstGeom>
            <a:noFill/>
            <a:ln w="9525">
              <a:noFill/>
              <a:miter lim="800000"/>
              <a:headEnd/>
              <a:tailEnd/>
            </a:ln>
          </p:spPr>
          <p:txBody>
            <a:bodyPr>
              <a:spAutoFit/>
            </a:bodyPr>
            <a:lstStyle/>
            <a:p>
              <a:r>
                <a:rPr lang="en-US" sz="2000">
                  <a:latin typeface="Georgia" pitchFamily="18" charset="0"/>
                </a:rPr>
                <a:t>Q</a:t>
              </a:r>
              <a:endParaRPr lang="ru-RU" sz="2000">
                <a:latin typeface="Georgia" pitchFamily="18" charset="0"/>
              </a:endParaRPr>
            </a:p>
          </p:txBody>
        </p:sp>
        <p:cxnSp>
          <p:nvCxnSpPr>
            <p:cNvPr id="9" name="Прямая соединительная линия 8"/>
            <p:cNvCxnSpPr/>
            <p:nvPr/>
          </p:nvCxnSpPr>
          <p:spPr>
            <a:xfrm>
              <a:off x="1548309" y="3212368"/>
              <a:ext cx="2304049" cy="187335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TextBox 8"/>
            <p:cNvSpPr txBox="1">
              <a:spLocks noChangeArrowheads="1"/>
            </p:cNvSpPr>
            <p:nvPr/>
          </p:nvSpPr>
          <p:spPr bwMode="auto">
            <a:xfrm>
              <a:off x="1691680" y="2924944"/>
              <a:ext cx="288032" cy="400110"/>
            </a:xfrm>
            <a:prstGeom prst="rect">
              <a:avLst/>
            </a:prstGeom>
            <a:noFill/>
            <a:ln w="9525">
              <a:noFill/>
              <a:miter lim="800000"/>
              <a:headEnd/>
              <a:tailEnd/>
            </a:ln>
          </p:spPr>
          <p:txBody>
            <a:bodyPr>
              <a:spAutoFit/>
            </a:bodyPr>
            <a:lstStyle/>
            <a:p>
              <a:r>
                <a:rPr lang="en-US" sz="2000">
                  <a:latin typeface="Georgia" pitchFamily="18" charset="0"/>
                </a:rPr>
                <a:t>D</a:t>
              </a:r>
              <a:endParaRPr lang="ru-RU" sz="2000">
                <a:latin typeface="Georgia" pitchFamily="18" charset="0"/>
              </a:endParaRPr>
            </a:p>
          </p:txBody>
        </p:sp>
        <p:sp>
          <p:nvSpPr>
            <p:cNvPr id="11" name="TextBox 9"/>
            <p:cNvSpPr txBox="1">
              <a:spLocks noChangeArrowheads="1"/>
            </p:cNvSpPr>
            <p:nvPr/>
          </p:nvSpPr>
          <p:spPr bwMode="auto">
            <a:xfrm>
              <a:off x="5203219" y="4391339"/>
              <a:ext cx="2509555" cy="1309788"/>
            </a:xfrm>
            <a:prstGeom prst="rect">
              <a:avLst/>
            </a:prstGeom>
            <a:noFill/>
            <a:ln w="9525">
              <a:noFill/>
              <a:miter lim="800000"/>
              <a:headEnd/>
              <a:tailEnd/>
            </a:ln>
          </p:spPr>
          <p:txBody>
            <a:bodyPr>
              <a:spAutoFit/>
            </a:bodyPr>
            <a:lstStyle/>
            <a:p>
              <a:r>
                <a:rPr lang="en-US" sz="2400">
                  <a:latin typeface="Georgia" pitchFamily="18" charset="0"/>
                </a:rPr>
                <a:t>P – </a:t>
              </a:r>
              <a:r>
                <a:rPr lang="ru-RU" sz="2400">
                  <a:latin typeface="Georgia" pitchFamily="18" charset="0"/>
                </a:rPr>
                <a:t>цена </a:t>
              </a:r>
              <a:endParaRPr lang="en-US" sz="2400">
                <a:latin typeface="Georgia" pitchFamily="18" charset="0"/>
              </a:endParaRPr>
            </a:p>
            <a:p>
              <a:r>
                <a:rPr lang="en-US" sz="2400">
                  <a:latin typeface="Georgia" pitchFamily="18" charset="0"/>
                </a:rPr>
                <a:t>Q</a:t>
              </a:r>
              <a:r>
                <a:rPr lang="ru-RU" sz="2400">
                  <a:latin typeface="Georgia" pitchFamily="18" charset="0"/>
                </a:rPr>
                <a:t> – кол-во</a:t>
              </a:r>
              <a:endParaRPr lang="en-US" sz="2400">
                <a:latin typeface="Georgia" pitchFamily="18" charset="0"/>
              </a:endParaRPr>
            </a:p>
            <a:p>
              <a:r>
                <a:rPr lang="en-US" sz="2400">
                  <a:latin typeface="Georgia" pitchFamily="18" charset="0"/>
                </a:rPr>
                <a:t>D</a:t>
              </a:r>
              <a:r>
                <a:rPr lang="ru-RU" sz="2400">
                  <a:latin typeface="Georgia" pitchFamily="18" charset="0"/>
                </a:rPr>
                <a:t> – спрос</a:t>
              </a:r>
            </a:p>
            <a:p>
              <a:r>
                <a:rPr lang="en-US" sz="2400">
                  <a:latin typeface="Georgia" pitchFamily="18" charset="0"/>
                </a:rPr>
                <a:t>S</a:t>
              </a:r>
              <a:r>
                <a:rPr lang="ru-RU" sz="2400">
                  <a:latin typeface="Georgia" pitchFamily="18" charset="0"/>
                </a:rPr>
                <a:t> - предложение </a:t>
              </a:r>
            </a:p>
          </p:txBody>
        </p:sp>
      </p:grpSp>
      <p:cxnSp>
        <p:nvCxnSpPr>
          <p:cNvPr id="13" name="Прямая соединительная линия 12"/>
          <p:cNvCxnSpPr/>
          <p:nvPr/>
        </p:nvCxnSpPr>
        <p:spPr>
          <a:xfrm flipH="1">
            <a:off x="1691680" y="3212976"/>
            <a:ext cx="2016125" cy="230346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Овал 11"/>
          <p:cNvSpPr/>
          <p:nvPr/>
        </p:nvSpPr>
        <p:spPr>
          <a:xfrm>
            <a:off x="2627784" y="4221088"/>
            <a:ext cx="215900" cy="2159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cxnSp>
        <p:nvCxnSpPr>
          <p:cNvPr id="15" name="Прямая со стрелкой 14"/>
          <p:cNvCxnSpPr/>
          <p:nvPr/>
        </p:nvCxnSpPr>
        <p:spPr>
          <a:xfrm flipH="1">
            <a:off x="2915816" y="2780928"/>
            <a:ext cx="1008063" cy="360362"/>
          </a:xfrm>
          <a:prstGeom prst="straightConnector1">
            <a:avLst/>
          </a:prstGeom>
          <a:ln w="5715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3923928" y="2492896"/>
            <a:ext cx="2952750" cy="460375"/>
          </a:xfrm>
          <a:prstGeom prst="rect">
            <a:avLst/>
          </a:prstGeom>
          <a:noFill/>
          <a:ln w="9525">
            <a:noFill/>
            <a:miter lim="800000"/>
            <a:headEnd/>
            <a:tailEnd/>
          </a:ln>
        </p:spPr>
        <p:txBody>
          <a:bodyPr>
            <a:spAutoFit/>
          </a:bodyPr>
          <a:lstStyle/>
          <a:p>
            <a:r>
              <a:rPr lang="ru-RU" sz="2400" b="1" dirty="0">
                <a:solidFill>
                  <a:srgbClr val="7030A0"/>
                </a:solidFill>
                <a:latin typeface="Georgia" pitchFamily="18" charset="0"/>
              </a:rPr>
              <a:t>Излишек (С&lt;П) </a:t>
            </a:r>
          </a:p>
        </p:txBody>
      </p:sp>
      <p:sp>
        <p:nvSpPr>
          <p:cNvPr id="17" name="TextBox 16"/>
          <p:cNvSpPr txBox="1">
            <a:spLocks noChangeArrowheads="1"/>
          </p:cNvSpPr>
          <p:nvPr/>
        </p:nvSpPr>
        <p:spPr bwMode="auto">
          <a:xfrm>
            <a:off x="2627784" y="5877272"/>
            <a:ext cx="2808288" cy="831850"/>
          </a:xfrm>
          <a:prstGeom prst="rect">
            <a:avLst/>
          </a:prstGeom>
          <a:noFill/>
          <a:ln w="9525">
            <a:noFill/>
            <a:miter lim="800000"/>
            <a:headEnd/>
            <a:tailEnd/>
          </a:ln>
        </p:spPr>
        <p:txBody>
          <a:bodyPr>
            <a:spAutoFit/>
          </a:bodyPr>
          <a:lstStyle/>
          <a:p>
            <a:r>
              <a:rPr lang="ru-RU" sz="2400" b="1" dirty="0">
                <a:solidFill>
                  <a:srgbClr val="006600"/>
                </a:solidFill>
                <a:latin typeface="Georgia" pitchFamily="18" charset="0"/>
              </a:rPr>
              <a:t>Товарный дефицит (С&gt;П)</a:t>
            </a:r>
          </a:p>
        </p:txBody>
      </p:sp>
      <p:sp>
        <p:nvSpPr>
          <p:cNvPr id="18" name="TextBox 16"/>
          <p:cNvSpPr txBox="1">
            <a:spLocks noChangeArrowheads="1"/>
          </p:cNvSpPr>
          <p:nvPr/>
        </p:nvSpPr>
        <p:spPr bwMode="auto">
          <a:xfrm>
            <a:off x="3779912" y="2852936"/>
            <a:ext cx="322262" cy="400050"/>
          </a:xfrm>
          <a:prstGeom prst="rect">
            <a:avLst/>
          </a:prstGeom>
          <a:noFill/>
          <a:ln w="9525">
            <a:noFill/>
            <a:miter lim="800000"/>
            <a:headEnd/>
            <a:tailEnd/>
          </a:ln>
        </p:spPr>
        <p:txBody>
          <a:bodyPr>
            <a:spAutoFit/>
          </a:bodyPr>
          <a:lstStyle/>
          <a:p>
            <a:r>
              <a:rPr lang="en-US" sz="2000" dirty="0">
                <a:latin typeface="Georgia" pitchFamily="18" charset="0"/>
              </a:rPr>
              <a:t>S</a:t>
            </a:r>
            <a:endParaRPr lang="ru-RU" sz="2000" dirty="0">
              <a:latin typeface="Georgia" pitchFamily="18" charset="0"/>
            </a:endParaRPr>
          </a:p>
        </p:txBody>
      </p:sp>
      <p:cxnSp>
        <p:nvCxnSpPr>
          <p:cNvPr id="19" name="Прямая соединительная линия 18"/>
          <p:cNvCxnSpPr/>
          <p:nvPr/>
        </p:nvCxnSpPr>
        <p:spPr>
          <a:xfrm flipH="1">
            <a:off x="1835696" y="2564904"/>
            <a:ext cx="863600" cy="1008063"/>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H="1">
            <a:off x="2051720" y="2636912"/>
            <a:ext cx="863600" cy="1008063"/>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flipH="1">
            <a:off x="2195736" y="2780928"/>
            <a:ext cx="863600" cy="1008063"/>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flipH="1">
            <a:off x="2339752" y="2996952"/>
            <a:ext cx="863600" cy="1008063"/>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flipH="1">
            <a:off x="2483768" y="3140968"/>
            <a:ext cx="863600" cy="1008063"/>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flipH="1">
            <a:off x="1907704" y="4509120"/>
            <a:ext cx="1008064" cy="1152128"/>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flipH="1">
            <a:off x="2123728" y="4653136"/>
            <a:ext cx="936056" cy="108012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flipH="1">
            <a:off x="2339752" y="4797152"/>
            <a:ext cx="864048" cy="100811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flipH="1">
            <a:off x="2843808" y="5085184"/>
            <a:ext cx="648024" cy="72008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a:endCxn id="17" idx="1"/>
          </p:cNvCxnSpPr>
          <p:nvPr/>
        </p:nvCxnSpPr>
        <p:spPr>
          <a:xfrm flipH="1">
            <a:off x="2627784" y="5373315"/>
            <a:ext cx="791941" cy="91988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flipH="1" flipV="1">
            <a:off x="3059832" y="4941168"/>
            <a:ext cx="576262" cy="1079500"/>
          </a:xfrm>
          <a:prstGeom prst="straightConnector1">
            <a:avLst/>
          </a:prstGeom>
          <a:ln w="57150">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692696"/>
            <a:ext cx="8568952" cy="2677656"/>
          </a:xfrm>
          <a:prstGeom prst="rect">
            <a:avLst/>
          </a:prstGeom>
        </p:spPr>
        <p:txBody>
          <a:bodyPr wrap="square">
            <a:spAutoFit/>
          </a:bodyPr>
          <a:lstStyle/>
          <a:p>
            <a:pPr marL="273600" indent="-273600">
              <a:buFont typeface="Wingdings" pitchFamily="2" charset="2"/>
              <a:buChar char="ü"/>
            </a:pPr>
            <a:r>
              <a:rPr lang="ru-RU" sz="2400" dirty="0">
                <a:solidFill>
                  <a:srgbClr val="000000"/>
                </a:solidFill>
                <a:latin typeface="Georgia" pitchFamily="18" charset="0"/>
              </a:rPr>
              <a:t>Поскольку продавцы и покупатели хотят продать или купить различное количество товара (услуги) в зависимости от его цены, для рыночного равновесия необходимо, чтобы установилась такая цена, при которой величины спроса и предложения совпадут.</a:t>
            </a:r>
          </a:p>
          <a:p>
            <a:pPr marL="273600"/>
            <a:r>
              <a:rPr lang="ru-RU" sz="2400" dirty="0">
                <a:solidFill>
                  <a:srgbClr val="000000"/>
                </a:solidFill>
                <a:latin typeface="Georgia" pitchFamily="18" charset="0"/>
              </a:rPr>
              <a:t>Другими словами, </a:t>
            </a:r>
            <a:r>
              <a:rPr lang="ru-RU" sz="2400" b="1" i="1" dirty="0">
                <a:solidFill>
                  <a:srgbClr val="000000"/>
                </a:solidFill>
                <a:latin typeface="Georgia" pitchFamily="18" charset="0"/>
              </a:rPr>
              <a:t>цена уравнивает величины спроса и предложения</a:t>
            </a:r>
            <a:r>
              <a:rPr lang="ru-RU" sz="2400" dirty="0">
                <a:solidFill>
                  <a:srgbClr val="000000"/>
                </a:solidFill>
                <a:latin typeface="Georgia" pitchFamily="18" charset="0"/>
              </a:rPr>
              <a:t>. </a:t>
            </a:r>
            <a:endParaRPr lang="ru-RU" sz="2400" dirty="0">
              <a:latin typeface="Georgia" pitchFamily="18" charset="0"/>
            </a:endParaRPr>
          </a:p>
        </p:txBody>
      </p:sp>
      <p:sp>
        <p:nvSpPr>
          <p:cNvPr id="5" name="Прямоугольник 4"/>
          <p:cNvSpPr/>
          <p:nvPr/>
        </p:nvSpPr>
        <p:spPr>
          <a:xfrm>
            <a:off x="395536" y="3645024"/>
            <a:ext cx="7992888" cy="1938992"/>
          </a:xfrm>
          <a:prstGeom prst="rect">
            <a:avLst/>
          </a:prstGeom>
        </p:spPr>
        <p:txBody>
          <a:bodyPr wrap="square">
            <a:spAutoFit/>
          </a:bodyPr>
          <a:lstStyle/>
          <a:p>
            <a:pPr marL="273600" indent="-273600">
              <a:buFont typeface="Wingdings" pitchFamily="2" charset="2"/>
              <a:buChar char="ü"/>
            </a:pPr>
            <a:r>
              <a:rPr lang="ru-RU" sz="2400" dirty="0">
                <a:latin typeface="Georgia" pitchFamily="18" charset="0"/>
              </a:rPr>
              <a:t>Если при некоторой цене величина предложения товара превысит величину спроса на него, то на рынке возникает избыток этого товара.</a:t>
            </a:r>
          </a:p>
          <a:p>
            <a:pPr marL="273600"/>
            <a:r>
              <a:rPr lang="ru-RU" sz="2400" dirty="0">
                <a:latin typeface="Georgia" pitchFamily="18" charset="0"/>
              </a:rPr>
              <a:t>Если величина спроса на товар больше величины его предложения, то товар будет дефицитным.</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9036496" cy="706090"/>
          </a:xfrm>
        </p:spPr>
        <p:txBody>
          <a:bodyPr>
            <a:noAutofit/>
          </a:bodyPr>
          <a:lstStyle/>
          <a:p>
            <a:r>
              <a:rPr lang="ru-RU" sz="3000" b="1" i="1" dirty="0">
                <a:solidFill>
                  <a:srgbClr val="FF0000"/>
                </a:solidFill>
                <a:latin typeface="Georgia" pitchFamily="18" charset="0"/>
              </a:rPr>
              <a:t>Основные понятия рыночной экономики</a:t>
            </a:r>
          </a:p>
        </p:txBody>
      </p:sp>
      <p:sp>
        <p:nvSpPr>
          <p:cNvPr id="3" name="Содержимое 2"/>
          <p:cNvSpPr>
            <a:spLocks noGrp="1"/>
          </p:cNvSpPr>
          <p:nvPr>
            <p:ph sz="quarter" idx="1"/>
          </p:nvPr>
        </p:nvSpPr>
        <p:spPr>
          <a:xfrm>
            <a:off x="251520" y="908720"/>
            <a:ext cx="8712968" cy="5760640"/>
          </a:xfrm>
        </p:spPr>
        <p:txBody>
          <a:bodyPr>
            <a:normAutofit/>
          </a:bodyPr>
          <a:lstStyle/>
          <a:p>
            <a:r>
              <a:rPr lang="ru-RU" sz="2000" b="1" dirty="0">
                <a:latin typeface="Times New Roman" panose="02020603050405020304" pitchFamily="18" charset="0"/>
                <a:cs typeface="Times New Roman" panose="02020603050405020304" pitchFamily="18" charset="0"/>
              </a:rPr>
              <a:t>Рынок</a:t>
            </a:r>
            <a:r>
              <a:rPr lang="ru-RU" sz="2000" dirty="0">
                <a:latin typeface="Times New Roman" panose="02020603050405020304" pitchFamily="18" charset="0"/>
                <a:cs typeface="Times New Roman" panose="02020603050405020304" pitchFamily="18" charset="0"/>
              </a:rPr>
              <a:t> – это место встречи продавцов и покупателей, где сталкиваются их интересы.</a:t>
            </a:r>
          </a:p>
          <a:p>
            <a:r>
              <a:rPr lang="ru-RU" sz="2000" b="1" dirty="0">
                <a:latin typeface="Times New Roman" panose="02020603050405020304" pitchFamily="18" charset="0"/>
                <a:cs typeface="Times New Roman" panose="02020603050405020304" pitchFamily="18" charset="0"/>
              </a:rPr>
              <a:t>Рынок</a:t>
            </a:r>
            <a:r>
              <a:rPr lang="ru-RU" sz="2000" dirty="0">
                <a:latin typeface="Times New Roman" panose="02020603050405020304" pitchFamily="18" charset="0"/>
                <a:cs typeface="Times New Roman" panose="02020603050405020304" pitchFamily="18" charset="0"/>
              </a:rPr>
              <a:t> – обмен, организованный по законам товарного производства и обращения</a:t>
            </a:r>
          </a:p>
          <a:p>
            <a:pPr algn="just"/>
            <a:r>
              <a:rPr lang="ru-RU" sz="2000" b="1" dirty="0">
                <a:latin typeface="Times New Roman" panose="02020603050405020304" pitchFamily="18" charset="0"/>
                <a:cs typeface="Times New Roman" panose="02020603050405020304" pitchFamily="18" charset="0"/>
              </a:rPr>
              <a:t>Инфраструктура рынка </a:t>
            </a:r>
            <a:r>
              <a:rPr lang="ru-RU" sz="2000" dirty="0">
                <a:solidFill>
                  <a:srgbClr val="002060"/>
                </a:solidFill>
                <a:latin typeface="Times New Roman" panose="02020603050405020304" pitchFamily="18" charset="0"/>
                <a:cs typeface="Times New Roman" panose="02020603050405020304" pitchFamily="18" charset="0"/>
              </a:rPr>
              <a:t>-  к</a:t>
            </a:r>
            <a:r>
              <a:rPr lang="ru-RU" sz="2000" dirty="0">
                <a:latin typeface="Times New Roman" panose="02020603050405020304" pitchFamily="18" charset="0"/>
                <a:cs typeface="Times New Roman" panose="02020603050405020304" pitchFamily="18" charset="0"/>
              </a:rPr>
              <a:t>омплекс, отраслей хозяйства, обеспечивающих нормальную деятельность экономической или политической системы в целом</a:t>
            </a:r>
          </a:p>
          <a:p>
            <a:pPr algn="just"/>
            <a:r>
              <a:rPr lang="ru-RU" sz="2000" b="1" dirty="0">
                <a:latin typeface="Times New Roman" panose="02020603050405020304" pitchFamily="18" charset="0"/>
                <a:cs typeface="Times New Roman" panose="02020603050405020304" pitchFamily="18" charset="0"/>
              </a:rPr>
              <a:t>Конъюнктура рынка </a:t>
            </a:r>
            <a:r>
              <a:rPr lang="ru-RU" sz="2000" dirty="0">
                <a:latin typeface="Times New Roman" panose="02020603050405020304" pitchFamily="18" charset="0"/>
                <a:cs typeface="Times New Roman" panose="02020603050405020304" pitchFamily="18" charset="0"/>
              </a:rPr>
              <a:t>-  взаимодействие спроса и предложения</a:t>
            </a:r>
          </a:p>
          <a:p>
            <a:endParaRPr lang="ru-RU" sz="1800" dirty="0">
              <a:solidFill>
                <a:srgbClr val="002060"/>
              </a:solidFill>
              <a:latin typeface="Georgia" pitchFamily="18" charset="0"/>
            </a:endParaRPr>
          </a:p>
        </p:txBody>
      </p:sp>
      <p:pic>
        <p:nvPicPr>
          <p:cNvPr id="4" name="Picture 2" descr="http://sovsibir.ru/up/2010/220/220-18.jpg"/>
          <p:cNvPicPr>
            <a:picLocks noChangeAspect="1" noChangeArrowheads="1"/>
          </p:cNvPicPr>
          <p:nvPr/>
        </p:nvPicPr>
        <p:blipFill>
          <a:blip r:embed="rId2" cstate="print"/>
          <a:srcRect/>
          <a:stretch>
            <a:fillRect/>
          </a:stretch>
        </p:blipFill>
        <p:spPr bwMode="auto">
          <a:xfrm>
            <a:off x="1331640" y="4581128"/>
            <a:ext cx="2736304" cy="2074430"/>
          </a:xfrm>
          <a:prstGeom prst="rect">
            <a:avLst/>
          </a:prstGeom>
          <a:noFill/>
          <a:ln w="9525">
            <a:noFill/>
            <a:miter lim="800000"/>
            <a:headEnd/>
            <a:tailEnd/>
          </a:ln>
        </p:spPr>
      </p:pic>
      <p:pic>
        <p:nvPicPr>
          <p:cNvPr id="5" name="Picture 2" descr="http://www.kvartirimoskva.ru/img/content_img/Statiy6214.jpg"/>
          <p:cNvPicPr>
            <a:picLocks noChangeAspect="1" noChangeArrowheads="1"/>
          </p:cNvPicPr>
          <p:nvPr/>
        </p:nvPicPr>
        <p:blipFill>
          <a:blip r:embed="rId3" cstate="print"/>
          <a:srcRect/>
          <a:stretch>
            <a:fillRect/>
          </a:stretch>
        </p:blipFill>
        <p:spPr bwMode="auto">
          <a:xfrm>
            <a:off x="4860032" y="4629036"/>
            <a:ext cx="3096642" cy="2060291"/>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p:txBody>
          <a:bodyPr/>
          <a:lstStyle/>
          <a:p>
            <a:r>
              <a:rPr lang="ru-RU" b="1" i="1" dirty="0">
                <a:solidFill>
                  <a:schemeClr val="bg1"/>
                </a:solidFill>
                <a:latin typeface="Georgia" pitchFamily="18" charset="0"/>
              </a:rPr>
              <a:t>СПАСИБО ЗА ВНИМАНИЕ!</a:t>
            </a:r>
            <a:br>
              <a:rPr lang="ru-RU" b="1" i="1" dirty="0">
                <a:solidFill>
                  <a:srgbClr val="FF0000"/>
                </a:solidFill>
                <a:latin typeface="Georgia" pitchFamily="18" charset="0"/>
              </a:rPr>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9036496" cy="706090"/>
          </a:xfrm>
        </p:spPr>
        <p:txBody>
          <a:bodyPr>
            <a:noAutofit/>
          </a:bodyPr>
          <a:lstStyle/>
          <a:p>
            <a:pPr algn="ctr"/>
            <a:r>
              <a:rPr lang="ru-RU" sz="3000" b="1" i="1" dirty="0">
                <a:solidFill>
                  <a:srgbClr val="FF0000"/>
                </a:solidFill>
                <a:latin typeface="Georgia" pitchFamily="18" charset="0"/>
              </a:rPr>
              <a:t>Условия функционирования рынка</a:t>
            </a:r>
          </a:p>
        </p:txBody>
      </p:sp>
      <p:sp>
        <p:nvSpPr>
          <p:cNvPr id="3" name="Содержимое 2"/>
          <p:cNvSpPr>
            <a:spLocks noGrp="1"/>
          </p:cNvSpPr>
          <p:nvPr>
            <p:ph sz="quarter" idx="1"/>
          </p:nvPr>
        </p:nvSpPr>
        <p:spPr>
          <a:xfrm>
            <a:off x="251520" y="908720"/>
            <a:ext cx="8712968" cy="5760640"/>
          </a:xfrm>
        </p:spPr>
        <p:txBody>
          <a:bodyPr>
            <a:normAutofit/>
          </a:bodyPr>
          <a:lstStyle/>
          <a:p>
            <a:pPr marL="0" indent="0">
              <a:buNone/>
            </a:pPr>
            <a:r>
              <a:rPr lang="ru-RU" dirty="0"/>
              <a:t>1) свобода предпринимательской деятельности;</a:t>
            </a:r>
          </a:p>
          <a:p>
            <a:pPr marL="0" indent="0">
              <a:buNone/>
            </a:pPr>
            <a:r>
              <a:rPr lang="ru-RU" dirty="0"/>
              <a:t>2) конкуренция (совершенная и несовершенная);</a:t>
            </a:r>
          </a:p>
          <a:p>
            <a:pPr marL="0" indent="0">
              <a:buNone/>
            </a:pPr>
            <a:r>
              <a:rPr lang="ru-RU" dirty="0"/>
              <a:t>3) наличие различных форм собственности;</a:t>
            </a:r>
          </a:p>
          <a:p>
            <a:pPr marL="0" indent="0">
              <a:buNone/>
            </a:pPr>
            <a:r>
              <a:rPr lang="ru-RU" dirty="0"/>
              <a:t>4) свободное ценообразование;</a:t>
            </a:r>
          </a:p>
          <a:p>
            <a:pPr marL="0" indent="0">
              <a:buNone/>
            </a:pPr>
            <a:r>
              <a:rPr lang="ru-RU" dirty="0"/>
              <a:t>5) наличие необходимых структурных элементов рынка, таких как спрос, предложение, цена;</a:t>
            </a:r>
          </a:p>
          <a:p>
            <a:pPr marL="0" indent="0">
              <a:buNone/>
            </a:pPr>
            <a:r>
              <a:rPr lang="ru-RU" dirty="0"/>
              <a:t>6) развитие инфраструктуры рынка;</a:t>
            </a:r>
          </a:p>
          <a:p>
            <a:pPr marL="0" indent="0">
              <a:buNone/>
            </a:pPr>
            <a:r>
              <a:rPr lang="ru-RU" dirty="0"/>
              <a:t>7) стабильные финансовая и кредитно-денежная системы.</a:t>
            </a:r>
          </a:p>
          <a:p>
            <a:pPr marL="0" indent="0">
              <a:buNone/>
            </a:pPr>
            <a:endParaRPr lang="ru-RU" sz="1800" dirty="0">
              <a:latin typeface="Georgia" pitchFamily="18" charset="0"/>
            </a:endParaRPr>
          </a:p>
        </p:txBody>
      </p:sp>
      <p:pic>
        <p:nvPicPr>
          <p:cNvPr id="4" name="Picture 2" descr="http://sovsibir.ru/up/2010/220/220-18.jpg"/>
          <p:cNvPicPr>
            <a:picLocks noChangeAspect="1" noChangeArrowheads="1"/>
          </p:cNvPicPr>
          <p:nvPr/>
        </p:nvPicPr>
        <p:blipFill>
          <a:blip r:embed="rId2" cstate="print"/>
          <a:srcRect/>
          <a:stretch>
            <a:fillRect/>
          </a:stretch>
        </p:blipFill>
        <p:spPr bwMode="auto">
          <a:xfrm>
            <a:off x="1331640" y="5013176"/>
            <a:ext cx="2736304" cy="1642382"/>
          </a:xfrm>
          <a:prstGeom prst="rect">
            <a:avLst/>
          </a:prstGeom>
          <a:noFill/>
          <a:ln w="9525">
            <a:noFill/>
            <a:miter lim="800000"/>
            <a:headEnd/>
            <a:tailEnd/>
          </a:ln>
        </p:spPr>
      </p:pic>
      <p:pic>
        <p:nvPicPr>
          <p:cNvPr id="5" name="Picture 2" descr="http://www.kvartirimoskva.ru/img/content_img/Statiy6214.jpg"/>
          <p:cNvPicPr>
            <a:picLocks noChangeAspect="1" noChangeArrowheads="1"/>
          </p:cNvPicPr>
          <p:nvPr/>
        </p:nvPicPr>
        <p:blipFill>
          <a:blip r:embed="rId3" cstate="print"/>
          <a:srcRect/>
          <a:stretch>
            <a:fillRect/>
          </a:stretch>
        </p:blipFill>
        <p:spPr bwMode="auto">
          <a:xfrm>
            <a:off x="4860032" y="4869160"/>
            <a:ext cx="3096642" cy="1820167"/>
          </a:xfrm>
          <a:prstGeom prst="rect">
            <a:avLst/>
          </a:prstGeom>
          <a:noFill/>
          <a:ln w="9525">
            <a:noFill/>
            <a:miter lim="800000"/>
            <a:headEnd/>
            <a:tailEnd/>
          </a:ln>
        </p:spPr>
      </p:pic>
    </p:spTree>
    <p:extLst>
      <p:ext uri="{BB962C8B-B14F-4D97-AF65-F5344CB8AC3E}">
        <p14:creationId xmlns:p14="http://schemas.microsoft.com/office/powerpoint/2010/main" val="1464743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9036496" cy="706090"/>
          </a:xfrm>
        </p:spPr>
        <p:txBody>
          <a:bodyPr>
            <a:noAutofit/>
          </a:bodyPr>
          <a:lstStyle/>
          <a:p>
            <a:pPr algn="ctr"/>
            <a:r>
              <a:rPr lang="ru-RU" sz="3000" b="1" i="1" dirty="0">
                <a:solidFill>
                  <a:srgbClr val="FF0000"/>
                </a:solidFill>
                <a:latin typeface="Georgia" pitchFamily="18" charset="0"/>
              </a:rPr>
              <a:t>Функции рынка</a:t>
            </a:r>
          </a:p>
        </p:txBody>
      </p:sp>
      <p:sp>
        <p:nvSpPr>
          <p:cNvPr id="3" name="Содержимое 2"/>
          <p:cNvSpPr>
            <a:spLocks noGrp="1"/>
          </p:cNvSpPr>
          <p:nvPr>
            <p:ph sz="quarter" idx="1"/>
          </p:nvPr>
        </p:nvSpPr>
        <p:spPr>
          <a:xfrm>
            <a:off x="251520" y="908720"/>
            <a:ext cx="8712968" cy="5760640"/>
          </a:xfrm>
        </p:spPr>
        <p:txBody>
          <a:bodyPr>
            <a:normAutofit fontScale="92500" lnSpcReduction="20000"/>
          </a:bodyPr>
          <a:lstStyle/>
          <a:p>
            <a:pPr lvl="0"/>
            <a:r>
              <a:rPr lang="ru-RU" b="1" dirty="0"/>
              <a:t>регулирующая функция</a:t>
            </a:r>
            <a:r>
              <a:rPr lang="ru-RU" dirty="0"/>
              <a:t>. Растет цена – это сигнал к расширению производства, падает – к сокращению. Рынок подсказывает производителям, что им производить, от производства каких товаров и услуг отказаться или уменьшить объем их выпуска</a:t>
            </a:r>
          </a:p>
          <a:p>
            <a:pPr lvl="0"/>
            <a:r>
              <a:rPr lang="ru-RU" b="1" dirty="0"/>
              <a:t>ценообразующая функция</a:t>
            </a:r>
            <a:r>
              <a:rPr lang="ru-RU" dirty="0"/>
              <a:t>  реализуется при столкновении спроса и предложения, а также благодаря действию сил конкуренции. В результате свободной игры этих рыночных сил складываются цены на товары и услуги, устанавливается подвижная связь между стоимостью и ценой, чутко реагирующая на изменения в производстве, в потребностях, в конъюнктуре.</a:t>
            </a:r>
          </a:p>
          <a:p>
            <a:pPr lvl="0"/>
            <a:r>
              <a:rPr lang="ru-RU" b="1" dirty="0"/>
              <a:t>распределительная функция</a:t>
            </a:r>
            <a:r>
              <a:rPr lang="ru-RU" dirty="0"/>
              <a:t>: получаемые субъектами рынка доходы представляют собой в основном выплаты за факторы производства, которыми они обладают. Величина дохода зависит от количества и качества фактора производства и от цены, которая устанавливается на рынке на этот фактор.</a:t>
            </a:r>
          </a:p>
          <a:p>
            <a:pPr marL="0" indent="0">
              <a:buNone/>
            </a:pPr>
            <a:endParaRPr lang="ru-RU" sz="1800" dirty="0">
              <a:latin typeface="Georgia" pitchFamily="18" charset="0"/>
            </a:endParaRPr>
          </a:p>
        </p:txBody>
      </p:sp>
    </p:spTree>
    <p:extLst>
      <p:ext uri="{BB962C8B-B14F-4D97-AF65-F5344CB8AC3E}">
        <p14:creationId xmlns:p14="http://schemas.microsoft.com/office/powerpoint/2010/main" val="749582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9036496" cy="706090"/>
          </a:xfrm>
        </p:spPr>
        <p:txBody>
          <a:bodyPr>
            <a:noAutofit/>
          </a:bodyPr>
          <a:lstStyle/>
          <a:p>
            <a:pPr algn="ctr"/>
            <a:r>
              <a:rPr lang="ru-RU" sz="3000" b="1" i="1" dirty="0">
                <a:solidFill>
                  <a:srgbClr val="FF0000"/>
                </a:solidFill>
                <a:latin typeface="Georgia" pitchFamily="18" charset="0"/>
              </a:rPr>
              <a:t>Функции рынка</a:t>
            </a:r>
          </a:p>
        </p:txBody>
      </p:sp>
      <p:sp>
        <p:nvSpPr>
          <p:cNvPr id="3" name="Содержимое 2"/>
          <p:cNvSpPr>
            <a:spLocks noGrp="1"/>
          </p:cNvSpPr>
          <p:nvPr>
            <p:ph sz="quarter" idx="1"/>
          </p:nvPr>
        </p:nvSpPr>
        <p:spPr>
          <a:xfrm>
            <a:off x="251520" y="908720"/>
            <a:ext cx="8712968" cy="5760640"/>
          </a:xfrm>
        </p:spPr>
        <p:txBody>
          <a:bodyPr>
            <a:normAutofit fontScale="85000" lnSpcReduction="20000"/>
          </a:bodyPr>
          <a:lstStyle/>
          <a:p>
            <a:pPr lvl="0"/>
            <a:r>
              <a:rPr lang="ru-RU" b="1" dirty="0"/>
              <a:t>стимулирующая функция.</a:t>
            </a:r>
            <a:r>
              <a:rPr lang="ru-RU" dirty="0"/>
              <a:t> При понижении цен производители сокращают производство, одновременно изыскивают возможности снижения издержек путем внедрения новой техники, технологии, совершенствования организации труда;</a:t>
            </a:r>
          </a:p>
          <a:p>
            <a:pPr lvl="0"/>
            <a:r>
              <a:rPr lang="ru-RU" b="1" dirty="0"/>
              <a:t>информационная функция</a:t>
            </a:r>
            <a:r>
              <a:rPr lang="ru-RU" dirty="0"/>
              <a:t>. Рынок представляет собой богатый источник информации, знаний, сведений, необходимых хозяйствующим субъектам. Он дает, в частности, объективную информацию об общественно необходимом количестве, ассортименте и качестве тех товаров и услуг, которые поставляются на рынок. Наличие информации позволяет каждой фирме постоянно сверять собственное производство с меняющимися условиями рынка.</a:t>
            </a:r>
          </a:p>
          <a:p>
            <a:r>
              <a:rPr lang="ru-RU" b="1" dirty="0"/>
              <a:t>санирующая функция.</a:t>
            </a:r>
            <a:r>
              <a:rPr lang="ru-RU" dirty="0"/>
              <a:t> Рынок очищает общественное производство от экономически слабых, нежизнеспособных хозяйственных единиц, и вместе с тем поощряет развитие наиболее эффективных, предприимчивых, перспективных структур. Предприятия, которые не учитывают запросы потребителей, терпят убытки и становятся банкротами, а общественно полезные и эффективно работающие предприятия успешно развиваются</a:t>
            </a:r>
            <a:endParaRPr lang="ru-RU" sz="1800" dirty="0">
              <a:latin typeface="Georgia" pitchFamily="18" charset="0"/>
            </a:endParaRPr>
          </a:p>
        </p:txBody>
      </p:sp>
    </p:spTree>
    <p:extLst>
      <p:ext uri="{BB962C8B-B14F-4D97-AF65-F5344CB8AC3E}">
        <p14:creationId xmlns:p14="http://schemas.microsoft.com/office/powerpoint/2010/main" val="2665177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9036496" cy="706090"/>
          </a:xfrm>
        </p:spPr>
        <p:txBody>
          <a:bodyPr>
            <a:noAutofit/>
          </a:bodyPr>
          <a:lstStyle/>
          <a:p>
            <a:pPr algn="ctr"/>
            <a:r>
              <a:rPr lang="ru-RU" sz="3000" b="1" i="1" dirty="0">
                <a:solidFill>
                  <a:srgbClr val="FF0000"/>
                </a:solidFill>
                <a:latin typeface="Georgia" pitchFamily="18" charset="0"/>
              </a:rPr>
              <a:t>Структура рынка</a:t>
            </a:r>
          </a:p>
        </p:txBody>
      </p:sp>
      <p:sp>
        <p:nvSpPr>
          <p:cNvPr id="3" name="Содержимое 2"/>
          <p:cNvSpPr>
            <a:spLocks noGrp="1"/>
          </p:cNvSpPr>
          <p:nvPr>
            <p:ph sz="quarter" idx="1"/>
          </p:nvPr>
        </p:nvSpPr>
        <p:spPr>
          <a:xfrm>
            <a:off x="251520" y="908720"/>
            <a:ext cx="8712968" cy="5760640"/>
          </a:xfrm>
        </p:spPr>
        <p:txBody>
          <a:bodyPr>
            <a:normAutofit/>
          </a:bodyPr>
          <a:lstStyle/>
          <a:p>
            <a:pPr marL="0" lvl="0" indent="0">
              <a:buNone/>
            </a:pPr>
            <a:r>
              <a:rPr lang="ru-RU" sz="2800" dirty="0">
                <a:latin typeface="Georgia" pitchFamily="18" charset="0"/>
              </a:rPr>
              <a:t>1. По объектам (рынок товаров и услуг, рынок рабочей силы, финансовый рынок)</a:t>
            </a:r>
          </a:p>
          <a:p>
            <a:pPr marL="0" lvl="0" indent="0">
              <a:buNone/>
            </a:pPr>
            <a:r>
              <a:rPr lang="ru-RU" sz="2800" dirty="0">
                <a:latin typeface="Georgia" pitchFamily="18" charset="0"/>
              </a:rPr>
              <a:t>2. По субъектам (рынок покупателей, рынок продавцов)</a:t>
            </a:r>
          </a:p>
          <a:p>
            <a:pPr marL="0" lvl="0" indent="0">
              <a:buNone/>
            </a:pPr>
            <a:r>
              <a:rPr lang="ru-RU" sz="2800" dirty="0">
                <a:latin typeface="Georgia" pitchFamily="18" charset="0"/>
              </a:rPr>
              <a:t>3. По географическому расположению (местный, областной, республиканский, международный)</a:t>
            </a:r>
          </a:p>
          <a:p>
            <a:pPr marL="0" lvl="0" indent="0">
              <a:buNone/>
            </a:pPr>
            <a:r>
              <a:rPr lang="ru-RU" sz="2800" dirty="0">
                <a:latin typeface="Georgia" pitchFamily="18" charset="0"/>
              </a:rPr>
              <a:t>4. По степени зрелости (развитый, формирующийся)</a:t>
            </a:r>
          </a:p>
          <a:p>
            <a:pPr marL="0" lvl="0" indent="0">
              <a:buNone/>
            </a:pPr>
            <a:r>
              <a:rPr lang="ru-RU" sz="2800" dirty="0">
                <a:latin typeface="Georgia" pitchFamily="18" charset="0"/>
              </a:rPr>
              <a:t>5. По характеру продаж (оптовый, розничный)</a:t>
            </a:r>
          </a:p>
          <a:p>
            <a:pPr marL="0" lvl="0" indent="0">
              <a:buNone/>
            </a:pPr>
            <a:r>
              <a:rPr lang="ru-RU" sz="2800" dirty="0">
                <a:latin typeface="Georgia" pitchFamily="18" charset="0"/>
              </a:rPr>
              <a:t>6. По отраслевому признаку (сельскохозяйственный, автомобильный)</a:t>
            </a:r>
          </a:p>
          <a:p>
            <a:pPr marL="0" lvl="0" indent="0">
              <a:buNone/>
            </a:pPr>
            <a:endParaRPr lang="ru-RU" sz="1800" dirty="0">
              <a:latin typeface="Georgia" pitchFamily="18" charset="0"/>
            </a:endParaRPr>
          </a:p>
        </p:txBody>
      </p:sp>
    </p:spTree>
    <p:extLst>
      <p:ext uri="{BB962C8B-B14F-4D97-AF65-F5344CB8AC3E}">
        <p14:creationId xmlns:p14="http://schemas.microsoft.com/office/powerpoint/2010/main" val="2686589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496944" cy="724942"/>
          </a:xfrm>
        </p:spPr>
        <p:txBody>
          <a:bodyPr>
            <a:normAutofit/>
          </a:bodyPr>
          <a:lstStyle/>
          <a:p>
            <a:pPr algn="ctr"/>
            <a:r>
              <a:rPr lang="ru-RU" sz="3600" b="1" i="1" dirty="0">
                <a:solidFill>
                  <a:srgbClr val="FF0000"/>
                </a:solidFill>
                <a:latin typeface="Georgia" pitchFamily="18" charset="0"/>
              </a:rPr>
              <a:t>Спрос. Закон спроса.</a:t>
            </a:r>
          </a:p>
        </p:txBody>
      </p:sp>
      <p:sp>
        <p:nvSpPr>
          <p:cNvPr id="3" name="Содержимое 2"/>
          <p:cNvSpPr>
            <a:spLocks noGrp="1"/>
          </p:cNvSpPr>
          <p:nvPr>
            <p:ph sz="quarter" idx="1"/>
          </p:nvPr>
        </p:nvSpPr>
        <p:spPr>
          <a:xfrm>
            <a:off x="251520" y="908720"/>
            <a:ext cx="8712968" cy="5760640"/>
          </a:xfrm>
        </p:spPr>
        <p:txBody>
          <a:bodyPr/>
          <a:lstStyle/>
          <a:p>
            <a:r>
              <a:rPr lang="ru-RU" b="1" dirty="0">
                <a:solidFill>
                  <a:schemeClr val="accent1">
                    <a:lumMod val="75000"/>
                  </a:schemeClr>
                </a:solidFill>
                <a:latin typeface="Georgia" pitchFamily="18" charset="0"/>
              </a:rPr>
              <a:t>Спрос</a:t>
            </a:r>
            <a:r>
              <a:rPr lang="ru-RU" dirty="0">
                <a:solidFill>
                  <a:schemeClr val="accent2">
                    <a:lumMod val="50000"/>
                  </a:schemeClr>
                </a:solidFill>
                <a:latin typeface="Georgia" pitchFamily="18" charset="0"/>
              </a:rPr>
              <a:t> </a:t>
            </a:r>
            <a:r>
              <a:rPr lang="ru-RU" dirty="0">
                <a:solidFill>
                  <a:schemeClr val="bg1">
                    <a:lumMod val="10000"/>
                  </a:schemeClr>
                </a:solidFill>
                <a:latin typeface="Georgia" pitchFamily="18" charset="0"/>
              </a:rPr>
              <a:t>– желание и возможность приобрести данный товар по данной цене.</a:t>
            </a:r>
          </a:p>
          <a:p>
            <a:pPr>
              <a:buNone/>
            </a:pPr>
            <a:endParaRPr lang="ru-RU" dirty="0">
              <a:solidFill>
                <a:schemeClr val="bg1">
                  <a:lumMod val="10000"/>
                </a:schemeClr>
              </a:solidFill>
              <a:latin typeface="Georgia" pitchFamily="18" charset="0"/>
            </a:endParaRPr>
          </a:p>
          <a:p>
            <a:r>
              <a:rPr lang="ru-RU" dirty="0">
                <a:solidFill>
                  <a:schemeClr val="accent1">
                    <a:lumMod val="75000"/>
                  </a:schemeClr>
                </a:solidFill>
                <a:latin typeface="Georgia" pitchFamily="18" charset="0"/>
              </a:rPr>
              <a:t>Объем (величина) спроса </a:t>
            </a:r>
            <a:r>
              <a:rPr lang="ru-RU" dirty="0">
                <a:latin typeface="Georgia" pitchFamily="18" charset="0"/>
              </a:rPr>
              <a:t>– количество товара, которое покупатели готовы купить по данной цене в определённое время и в определённом месте.</a:t>
            </a:r>
          </a:p>
        </p:txBody>
      </p:sp>
      <p:pic>
        <p:nvPicPr>
          <p:cNvPr id="4" name="Picture 2" descr="http://caricatura.ru/parad/popov_andrey/pic/4291.jpg"/>
          <p:cNvPicPr>
            <a:picLocks noChangeAspect="1" noChangeArrowheads="1"/>
          </p:cNvPicPr>
          <p:nvPr/>
        </p:nvPicPr>
        <p:blipFill>
          <a:blip r:embed="rId2" cstate="print"/>
          <a:srcRect/>
          <a:stretch>
            <a:fillRect/>
          </a:stretch>
        </p:blipFill>
        <p:spPr bwMode="auto">
          <a:xfrm>
            <a:off x="2339752" y="3789040"/>
            <a:ext cx="4262873" cy="266429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Текст 9"/>
          <p:cNvSpPr>
            <a:spLocks noGrp="1"/>
          </p:cNvSpPr>
          <p:nvPr>
            <p:ph type="body" idx="1"/>
          </p:nvPr>
        </p:nvSpPr>
        <p:spPr>
          <a:xfrm>
            <a:off x="467544" y="260648"/>
            <a:ext cx="3733800" cy="473968"/>
          </a:xfrm>
        </p:spPr>
        <p:txBody>
          <a:bodyPr/>
          <a:lstStyle/>
          <a:p>
            <a:pPr algn="ctr"/>
            <a:r>
              <a:rPr lang="ru-RU" i="1" dirty="0">
                <a:latin typeface="Georgia" pitchFamily="18" charset="0"/>
              </a:rPr>
              <a:t>Кривая спроса</a:t>
            </a:r>
          </a:p>
        </p:txBody>
      </p:sp>
      <p:sp>
        <p:nvSpPr>
          <p:cNvPr id="12" name="Текст 11"/>
          <p:cNvSpPr>
            <a:spLocks noGrp="1"/>
          </p:cNvSpPr>
          <p:nvPr>
            <p:ph type="body" sz="half" idx="3"/>
          </p:nvPr>
        </p:nvSpPr>
        <p:spPr>
          <a:xfrm>
            <a:off x="4716016" y="260648"/>
            <a:ext cx="4248472" cy="1152128"/>
          </a:xfrm>
        </p:spPr>
        <p:txBody>
          <a:bodyPr/>
          <a:lstStyle/>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endParaRPr lang="ru-RU" dirty="0"/>
          </a:p>
          <a:p>
            <a:pPr algn="ctr"/>
            <a:r>
              <a:rPr lang="ru-RU" i="1" dirty="0">
                <a:latin typeface="Georgia" pitchFamily="18" charset="0"/>
              </a:rPr>
              <a:t>Зависимость величины спроса от цены товара.</a:t>
            </a:r>
          </a:p>
        </p:txBody>
      </p:sp>
      <p:sp>
        <p:nvSpPr>
          <p:cNvPr id="6147" name="Содержимое 8"/>
          <p:cNvSpPr>
            <a:spLocks noGrp="1"/>
          </p:cNvSpPr>
          <p:nvPr>
            <p:ph sz="half" idx="2"/>
          </p:nvPr>
        </p:nvSpPr>
        <p:spPr>
          <a:xfrm>
            <a:off x="467544" y="2492896"/>
            <a:ext cx="3733800" cy="3886200"/>
          </a:xfrm>
        </p:spPr>
        <p:txBody>
          <a:bodyPr>
            <a:normAutofit fontScale="70000" lnSpcReduction="20000"/>
          </a:bodyPr>
          <a:lstStyle/>
          <a:p>
            <a:pPr eaLnBrk="1" hangingPunct="1">
              <a:buFont typeface="Wingdings 2" pitchFamily="18" charset="2"/>
              <a:buNone/>
            </a:pPr>
            <a:endParaRPr lang="ru-RU" sz="1800" dirty="0"/>
          </a:p>
          <a:p>
            <a:pPr eaLnBrk="1" hangingPunct="1">
              <a:buFont typeface="Wingdings 2" pitchFamily="18" charset="2"/>
              <a:buNone/>
            </a:pPr>
            <a:r>
              <a:rPr lang="ru-RU" sz="1800" dirty="0"/>
              <a:t>      </a:t>
            </a:r>
            <a:r>
              <a:rPr lang="en-US" sz="1800" dirty="0"/>
              <a:t>    </a:t>
            </a:r>
            <a:r>
              <a:rPr lang="ru-RU" sz="1800" dirty="0"/>
              <a:t>  </a:t>
            </a:r>
            <a:r>
              <a:rPr lang="ru-RU" sz="2400" i="1" dirty="0"/>
              <a:t>Р  </a:t>
            </a:r>
            <a:r>
              <a:rPr lang="en-US" sz="2400" i="1" dirty="0"/>
              <a:t> </a:t>
            </a:r>
            <a:r>
              <a:rPr lang="ru-RU" sz="2400" i="1" dirty="0"/>
              <a:t>                </a:t>
            </a:r>
          </a:p>
          <a:p>
            <a:pPr eaLnBrk="1" hangingPunct="1">
              <a:buFont typeface="Wingdings 2" pitchFamily="18" charset="2"/>
              <a:buNone/>
            </a:pPr>
            <a:r>
              <a:rPr lang="en-US" sz="2400" i="1" dirty="0"/>
              <a:t>                      </a:t>
            </a:r>
            <a:endParaRPr lang="ru-RU" sz="1800" i="1" dirty="0"/>
          </a:p>
          <a:p>
            <a:pPr eaLnBrk="1" hangingPunct="1">
              <a:buFont typeface="Wingdings 2" pitchFamily="18" charset="2"/>
              <a:buNone/>
            </a:pPr>
            <a:r>
              <a:rPr lang="en-US" sz="2400" i="1" dirty="0"/>
              <a:t>                     </a:t>
            </a:r>
            <a:endParaRPr lang="ru-RU" sz="2400" i="1" dirty="0"/>
          </a:p>
          <a:p>
            <a:pPr>
              <a:buNone/>
            </a:pPr>
            <a:r>
              <a:rPr lang="en-US" sz="2400" i="1" dirty="0"/>
              <a:t> </a:t>
            </a:r>
            <a:endParaRPr lang="ru-RU" sz="2400" i="1" dirty="0"/>
          </a:p>
          <a:p>
            <a:pPr eaLnBrk="1" hangingPunct="1">
              <a:buFont typeface="Wingdings 2" pitchFamily="18" charset="2"/>
              <a:buNone/>
            </a:pPr>
            <a:endParaRPr lang="ru-RU" sz="2400" i="1" dirty="0"/>
          </a:p>
          <a:p>
            <a:pPr eaLnBrk="1" hangingPunct="1">
              <a:buFont typeface="Wingdings 2" pitchFamily="18" charset="2"/>
              <a:buNone/>
            </a:pPr>
            <a:endParaRPr lang="ru-RU" sz="2400" i="1" dirty="0"/>
          </a:p>
          <a:p>
            <a:pPr>
              <a:buNone/>
            </a:pPr>
            <a:r>
              <a:rPr lang="en-US" sz="1800" i="1" dirty="0"/>
              <a:t>D </a:t>
            </a:r>
            <a:endParaRPr lang="ru-RU" sz="1800" i="1" dirty="0"/>
          </a:p>
          <a:p>
            <a:pPr eaLnBrk="1" hangingPunct="1">
              <a:buFont typeface="Wingdings 2" pitchFamily="18" charset="2"/>
              <a:buNone/>
            </a:pPr>
            <a:r>
              <a:rPr lang="ru-RU" sz="2400" i="1" dirty="0"/>
              <a:t>                                    </a:t>
            </a:r>
          </a:p>
          <a:p>
            <a:pPr eaLnBrk="1" hangingPunct="1">
              <a:buFont typeface="Wingdings 2" pitchFamily="18" charset="2"/>
              <a:buNone/>
            </a:pPr>
            <a:r>
              <a:rPr lang="ru-RU" sz="2400" b="1" i="1" dirty="0"/>
              <a:t>        </a:t>
            </a:r>
          </a:p>
          <a:p>
            <a:pPr>
              <a:buNone/>
            </a:pPr>
            <a:r>
              <a:rPr lang="ru-RU" sz="2400" b="1" i="1" dirty="0"/>
              <a:t>       </a:t>
            </a:r>
          </a:p>
          <a:p>
            <a:pPr eaLnBrk="1" hangingPunct="1">
              <a:buFont typeface="Wingdings 2" pitchFamily="18" charset="2"/>
              <a:buNone/>
            </a:pPr>
            <a:endParaRPr lang="ru-RU" sz="2400" b="1" i="1" dirty="0"/>
          </a:p>
          <a:p>
            <a:pPr eaLnBrk="1" hangingPunct="1">
              <a:buFont typeface="Wingdings 2" pitchFamily="18" charset="2"/>
              <a:buNone/>
            </a:pPr>
            <a:endParaRPr lang="ru-RU" sz="2400" b="1" i="1" dirty="0"/>
          </a:p>
          <a:p>
            <a:pPr eaLnBrk="1" hangingPunct="1">
              <a:buFont typeface="Wingdings 2" pitchFamily="18" charset="2"/>
              <a:buNone/>
            </a:pPr>
            <a:r>
              <a:rPr lang="ru-RU" sz="2400" b="1" i="1" dirty="0"/>
              <a:t>         </a:t>
            </a:r>
            <a:r>
              <a:rPr lang="ru-RU" sz="2400" dirty="0"/>
              <a:t>0</a:t>
            </a:r>
            <a:r>
              <a:rPr lang="ru-RU" sz="2400" b="1" i="1" dirty="0"/>
              <a:t>              </a:t>
            </a:r>
            <a:r>
              <a:rPr lang="ru-RU" sz="2000" b="1" i="1" dirty="0"/>
              <a:t>20</a:t>
            </a:r>
            <a:r>
              <a:rPr lang="ru-RU" sz="2400" b="1" i="1" dirty="0"/>
              <a:t>           </a:t>
            </a:r>
            <a:r>
              <a:rPr lang="ru-RU" sz="2000" b="1" i="1" dirty="0"/>
              <a:t>42</a:t>
            </a:r>
            <a:endParaRPr lang="ru-RU" sz="2400" b="1" i="1" dirty="0"/>
          </a:p>
        </p:txBody>
      </p:sp>
      <p:sp>
        <p:nvSpPr>
          <p:cNvPr id="21" name="Содержимое 20"/>
          <p:cNvSpPr>
            <a:spLocks noGrp="1"/>
          </p:cNvSpPr>
          <p:nvPr>
            <p:ph sz="half" idx="4"/>
          </p:nvPr>
        </p:nvSpPr>
        <p:spPr>
          <a:xfrm>
            <a:off x="467544" y="980728"/>
            <a:ext cx="3888432" cy="1584176"/>
          </a:xfrm>
        </p:spPr>
        <p:txBody>
          <a:bodyPr>
            <a:noAutofit/>
          </a:bodyPr>
          <a:lstStyle/>
          <a:p>
            <a:pPr marL="0" indent="0" eaLnBrk="1" hangingPunct="1">
              <a:buFont typeface="Wingdings 2" pitchFamily="18" charset="2"/>
              <a:buNone/>
            </a:pPr>
            <a:r>
              <a:rPr lang="ru-RU" sz="1600" dirty="0">
                <a:latin typeface="Georgia" pitchFamily="18" charset="0"/>
              </a:rPr>
              <a:t>Кривая спроса показывает , что повышение  цены понижает величину спроса. Например, если цена повысится с 15тг. за штуку до 30тг. , то величина спроса уменьшится с 42 до   20 штук.</a:t>
            </a:r>
          </a:p>
        </p:txBody>
      </p:sp>
      <p:cxnSp>
        <p:nvCxnSpPr>
          <p:cNvPr id="11" name="Прямая со стрелкой 10"/>
          <p:cNvCxnSpPr/>
          <p:nvPr/>
        </p:nvCxnSpPr>
        <p:spPr>
          <a:xfrm flipV="1">
            <a:off x="1115616" y="3140968"/>
            <a:ext cx="0" cy="2926086"/>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1115616" y="6093296"/>
            <a:ext cx="2952328" cy="0"/>
          </a:xfrm>
          <a:prstGeom prst="straightConnector1">
            <a:avLst/>
          </a:prstGeom>
          <a:ln>
            <a:solidFill>
              <a:schemeClr val="tx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Дуга 26"/>
          <p:cNvSpPr/>
          <p:nvPr/>
        </p:nvSpPr>
        <p:spPr>
          <a:xfrm rot="12625282">
            <a:off x="1256397" y="1705882"/>
            <a:ext cx="6297613" cy="4259262"/>
          </a:xfrm>
          <a:prstGeom prst="arc">
            <a:avLst>
              <a:gd name="adj1" fmla="val 15721965"/>
              <a:gd name="adj2" fmla="val 2011882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8" name="Полилиния 27"/>
          <p:cNvSpPr/>
          <p:nvPr/>
        </p:nvSpPr>
        <p:spPr>
          <a:xfrm>
            <a:off x="1115616" y="5157193"/>
            <a:ext cx="1512168" cy="936103"/>
          </a:xfrm>
          <a:custGeom>
            <a:avLst/>
            <a:gdLst>
              <a:gd name="connsiteX0" fmla="*/ 0 w 1907540"/>
              <a:gd name="connsiteY0" fmla="*/ 0 h 1330960"/>
              <a:gd name="connsiteX1" fmla="*/ 1889760 w 1907540"/>
              <a:gd name="connsiteY1" fmla="*/ 0 h 1330960"/>
              <a:gd name="connsiteX2" fmla="*/ 1889760 w 1907540"/>
              <a:gd name="connsiteY2" fmla="*/ 0 h 1330960"/>
              <a:gd name="connsiteX3" fmla="*/ 1905000 w 1907540"/>
              <a:gd name="connsiteY3" fmla="*/ 1143000 h 1330960"/>
              <a:gd name="connsiteX4" fmla="*/ 1905000 w 1907540"/>
              <a:gd name="connsiteY4" fmla="*/ 1127760 h 133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540" h="1330960">
                <a:moveTo>
                  <a:pt x="0" y="0"/>
                </a:moveTo>
                <a:lnTo>
                  <a:pt x="1889760" y="0"/>
                </a:lnTo>
                <a:lnTo>
                  <a:pt x="1889760" y="0"/>
                </a:lnTo>
                <a:cubicBezTo>
                  <a:pt x="1892300" y="190500"/>
                  <a:pt x="1902460" y="955040"/>
                  <a:pt x="1905000" y="1143000"/>
                </a:cubicBezTo>
                <a:cubicBezTo>
                  <a:pt x="1907540" y="1330960"/>
                  <a:pt x="1906270" y="1229360"/>
                  <a:pt x="1905000" y="1127760"/>
                </a:cubicBez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9" name="Полилиния 28"/>
          <p:cNvSpPr/>
          <p:nvPr/>
        </p:nvSpPr>
        <p:spPr>
          <a:xfrm>
            <a:off x="1115616" y="4293096"/>
            <a:ext cx="792088" cy="1778769"/>
          </a:xfrm>
          <a:custGeom>
            <a:avLst/>
            <a:gdLst>
              <a:gd name="connsiteX0" fmla="*/ 0 w 838200"/>
              <a:gd name="connsiteY0" fmla="*/ 0 h 2255520"/>
              <a:gd name="connsiteX1" fmla="*/ 807720 w 838200"/>
              <a:gd name="connsiteY1" fmla="*/ 0 h 2255520"/>
              <a:gd name="connsiteX2" fmla="*/ 807720 w 838200"/>
              <a:gd name="connsiteY2" fmla="*/ 0 h 2255520"/>
              <a:gd name="connsiteX3" fmla="*/ 838200 w 838200"/>
              <a:gd name="connsiteY3" fmla="*/ 2255520 h 2255520"/>
            </a:gdLst>
            <a:ahLst/>
            <a:cxnLst>
              <a:cxn ang="0">
                <a:pos x="connsiteX0" y="connsiteY0"/>
              </a:cxn>
              <a:cxn ang="0">
                <a:pos x="connsiteX1" y="connsiteY1"/>
              </a:cxn>
              <a:cxn ang="0">
                <a:pos x="connsiteX2" y="connsiteY2"/>
              </a:cxn>
              <a:cxn ang="0">
                <a:pos x="connsiteX3" y="connsiteY3"/>
              </a:cxn>
            </a:cxnLst>
            <a:rect l="l" t="t" r="r" b="b"/>
            <a:pathLst>
              <a:path w="838200" h="2255520">
                <a:moveTo>
                  <a:pt x="0" y="0"/>
                </a:moveTo>
                <a:lnTo>
                  <a:pt x="807720" y="0"/>
                </a:lnTo>
                <a:lnTo>
                  <a:pt x="807720" y="0"/>
                </a:lnTo>
                <a:lnTo>
                  <a:pt x="838200" y="2255520"/>
                </a:lnTo>
              </a:path>
            </a:pathLst>
          </a:custGeom>
          <a:ln>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a:p>
        </p:txBody>
      </p:sp>
      <p:sp>
        <p:nvSpPr>
          <p:cNvPr id="16" name="Прямоугольник 15"/>
          <p:cNvSpPr/>
          <p:nvPr/>
        </p:nvSpPr>
        <p:spPr>
          <a:xfrm>
            <a:off x="3851920" y="6093296"/>
            <a:ext cx="389850" cy="369332"/>
          </a:xfrm>
          <a:prstGeom prst="rect">
            <a:avLst/>
          </a:prstGeom>
        </p:spPr>
        <p:txBody>
          <a:bodyPr wrap="none">
            <a:spAutoFit/>
          </a:bodyPr>
          <a:lstStyle/>
          <a:p>
            <a:r>
              <a:rPr lang="en-US" b="1" i="1" dirty="0"/>
              <a:t>Q</a:t>
            </a:r>
            <a:r>
              <a:rPr lang="ru-RU" b="1" i="1" dirty="0"/>
              <a:t> </a:t>
            </a:r>
            <a:endParaRPr lang="ru-RU" dirty="0"/>
          </a:p>
        </p:txBody>
      </p:sp>
      <p:sp>
        <p:nvSpPr>
          <p:cNvPr id="19" name="Прямоугольник 18"/>
          <p:cNvSpPr/>
          <p:nvPr/>
        </p:nvSpPr>
        <p:spPr>
          <a:xfrm>
            <a:off x="683568" y="5013176"/>
            <a:ext cx="396262" cy="369332"/>
          </a:xfrm>
          <a:prstGeom prst="rect">
            <a:avLst/>
          </a:prstGeom>
        </p:spPr>
        <p:txBody>
          <a:bodyPr wrap="none">
            <a:spAutoFit/>
          </a:bodyPr>
          <a:lstStyle/>
          <a:p>
            <a:r>
              <a:rPr lang="en-US" i="1" dirty="0"/>
              <a:t>15</a:t>
            </a:r>
            <a:endParaRPr lang="ru-RU" dirty="0"/>
          </a:p>
        </p:txBody>
      </p:sp>
      <p:sp>
        <p:nvSpPr>
          <p:cNvPr id="22" name="Прямоугольник 21"/>
          <p:cNvSpPr/>
          <p:nvPr/>
        </p:nvSpPr>
        <p:spPr>
          <a:xfrm>
            <a:off x="683568" y="4149080"/>
            <a:ext cx="396262" cy="369332"/>
          </a:xfrm>
          <a:prstGeom prst="rect">
            <a:avLst/>
          </a:prstGeom>
        </p:spPr>
        <p:txBody>
          <a:bodyPr wrap="none">
            <a:spAutoFit/>
          </a:bodyPr>
          <a:lstStyle/>
          <a:p>
            <a:r>
              <a:rPr lang="en-US" i="1" dirty="0"/>
              <a:t>30</a:t>
            </a:r>
            <a:endParaRPr lang="ru-RU" i="1" dirty="0"/>
          </a:p>
        </p:txBody>
      </p:sp>
      <p:sp>
        <p:nvSpPr>
          <p:cNvPr id="23" name="Прямоугольник 22"/>
          <p:cNvSpPr/>
          <p:nvPr/>
        </p:nvSpPr>
        <p:spPr>
          <a:xfrm>
            <a:off x="3563888" y="5373216"/>
            <a:ext cx="319318" cy="369332"/>
          </a:xfrm>
          <a:prstGeom prst="rect">
            <a:avLst/>
          </a:prstGeom>
        </p:spPr>
        <p:txBody>
          <a:bodyPr wrap="none">
            <a:spAutoFit/>
          </a:bodyPr>
          <a:lstStyle/>
          <a:p>
            <a:r>
              <a:rPr lang="en-US" i="1" dirty="0"/>
              <a:t>D</a:t>
            </a:r>
            <a:endParaRPr lang="ru-RU" dirty="0"/>
          </a:p>
        </p:txBody>
      </p:sp>
      <p:sp>
        <p:nvSpPr>
          <p:cNvPr id="24" name="Прямоугольник 23"/>
          <p:cNvSpPr/>
          <p:nvPr/>
        </p:nvSpPr>
        <p:spPr>
          <a:xfrm>
            <a:off x="1619672" y="3140968"/>
            <a:ext cx="340158" cy="646331"/>
          </a:xfrm>
          <a:prstGeom prst="rect">
            <a:avLst/>
          </a:prstGeom>
        </p:spPr>
        <p:txBody>
          <a:bodyPr wrap="square">
            <a:spAutoFit/>
          </a:bodyPr>
          <a:lstStyle/>
          <a:p>
            <a:r>
              <a:rPr lang="en-US" i="1" dirty="0"/>
              <a:t> D</a:t>
            </a:r>
            <a:endParaRPr lang="ru-RU" dirty="0"/>
          </a:p>
        </p:txBody>
      </p:sp>
      <p:graphicFrame>
        <p:nvGraphicFramePr>
          <p:cNvPr id="25" name="Содержимое 8"/>
          <p:cNvGraphicFramePr>
            <a:graphicFrameLocks/>
          </p:cNvGraphicFramePr>
          <p:nvPr/>
        </p:nvGraphicFramePr>
        <p:xfrm>
          <a:off x="4644008" y="2276872"/>
          <a:ext cx="4321300" cy="2966720"/>
        </p:xfrm>
        <a:graphic>
          <a:graphicData uri="http://schemas.openxmlformats.org/drawingml/2006/table">
            <a:tbl>
              <a:tblPr firstRow="1" bandRow="1">
                <a:tableStyleId>{5C22544A-7EE6-4342-B048-85BDC9FD1C3A}</a:tableStyleId>
              </a:tblPr>
              <a:tblGrid>
                <a:gridCol w="1591740">
                  <a:extLst>
                    <a:ext uri="{9D8B030D-6E8A-4147-A177-3AD203B41FA5}">
                      <a16:colId xmlns:a16="http://schemas.microsoft.com/office/drawing/2014/main" val="20000"/>
                    </a:ext>
                  </a:extLst>
                </a:gridCol>
                <a:gridCol w="2729560">
                  <a:extLst>
                    <a:ext uri="{9D8B030D-6E8A-4147-A177-3AD203B41FA5}">
                      <a16:colId xmlns:a16="http://schemas.microsoft.com/office/drawing/2014/main" val="20001"/>
                    </a:ext>
                  </a:extLst>
                </a:gridCol>
              </a:tblGrid>
              <a:tr h="370840">
                <a:tc>
                  <a:txBody>
                    <a:bodyPr/>
                    <a:lstStyle/>
                    <a:p>
                      <a:r>
                        <a:rPr lang="ru-RU" sz="1400" spc="0" baseline="0" dirty="0">
                          <a:solidFill>
                            <a:schemeClr val="tx1"/>
                          </a:solidFill>
                          <a:latin typeface="Georgia" pitchFamily="18" charset="0"/>
                        </a:rPr>
                        <a:t>Цена (Р) , </a:t>
                      </a:r>
                      <a:r>
                        <a:rPr lang="ru-RU" sz="1400" spc="0" baseline="0" dirty="0" err="1">
                          <a:solidFill>
                            <a:schemeClr val="tx1"/>
                          </a:solidFill>
                          <a:latin typeface="Georgia" pitchFamily="18" charset="0"/>
                        </a:rPr>
                        <a:t>р</a:t>
                      </a:r>
                      <a:r>
                        <a:rPr lang="ru-RU" sz="1400" spc="0" baseline="0" dirty="0">
                          <a:solidFill>
                            <a:schemeClr val="tx1"/>
                          </a:solidFill>
                          <a:latin typeface="Georgia" pitchFamily="18" charset="0"/>
                        </a:rPr>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spc="0" baseline="0" dirty="0">
                          <a:solidFill>
                            <a:schemeClr val="tx1"/>
                          </a:solidFill>
                          <a:latin typeface="Georgia" pitchFamily="18" charset="0"/>
                        </a:rPr>
                        <a:t>Величина спроса (</a:t>
                      </a:r>
                      <a:r>
                        <a:rPr lang="en-US" sz="1400" spc="0" baseline="0" dirty="0" err="1">
                          <a:solidFill>
                            <a:schemeClr val="tx1"/>
                          </a:solidFill>
                          <a:latin typeface="Georgia" pitchFamily="18" charset="0"/>
                        </a:rPr>
                        <a:t>Q</a:t>
                      </a:r>
                      <a:r>
                        <a:rPr kumimoji="0" lang="en-US" sz="1400" b="1" kern="1200" baseline="-25000" dirty="0" err="1">
                          <a:solidFill>
                            <a:schemeClr val="tx1"/>
                          </a:solidFill>
                          <a:latin typeface="Georgia" pitchFamily="18" charset="0"/>
                          <a:ea typeface="+mn-ea"/>
                          <a:cs typeface="+mn-cs"/>
                        </a:rPr>
                        <a:t>d</a:t>
                      </a:r>
                      <a:r>
                        <a:rPr lang="ru-RU" sz="1400" spc="0" baseline="0" dirty="0">
                          <a:solidFill>
                            <a:schemeClr val="tx1"/>
                          </a:solidFill>
                          <a:latin typeface="Georgia" pitchFamily="18" charset="0"/>
                        </a:rPr>
                        <a:t>), шт.</a:t>
                      </a:r>
                    </a:p>
                  </a:txBody>
                  <a:tcPr/>
                </a:tc>
                <a:extLst>
                  <a:ext uri="{0D108BD9-81ED-4DB2-BD59-A6C34878D82A}">
                    <a16:rowId xmlns:a16="http://schemas.microsoft.com/office/drawing/2014/main" val="10000"/>
                  </a:ext>
                </a:extLst>
              </a:tr>
              <a:tr h="370840">
                <a:tc>
                  <a:txBody>
                    <a:bodyPr/>
                    <a:lstStyle/>
                    <a:p>
                      <a:pPr algn="ctr"/>
                      <a:r>
                        <a:rPr lang="ru-RU" sz="1400" spc="0" dirty="0">
                          <a:latin typeface="Georgia" pitchFamily="18" charset="0"/>
                        </a:rPr>
                        <a:t>10</a:t>
                      </a:r>
                    </a:p>
                  </a:txBody>
                  <a:tcPr/>
                </a:tc>
                <a:tc>
                  <a:txBody>
                    <a:bodyPr/>
                    <a:lstStyle/>
                    <a:p>
                      <a:pPr algn="ctr"/>
                      <a:r>
                        <a:rPr lang="ru-RU" sz="1400" spc="0" dirty="0">
                          <a:latin typeface="Georgia" pitchFamily="18" charset="0"/>
                        </a:rPr>
                        <a:t> 50</a:t>
                      </a:r>
                    </a:p>
                  </a:txBody>
                  <a:tcPr/>
                </a:tc>
                <a:extLst>
                  <a:ext uri="{0D108BD9-81ED-4DB2-BD59-A6C34878D82A}">
                    <a16:rowId xmlns:a16="http://schemas.microsoft.com/office/drawing/2014/main" val="10001"/>
                  </a:ext>
                </a:extLst>
              </a:tr>
              <a:tr h="370840">
                <a:tc>
                  <a:txBody>
                    <a:bodyPr/>
                    <a:lstStyle/>
                    <a:p>
                      <a:pPr algn="ctr"/>
                      <a:r>
                        <a:rPr lang="ru-RU" sz="1400" spc="0" baseline="0" dirty="0">
                          <a:solidFill>
                            <a:schemeClr val="tx1"/>
                          </a:solidFill>
                          <a:latin typeface="Georgia" pitchFamily="18" charset="0"/>
                        </a:rPr>
                        <a:t>15</a:t>
                      </a:r>
                    </a:p>
                  </a:txBody>
                  <a:tcPr/>
                </a:tc>
                <a:tc>
                  <a:txBody>
                    <a:bodyPr/>
                    <a:lstStyle/>
                    <a:p>
                      <a:pPr algn="ctr"/>
                      <a:r>
                        <a:rPr lang="ru-RU" sz="1400" spc="0" dirty="0">
                          <a:latin typeface="Georgia" pitchFamily="18" charset="0"/>
                        </a:rPr>
                        <a:t> 42    </a:t>
                      </a:r>
                    </a:p>
                  </a:txBody>
                  <a:tcPr/>
                </a:tc>
                <a:extLst>
                  <a:ext uri="{0D108BD9-81ED-4DB2-BD59-A6C34878D82A}">
                    <a16:rowId xmlns:a16="http://schemas.microsoft.com/office/drawing/2014/main" val="10002"/>
                  </a:ext>
                </a:extLst>
              </a:tr>
              <a:tr h="370840">
                <a:tc>
                  <a:txBody>
                    <a:bodyPr/>
                    <a:lstStyle/>
                    <a:p>
                      <a:pPr algn="ctr"/>
                      <a:r>
                        <a:rPr lang="ru-RU" sz="1400" spc="0" dirty="0">
                          <a:latin typeface="Georgia" pitchFamily="18" charset="0"/>
                        </a:rPr>
                        <a:t>20</a:t>
                      </a:r>
                    </a:p>
                  </a:txBody>
                  <a:tcPr/>
                </a:tc>
                <a:tc>
                  <a:txBody>
                    <a:bodyPr/>
                    <a:lstStyle/>
                    <a:p>
                      <a:pPr algn="ctr"/>
                      <a:r>
                        <a:rPr lang="ru-RU" sz="1400" spc="0" dirty="0">
                          <a:latin typeface="Georgia" pitchFamily="18" charset="0"/>
                        </a:rPr>
                        <a:t>32 </a:t>
                      </a:r>
                    </a:p>
                  </a:txBody>
                  <a:tcPr/>
                </a:tc>
                <a:extLst>
                  <a:ext uri="{0D108BD9-81ED-4DB2-BD59-A6C34878D82A}">
                    <a16:rowId xmlns:a16="http://schemas.microsoft.com/office/drawing/2014/main" val="10003"/>
                  </a:ext>
                </a:extLst>
              </a:tr>
              <a:tr h="370840">
                <a:tc>
                  <a:txBody>
                    <a:bodyPr/>
                    <a:lstStyle/>
                    <a:p>
                      <a:pPr algn="ctr"/>
                      <a:r>
                        <a:rPr lang="ru-RU" sz="1400" spc="0" dirty="0">
                          <a:latin typeface="Georgia" pitchFamily="18" charset="0"/>
                        </a:rPr>
                        <a:t>25</a:t>
                      </a:r>
                    </a:p>
                  </a:txBody>
                  <a:tcPr/>
                </a:tc>
                <a:tc>
                  <a:txBody>
                    <a:bodyPr/>
                    <a:lstStyle/>
                    <a:p>
                      <a:pPr algn="ctr"/>
                      <a:r>
                        <a:rPr lang="ru-RU" sz="1400" spc="0" dirty="0">
                          <a:latin typeface="Georgia" pitchFamily="18" charset="0"/>
                        </a:rPr>
                        <a:t>25</a:t>
                      </a:r>
                    </a:p>
                  </a:txBody>
                  <a:tcPr/>
                </a:tc>
                <a:extLst>
                  <a:ext uri="{0D108BD9-81ED-4DB2-BD59-A6C34878D82A}">
                    <a16:rowId xmlns:a16="http://schemas.microsoft.com/office/drawing/2014/main" val="10004"/>
                  </a:ext>
                </a:extLst>
              </a:tr>
              <a:tr h="370840">
                <a:tc>
                  <a:txBody>
                    <a:bodyPr/>
                    <a:lstStyle/>
                    <a:p>
                      <a:pPr algn="ctr"/>
                      <a:r>
                        <a:rPr lang="ru-RU" sz="1400" spc="0" dirty="0">
                          <a:latin typeface="Georgia" pitchFamily="18" charset="0"/>
                        </a:rPr>
                        <a:t>30 </a:t>
                      </a:r>
                    </a:p>
                  </a:txBody>
                  <a:tcPr/>
                </a:tc>
                <a:tc>
                  <a:txBody>
                    <a:bodyPr/>
                    <a:lstStyle/>
                    <a:p>
                      <a:pPr algn="ctr"/>
                      <a:r>
                        <a:rPr lang="ru-RU" sz="1400" spc="0" dirty="0">
                          <a:latin typeface="Georgia" pitchFamily="18" charset="0"/>
                        </a:rPr>
                        <a:t>20</a:t>
                      </a:r>
                    </a:p>
                  </a:txBody>
                  <a:tcPr/>
                </a:tc>
                <a:extLst>
                  <a:ext uri="{0D108BD9-81ED-4DB2-BD59-A6C34878D82A}">
                    <a16:rowId xmlns:a16="http://schemas.microsoft.com/office/drawing/2014/main" val="10005"/>
                  </a:ext>
                </a:extLst>
              </a:tr>
              <a:tr h="370840">
                <a:tc>
                  <a:txBody>
                    <a:bodyPr/>
                    <a:lstStyle/>
                    <a:p>
                      <a:pPr algn="ctr"/>
                      <a:r>
                        <a:rPr lang="ru-RU" sz="1400" spc="0" dirty="0">
                          <a:latin typeface="Georgia" pitchFamily="18" charset="0"/>
                        </a:rPr>
                        <a:t>35</a:t>
                      </a:r>
                    </a:p>
                  </a:txBody>
                  <a:tcPr/>
                </a:tc>
                <a:tc>
                  <a:txBody>
                    <a:bodyPr/>
                    <a:lstStyle/>
                    <a:p>
                      <a:pPr algn="ctr"/>
                      <a:r>
                        <a:rPr lang="ru-RU" sz="1400" spc="0" dirty="0">
                          <a:latin typeface="Georgia" pitchFamily="18" charset="0"/>
                        </a:rPr>
                        <a:t>15</a:t>
                      </a:r>
                    </a:p>
                  </a:txBody>
                  <a:tcPr/>
                </a:tc>
                <a:extLst>
                  <a:ext uri="{0D108BD9-81ED-4DB2-BD59-A6C34878D82A}">
                    <a16:rowId xmlns:a16="http://schemas.microsoft.com/office/drawing/2014/main" val="10006"/>
                  </a:ext>
                </a:extLst>
              </a:tr>
              <a:tr h="370840">
                <a:tc>
                  <a:txBody>
                    <a:bodyPr/>
                    <a:lstStyle/>
                    <a:p>
                      <a:pPr algn="ctr"/>
                      <a:r>
                        <a:rPr lang="ru-RU" sz="1400" spc="0" dirty="0">
                          <a:latin typeface="Georgia" pitchFamily="18" charset="0"/>
                        </a:rPr>
                        <a:t>40</a:t>
                      </a:r>
                    </a:p>
                  </a:txBody>
                  <a:tcPr/>
                </a:tc>
                <a:tc>
                  <a:txBody>
                    <a:bodyPr/>
                    <a:lstStyle/>
                    <a:p>
                      <a:pPr algn="ctr"/>
                      <a:r>
                        <a:rPr lang="ru-RU" sz="1400" spc="0" dirty="0">
                          <a:latin typeface="Georgia" pitchFamily="18" charset="0"/>
                        </a:rPr>
                        <a:t>10</a:t>
                      </a:r>
                    </a:p>
                  </a:txBody>
                  <a:tcPr/>
                </a:tc>
                <a:extLst>
                  <a:ext uri="{0D108BD9-81ED-4DB2-BD59-A6C34878D82A}">
                    <a16:rowId xmlns:a16="http://schemas.microsoft.com/office/drawing/2014/main" val="10007"/>
                  </a:ext>
                </a:extLst>
              </a:tr>
            </a:tbl>
          </a:graphicData>
        </a:graphic>
      </p:graphicFrame>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p:cTn id="7" dur="500" decel="50000" fill="hold">
                                          <p:stCondLst>
                                            <p:cond delay="0"/>
                                          </p:stCondLst>
                                        </p:cTn>
                                        <p:tgtEl>
                                          <p:spTgt spid="21">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1">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1">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21">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1">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1">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1">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Рисунок6.png"/>
          <p:cNvPicPr>
            <a:picLocks noChangeAspect="1"/>
          </p:cNvPicPr>
          <p:nvPr/>
        </p:nvPicPr>
        <p:blipFill>
          <a:blip r:embed="rId2" cstate="print"/>
          <a:stretch>
            <a:fillRect/>
          </a:stretch>
        </p:blipFill>
        <p:spPr>
          <a:xfrm>
            <a:off x="899592" y="2564904"/>
            <a:ext cx="7434688" cy="3816424"/>
          </a:xfrm>
          <a:prstGeom prst="rect">
            <a:avLst/>
          </a:prstGeom>
        </p:spPr>
      </p:pic>
      <p:cxnSp>
        <p:nvCxnSpPr>
          <p:cNvPr id="8" name="Прямая со стрелкой 7"/>
          <p:cNvCxnSpPr/>
          <p:nvPr/>
        </p:nvCxnSpPr>
        <p:spPr>
          <a:xfrm>
            <a:off x="2483768" y="3573016"/>
            <a:ext cx="719138" cy="5762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251520" y="188640"/>
            <a:ext cx="8568952" cy="707886"/>
          </a:xfrm>
          <a:prstGeom prst="rect">
            <a:avLst/>
          </a:prstGeom>
        </p:spPr>
        <p:txBody>
          <a:bodyPr wrap="square">
            <a:spAutoFit/>
          </a:bodyPr>
          <a:lstStyle/>
          <a:p>
            <a:r>
              <a:rPr lang="ru-RU" sz="2000" dirty="0">
                <a:solidFill>
                  <a:srgbClr val="FF0000"/>
                </a:solidFill>
                <a:latin typeface="Georgia" pitchFamily="18" charset="0"/>
              </a:rPr>
              <a:t>Закон спроса </a:t>
            </a:r>
            <a:r>
              <a:rPr lang="ru-RU" sz="2000" dirty="0">
                <a:latin typeface="Georgia" pitchFamily="18" charset="0"/>
              </a:rPr>
              <a:t>гласит: Чем выше цена на товар, тем меньше объем спроса и наоборот.</a:t>
            </a:r>
          </a:p>
        </p:txBody>
      </p:sp>
      <p:sp>
        <p:nvSpPr>
          <p:cNvPr id="10" name="Прямоугольник 9"/>
          <p:cNvSpPr/>
          <p:nvPr/>
        </p:nvSpPr>
        <p:spPr>
          <a:xfrm>
            <a:off x="323528" y="836712"/>
            <a:ext cx="8640960" cy="1200329"/>
          </a:xfrm>
          <a:prstGeom prst="rect">
            <a:avLst/>
          </a:prstGeom>
        </p:spPr>
        <p:txBody>
          <a:bodyPr wrap="square">
            <a:spAutoFit/>
          </a:bodyPr>
          <a:lstStyle/>
          <a:p>
            <a:pPr marL="274320" indent="-274320">
              <a:buClr>
                <a:schemeClr val="accent3"/>
              </a:buClr>
              <a:defRPr/>
            </a:pPr>
            <a:r>
              <a:rPr lang="ru-RU" dirty="0"/>
              <a:t> Аргументы достоверности закона спроса:</a:t>
            </a:r>
          </a:p>
          <a:p>
            <a:pPr marL="274320" indent="-274320">
              <a:buClr>
                <a:schemeClr val="accent3"/>
              </a:buClr>
              <a:buFont typeface="Wingdings" pitchFamily="2" charset="2"/>
              <a:buChar char="ü"/>
              <a:defRPr/>
            </a:pPr>
            <a:r>
              <a:rPr lang="ru-RU" dirty="0">
                <a:solidFill>
                  <a:srgbClr val="00B050"/>
                </a:solidFill>
              </a:rPr>
              <a:t>ценовой барьер </a:t>
            </a:r>
            <a:r>
              <a:rPr lang="ru-RU" dirty="0"/>
              <a:t>для какой-то части людей;</a:t>
            </a:r>
          </a:p>
          <a:p>
            <a:pPr marL="274320" indent="-274320">
              <a:buClr>
                <a:schemeClr val="accent3"/>
              </a:buClr>
              <a:buFont typeface="Wingdings" pitchFamily="2" charset="2"/>
              <a:buChar char="ü"/>
              <a:defRPr/>
            </a:pPr>
            <a:r>
              <a:rPr lang="ru-RU" dirty="0">
                <a:solidFill>
                  <a:srgbClr val="00B050"/>
                </a:solidFill>
              </a:rPr>
              <a:t>эффект дохода </a:t>
            </a:r>
            <a:r>
              <a:rPr lang="ru-RU" dirty="0"/>
              <a:t>, когда снижение цены на товар экономит часть бюджета покупателя;</a:t>
            </a:r>
          </a:p>
        </p:txBody>
      </p:sp>
      <p:sp>
        <p:nvSpPr>
          <p:cNvPr id="11" name="Прямоугольник 10"/>
          <p:cNvSpPr/>
          <p:nvPr/>
        </p:nvSpPr>
        <p:spPr>
          <a:xfrm>
            <a:off x="4860032" y="2996952"/>
            <a:ext cx="3126177" cy="369332"/>
          </a:xfrm>
          <a:prstGeom prst="rect">
            <a:avLst/>
          </a:prstGeom>
        </p:spPr>
        <p:txBody>
          <a:bodyPr wrap="none">
            <a:spAutoFit/>
          </a:bodyPr>
          <a:lstStyle/>
          <a:p>
            <a:r>
              <a:rPr lang="ru-RU" dirty="0">
                <a:latin typeface="Georgia" pitchFamily="18" charset="0"/>
              </a:rPr>
              <a:t>Цена растет – спрос падает</a:t>
            </a:r>
          </a:p>
        </p:txBody>
      </p:sp>
      <p:sp>
        <p:nvSpPr>
          <p:cNvPr id="12" name="TextBox 6"/>
          <p:cNvSpPr txBox="1">
            <a:spLocks noChangeArrowheads="1"/>
          </p:cNvSpPr>
          <p:nvPr/>
        </p:nvSpPr>
        <p:spPr bwMode="auto">
          <a:xfrm>
            <a:off x="4860032" y="3429000"/>
            <a:ext cx="3096344" cy="369332"/>
          </a:xfrm>
          <a:prstGeom prst="rect">
            <a:avLst/>
          </a:prstGeom>
          <a:noFill/>
          <a:ln w="9525">
            <a:noFill/>
            <a:miter lim="800000"/>
            <a:headEnd/>
            <a:tailEnd/>
          </a:ln>
        </p:spPr>
        <p:txBody>
          <a:bodyPr wrap="square">
            <a:spAutoFit/>
          </a:bodyPr>
          <a:lstStyle/>
          <a:p>
            <a:r>
              <a:rPr lang="ru-RU" dirty="0">
                <a:latin typeface="Georgia" pitchFamily="18" charset="0"/>
              </a:rPr>
              <a:t>Цена падает – спрос растет</a:t>
            </a:r>
          </a:p>
        </p:txBody>
      </p:sp>
      <p:cxnSp>
        <p:nvCxnSpPr>
          <p:cNvPr id="14" name="Прямая со стрелкой 13"/>
          <p:cNvCxnSpPr/>
          <p:nvPr/>
        </p:nvCxnSpPr>
        <p:spPr>
          <a:xfrm flipH="1" flipV="1">
            <a:off x="2843808" y="4365104"/>
            <a:ext cx="792163" cy="6477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206</TotalTime>
  <Words>1550</Words>
  <Application>Microsoft Office PowerPoint</Application>
  <PresentationFormat>Экран (4:3)</PresentationFormat>
  <Paragraphs>264</Paragraphs>
  <Slides>20</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20</vt:i4>
      </vt:variant>
    </vt:vector>
  </HeadingPairs>
  <TitlesOfParts>
    <vt:vector size="29" baseType="lpstr">
      <vt:lpstr>Calibri</vt:lpstr>
      <vt:lpstr>Cambria</vt:lpstr>
      <vt:lpstr>Franklin Gothic Book</vt:lpstr>
      <vt:lpstr>Georgia</vt:lpstr>
      <vt:lpstr>Perpetua</vt:lpstr>
      <vt:lpstr>Times New Roman</vt:lpstr>
      <vt:lpstr>Wingdings</vt:lpstr>
      <vt:lpstr>Wingdings 2</vt:lpstr>
      <vt:lpstr>Справедливость</vt:lpstr>
      <vt:lpstr>Рынок и его законы</vt:lpstr>
      <vt:lpstr>Основные понятия рыночной экономики</vt:lpstr>
      <vt:lpstr>Условия функционирования рынка</vt:lpstr>
      <vt:lpstr>Функции рынка</vt:lpstr>
      <vt:lpstr>Функции рынка</vt:lpstr>
      <vt:lpstr>Структура рынка</vt:lpstr>
      <vt:lpstr>Спрос. Закон спроса.</vt:lpstr>
      <vt:lpstr>Презентация PowerPoint</vt:lpstr>
      <vt:lpstr>Презентация PowerPoint</vt:lpstr>
      <vt:lpstr>Неценовые факторы, влияющие на спрос</vt:lpstr>
      <vt:lpstr>Презентация PowerPoint</vt:lpstr>
      <vt:lpstr>Презентация PowerPoint</vt:lpstr>
      <vt:lpstr>Предложение. Закон предложения.</vt:lpstr>
      <vt:lpstr>Презентация PowerPoint</vt:lpstr>
      <vt:lpstr>Презентация PowerPoint</vt:lpstr>
      <vt:lpstr>Неценовые факторы, влияющие на предложение</vt:lpstr>
      <vt:lpstr>Эластичность спроса и предложения</vt:lpstr>
      <vt:lpstr>Равновесная цена</vt:lpstr>
      <vt:lpstr>Презентация PowerPoint</vt:lpstr>
      <vt:lpstr>СПАСИБО ЗА ВНИМАНИЕ! </vt:lpstr>
    </vt:vector>
  </TitlesOfParts>
  <Company>Krokoz™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Закон спроса и предложения</dc:title>
  <dc:creator>Miha</dc:creator>
  <cp:lastModifiedBy>user1</cp:lastModifiedBy>
  <cp:revision>24</cp:revision>
  <dcterms:created xsi:type="dcterms:W3CDTF">2016-10-11T12:59:22Z</dcterms:created>
  <dcterms:modified xsi:type="dcterms:W3CDTF">2020-12-06T07:44:51Z</dcterms:modified>
</cp:coreProperties>
</file>