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6" r:id="rId1"/>
  </p:sldMasterIdLst>
  <p:notesMasterIdLst>
    <p:notesMasterId r:id="rId18"/>
  </p:notesMasterIdLst>
  <p:sldIdLst>
    <p:sldId id="257" r:id="rId2"/>
    <p:sldId id="290" r:id="rId3"/>
    <p:sldId id="299" r:id="rId4"/>
    <p:sldId id="300" r:id="rId5"/>
    <p:sldId id="301" r:id="rId6"/>
    <p:sldId id="302" r:id="rId7"/>
    <p:sldId id="303" r:id="rId8"/>
    <p:sldId id="304" r:id="rId9"/>
    <p:sldId id="298" r:id="rId10"/>
    <p:sldId id="305" r:id="rId11"/>
    <p:sldId id="291" r:id="rId12"/>
    <p:sldId id="306" r:id="rId13"/>
    <p:sldId id="293" r:id="rId14"/>
    <p:sldId id="297" r:id="rId15"/>
    <p:sldId id="294" r:id="rId16"/>
    <p:sldId id="29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0033CC"/>
    <a:srgbClr val="FF3300"/>
    <a:srgbClr val="9933FF"/>
    <a:srgbClr val="33CCCC"/>
    <a:srgbClr val="ECE70C"/>
    <a:srgbClr val="46CD2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0CD31F-9FED-4C32-8685-820121E4CC5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F25B62-7449-412F-AF60-4ED59EB1CAC1}">
      <dgm:prSet/>
      <dgm:spPr/>
      <dgm:t>
        <a:bodyPr/>
        <a:lstStyle/>
        <a:p>
          <a:pPr rtl="0"/>
          <a:r>
            <a:rPr lang="ru-RU" b="1" dirty="0"/>
            <a:t>ТЕМА:</a:t>
          </a:r>
        </a:p>
      </dgm:t>
    </dgm:pt>
    <dgm:pt modelId="{27FAB622-665F-4BEF-B8B9-81CF3B666AEE}" type="parTrans" cxnId="{1F0C64DA-4FE7-4E81-8405-C742C59BFC30}">
      <dgm:prSet/>
      <dgm:spPr/>
      <dgm:t>
        <a:bodyPr/>
        <a:lstStyle/>
        <a:p>
          <a:endParaRPr lang="ru-RU"/>
        </a:p>
      </dgm:t>
    </dgm:pt>
    <dgm:pt modelId="{D2585BE6-1ABF-4C2D-8DF5-5DCB333BCB56}" type="sibTrans" cxnId="{1F0C64DA-4FE7-4E81-8405-C742C59BFC30}">
      <dgm:prSet/>
      <dgm:spPr/>
      <dgm:t>
        <a:bodyPr/>
        <a:lstStyle/>
        <a:p>
          <a:endParaRPr lang="ru-RU"/>
        </a:p>
      </dgm:t>
    </dgm:pt>
    <dgm:pt modelId="{A9BD4BF3-9CC9-4711-B31C-98FCCFFD1042}" type="pres">
      <dgm:prSet presAssocID="{A40CD31F-9FED-4C32-8685-820121E4CC51}" presName="linearFlow" presStyleCnt="0">
        <dgm:presLayoutVars>
          <dgm:dir/>
          <dgm:resizeHandles val="exact"/>
        </dgm:presLayoutVars>
      </dgm:prSet>
      <dgm:spPr/>
    </dgm:pt>
    <dgm:pt modelId="{6E7DBE22-B335-498C-AFED-A57E6DD2D3E9}" type="pres">
      <dgm:prSet presAssocID="{21F25B62-7449-412F-AF60-4ED59EB1CAC1}" presName="composite" presStyleCnt="0"/>
      <dgm:spPr/>
    </dgm:pt>
    <dgm:pt modelId="{84619477-5CFD-4CA1-9E50-488C5167FF0E}" type="pres">
      <dgm:prSet presAssocID="{21F25B62-7449-412F-AF60-4ED59EB1CAC1}" presName="imgShp" presStyleLbl="fgImgPlace1" presStyleIdx="0" presStyleCnt="1"/>
      <dgm:spPr/>
    </dgm:pt>
    <dgm:pt modelId="{616E7167-E3FD-43D5-B68D-33D42E73F8EC}" type="pres">
      <dgm:prSet presAssocID="{21F25B62-7449-412F-AF60-4ED59EB1CAC1}" presName="txShp" presStyleLbl="node1" presStyleIdx="0" presStyleCnt="1" custLinFactNeighborX="1122">
        <dgm:presLayoutVars>
          <dgm:bulletEnabled val="1"/>
        </dgm:presLayoutVars>
      </dgm:prSet>
      <dgm:spPr/>
    </dgm:pt>
  </dgm:ptLst>
  <dgm:cxnLst>
    <dgm:cxn modelId="{ACE6DF71-2592-4600-97E0-2FC60FD97865}" type="presOf" srcId="{A40CD31F-9FED-4C32-8685-820121E4CC51}" destId="{A9BD4BF3-9CC9-4711-B31C-98FCCFFD1042}" srcOrd="0" destOrd="0" presId="urn:microsoft.com/office/officeart/2005/8/layout/vList3"/>
    <dgm:cxn modelId="{1F0C64DA-4FE7-4E81-8405-C742C59BFC30}" srcId="{A40CD31F-9FED-4C32-8685-820121E4CC51}" destId="{21F25B62-7449-412F-AF60-4ED59EB1CAC1}" srcOrd="0" destOrd="0" parTransId="{27FAB622-665F-4BEF-B8B9-81CF3B666AEE}" sibTransId="{D2585BE6-1ABF-4C2D-8DF5-5DCB333BCB56}"/>
    <dgm:cxn modelId="{2A417DFF-7822-48E8-9043-C4A033EE7A63}" type="presOf" srcId="{21F25B62-7449-412F-AF60-4ED59EB1CAC1}" destId="{616E7167-E3FD-43D5-B68D-33D42E73F8EC}" srcOrd="0" destOrd="0" presId="urn:microsoft.com/office/officeart/2005/8/layout/vList3"/>
    <dgm:cxn modelId="{08266DD8-E587-4943-9F9D-3DC635B9EA0E}" type="presParOf" srcId="{A9BD4BF3-9CC9-4711-B31C-98FCCFFD1042}" destId="{6E7DBE22-B335-498C-AFED-A57E6DD2D3E9}" srcOrd="0" destOrd="0" presId="urn:microsoft.com/office/officeart/2005/8/layout/vList3"/>
    <dgm:cxn modelId="{F85187B0-23C8-4A28-8B45-AE6B49F412E4}" type="presParOf" srcId="{6E7DBE22-B335-498C-AFED-A57E6DD2D3E9}" destId="{84619477-5CFD-4CA1-9E50-488C5167FF0E}" srcOrd="0" destOrd="0" presId="urn:microsoft.com/office/officeart/2005/8/layout/vList3"/>
    <dgm:cxn modelId="{CF1B4181-E61D-42CF-A18A-1072DFAF5312}" type="presParOf" srcId="{6E7DBE22-B335-498C-AFED-A57E6DD2D3E9}" destId="{616E7167-E3FD-43D5-B68D-33D42E73F8E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E7167-E3FD-43D5-B68D-33D42E73F8EC}">
      <dsp:nvSpPr>
        <dsp:cNvPr id="0" name=""/>
        <dsp:cNvSpPr/>
      </dsp:nvSpPr>
      <dsp:spPr>
        <a:xfrm rot="10800000">
          <a:off x="1785936" y="0"/>
          <a:ext cx="5472684" cy="13843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0438" tIns="243840" rIns="455168" bIns="243840" numCol="1" spcCol="1270" anchor="ctr" anchorCtr="0">
          <a:noAutofit/>
        </a:bodyPr>
        <a:lstStyle/>
        <a:p>
          <a:pPr marL="0" lvl="0" indent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400" b="1" kern="1200" dirty="0"/>
            <a:t>ТЕМА:</a:t>
          </a:r>
        </a:p>
      </dsp:txBody>
      <dsp:txXfrm rot="10800000">
        <a:off x="2132011" y="0"/>
        <a:ext cx="5126609" cy="1384300"/>
      </dsp:txXfrm>
    </dsp:sp>
    <dsp:sp modelId="{84619477-5CFD-4CA1-9E50-488C5167FF0E}">
      <dsp:nvSpPr>
        <dsp:cNvPr id="0" name=""/>
        <dsp:cNvSpPr/>
      </dsp:nvSpPr>
      <dsp:spPr>
        <a:xfrm>
          <a:off x="1032382" y="0"/>
          <a:ext cx="1384300" cy="138430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12D698-74AF-4E37-99FE-056FEA0E11E8}" type="datetimeFigureOut">
              <a:rPr lang="ru-RU"/>
              <a:pPr>
                <a:defRPr/>
              </a:pPr>
              <a:t>18.10.2020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1C64F3B4-4515-4FC1-B5EB-BE0954331F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1005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DF2938-1774-4C4B-B6AF-D8C5B96623C4}" type="slidenum">
              <a:rPr lang="ru-RU" altLang="ru-RU" sz="1200"/>
              <a:pPr eaLnBrk="1" hangingPunct="1"/>
              <a:t>11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083942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DF2938-1774-4C4B-B6AF-D8C5B96623C4}" type="slidenum">
              <a:rPr lang="ru-RU" altLang="ru-RU" sz="1200"/>
              <a:pPr eaLnBrk="1" hangingPunct="1"/>
              <a:t>12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871499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2E95ED88-4265-443C-A619-8B0F5B809688}" type="slidenum">
              <a:rPr lang="ru-RU" altLang="ru-RU" sz="1200"/>
              <a:pPr eaLnBrk="1" hangingPunct="1"/>
              <a:t>13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934337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B7EEF1A4-FC27-4684-987A-5DAF86011E46}" type="slidenum">
              <a:rPr lang="ru-RU" altLang="ru-RU" sz="1200"/>
              <a:pPr eaLnBrk="1" hangingPunct="1"/>
              <a:t>14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849675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DF2938-1774-4C4B-B6AF-D8C5B96623C4}" type="slidenum">
              <a:rPr lang="ru-RU" altLang="ru-RU" sz="1200"/>
              <a:pPr eaLnBrk="1" hangingPunct="1"/>
              <a:t>15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896535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DF2938-1774-4C4B-B6AF-D8C5B96623C4}" type="slidenum">
              <a:rPr lang="ru-RU" altLang="ru-RU" sz="1200"/>
              <a:pPr eaLnBrk="1" hangingPunct="1"/>
              <a:t>16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736219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21A1336D-5091-4ADE-9229-8DCBD6B203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655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8ED96-CBD0-4066-ACE7-0DB724DFFA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4361823"/>
      </p:ext>
    </p:extLst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5A7CA-9901-4BF6-A862-23E409CF20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748214"/>
      </p:ext>
    </p:extLst>
  </p:cSld>
  <p:clrMapOvr>
    <a:masterClrMapping/>
  </p:clrMapOvr>
  <p:transition spd="med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7A390-C489-414A-868A-D7EA69B32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764248"/>
      </p:ext>
    </p:extLst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A89FAD-9BCD-4A2C-B2C4-4BA27741C03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18843"/>
      </p:ext>
    </p:extLst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0D9BE9D-E8B7-4F62-8B08-D2B7C6F554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9032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B67D6-DD2D-4142-AA8C-EE1BA1C0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5013600"/>
      </p:ext>
    </p:extLst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267FE-4B32-457D-94DA-2EB23652A5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6153"/>
      </p:ext>
    </p:extLst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0571F27-818D-44DC-8097-FC03E36EF61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974953"/>
      </p:ext>
    </p:extLst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F28A7-468D-4B45-BC0F-8976BB68FE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965494"/>
      </p:ext>
    </p:extLst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9C7A3F-4557-4F13-BD31-5E397C97A76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241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F2BF76-A091-449E-997E-0F28F047BD8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71828"/>
      </p:ext>
    </p:extLst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0D0723D4-072F-4DBB-89ED-4F70661375B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196" r:id="rId4"/>
    <p:sldLayoutId id="2147484197" r:id="rId5"/>
    <p:sldLayoutId id="2147484206" r:id="rId6"/>
    <p:sldLayoutId id="2147484198" r:id="rId7"/>
    <p:sldLayoutId id="2147484207" r:id="rId8"/>
    <p:sldLayoutId id="2147484208" r:id="rId9"/>
    <p:sldLayoutId id="2147484199" r:id="rId10"/>
    <p:sldLayoutId id="2147484200" r:id="rId11"/>
    <p:sldLayoutId id="2147484201" r:id="rId12"/>
  </p:sldLayoutIdLst>
  <p:transition spd="med">
    <p:wheel spokes="3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00034" y="285728"/>
          <a:ext cx="8229600" cy="138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2143125"/>
            <a:ext cx="8715375" cy="396081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 dirty="0">
                <a:latin typeface="Tahoma" panose="020B0604030504040204" pitchFamily="34" charset="0"/>
                <a:cs typeface="Tahoma" panose="020B0604030504040204" pitchFamily="34" charset="0"/>
              </a:rPr>
              <a:t>Конкуренция.</a:t>
            </a:r>
          </a:p>
          <a:p>
            <a:pPr algn="ctr" eaLnBrk="1" hangingPunct="1">
              <a:buFontTx/>
              <a:buNone/>
            </a:pPr>
            <a:r>
              <a:rPr lang="ru-RU" altLang="ru-RU" sz="4000" b="1" dirty="0">
                <a:latin typeface="Tahoma" panose="020B0604030504040204" pitchFamily="34" charset="0"/>
                <a:cs typeface="Tahoma" panose="020B0604030504040204" pitchFamily="34" charset="0"/>
              </a:rPr>
              <a:t>Антимонопольное</a:t>
            </a:r>
          </a:p>
          <a:p>
            <a:pPr algn="ctr" eaLnBrk="1" hangingPunct="1">
              <a:buFontTx/>
              <a:buNone/>
            </a:pPr>
            <a:r>
              <a:rPr lang="ru-RU" altLang="ru-RU" sz="4000" b="1" dirty="0">
                <a:latin typeface="Tahoma" panose="020B0604030504040204" pitchFamily="34" charset="0"/>
                <a:cs typeface="Tahoma" panose="020B0604030504040204" pitchFamily="34" charset="0"/>
              </a:rPr>
              <a:t>законодательство</a:t>
            </a:r>
          </a:p>
        </p:txBody>
      </p:sp>
      <p:pic>
        <p:nvPicPr>
          <p:cNvPr id="8197" name="Picture 5" descr="j02330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rcRect/>
          <a:stretch>
            <a:fillRect/>
          </a:stretch>
        </p:blipFill>
        <p:spPr>
          <a:xfrm>
            <a:off x="642910" y="142852"/>
            <a:ext cx="2221866" cy="1571636"/>
          </a:xfrm>
          <a:prstGeom prst="ellipse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Антимонопольное регулирование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58175" cy="513305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Антимонопольное регулирование </a:t>
            </a:r>
            <a:r>
              <a:rPr lang="ru-RU" dirty="0"/>
              <a:t>— </a:t>
            </a:r>
            <a:r>
              <a:rPr lang="ru-RU" i="1" dirty="0"/>
              <a:t>это система нормативных правовых актов, направленных на преодоление негативных сторон монополии, связанных с властью, позволяющих им подавлять сводную конкуренцию и контролировать цены.</a:t>
            </a:r>
            <a:endParaRPr lang="ru-RU" dirty="0"/>
          </a:p>
          <a:p>
            <a:pPr marL="0" indent="0">
              <a:buNone/>
            </a:pPr>
            <a:r>
              <a:rPr lang="ru-RU" u="sng" dirty="0"/>
              <a:t>Методы антимонопольного регулирования:</a:t>
            </a:r>
          </a:p>
          <a:p>
            <a:pPr marL="0" indent="0">
              <a:buNone/>
            </a:pPr>
            <a:r>
              <a:rPr lang="ru-RU" dirty="0"/>
              <a:t>1) ограничение монополизации рынка;</a:t>
            </a:r>
          </a:p>
          <a:p>
            <a:pPr marL="0" indent="0">
              <a:buNone/>
            </a:pPr>
            <a:r>
              <a:rPr lang="ru-RU" dirty="0"/>
              <a:t>2) постоянный государственный мониторинг;</a:t>
            </a:r>
          </a:p>
          <a:p>
            <a:pPr marL="0" indent="0">
              <a:buNone/>
            </a:pPr>
            <a:r>
              <a:rPr lang="ru-RU" dirty="0"/>
              <a:t>3) запрещение установления монополистических цен;</a:t>
            </a:r>
          </a:p>
          <a:p>
            <a:pPr marL="0" indent="0">
              <a:buNone/>
            </a:pPr>
            <a:r>
              <a:rPr lang="ru-RU" dirty="0"/>
              <a:t>4) сохранение и поддержание конкуренции всех цивилизованных фирм.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3313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858250" cy="13573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800" b="1" cap="none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АНТИМОНОПОЛЬНОЕ   ЗАКОНОДАТЕЛЬСТВО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None/>
            </a:pPr>
            <a:r>
              <a:rPr lang="ru-RU" altLang="ru-RU" sz="3600" dirty="0"/>
              <a:t>  Серия законов, цель которых – предотвратить использование фирмами рыночной власти путем сокращения производства и повышения цен или осуществления иной </a:t>
            </a:r>
            <a:r>
              <a:rPr lang="ru-RU" altLang="ru-RU" sz="3600" dirty="0" err="1"/>
              <a:t>антиконкурентной</a:t>
            </a:r>
            <a:r>
              <a:rPr lang="ru-RU" altLang="ru-RU" sz="3600" dirty="0"/>
              <a:t> практики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1"/>
            <a:ext cx="8858250" cy="8367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800" b="1" cap="none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АНТИМОНОПОЛЬНОЕ   ЗАКОНОДАТЕЛЬСТВО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089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000" dirty="0"/>
              <a:t>  </a:t>
            </a:r>
            <a:r>
              <a:rPr lang="ru-RU" altLang="ru-RU" sz="2000" u="sng" dirty="0"/>
              <a:t>Законодательные меры:</a:t>
            </a:r>
          </a:p>
          <a:p>
            <a:pPr eaLnBrk="1" hangingPunct="1">
              <a:buNone/>
            </a:pPr>
            <a:r>
              <a:rPr lang="ru-RU" sz="2000" dirty="0"/>
              <a:t>1) Ограничение контроля над рынком</a:t>
            </a:r>
          </a:p>
          <a:p>
            <a:pPr eaLnBrk="1" hangingPunct="1">
              <a:buNone/>
            </a:pPr>
            <a:r>
              <a:rPr lang="ru-RU" sz="2000" dirty="0"/>
              <a:t>2) Контроль за слияниями</a:t>
            </a:r>
          </a:p>
          <a:p>
            <a:pPr eaLnBrk="1" hangingPunct="1">
              <a:buNone/>
            </a:pPr>
            <a:r>
              <a:rPr lang="ru-RU" sz="2000" dirty="0"/>
              <a:t>3) Контроль за соглашениями об использовании продукции</a:t>
            </a:r>
          </a:p>
          <a:p>
            <a:pPr eaLnBrk="1" hangingPunct="1">
              <a:buNone/>
            </a:pPr>
            <a:r>
              <a:rPr lang="ru-RU" sz="2000" dirty="0"/>
              <a:t>4) Запреты соглашений о ценах</a:t>
            </a:r>
          </a:p>
          <a:p>
            <a:pPr eaLnBrk="1" hangingPunct="1">
              <a:buNone/>
            </a:pPr>
            <a:r>
              <a:rPr lang="ru-RU" sz="2000" dirty="0"/>
              <a:t>5) Запреты на установление розничных цен</a:t>
            </a:r>
          </a:p>
          <a:p>
            <a:pPr eaLnBrk="1" hangingPunct="1">
              <a:buNone/>
            </a:pPr>
            <a:r>
              <a:rPr lang="ru-RU" sz="2000" u="sng" dirty="0"/>
              <a:t>Экономические меры:</a:t>
            </a:r>
          </a:p>
          <a:p>
            <a:pPr eaLnBrk="1" hangingPunct="1">
              <a:buNone/>
            </a:pPr>
            <a:r>
              <a:rPr lang="ru-RU" sz="2000" dirty="0"/>
              <a:t>1) Налогообложение продукции </a:t>
            </a:r>
          </a:p>
          <a:p>
            <a:pPr eaLnBrk="1" hangingPunct="1">
              <a:buNone/>
            </a:pPr>
            <a:r>
              <a:rPr lang="ru-RU" sz="2000" dirty="0"/>
              <a:t>2) Установление «потолков цен»</a:t>
            </a:r>
          </a:p>
          <a:p>
            <a:pPr eaLnBrk="1" hangingPunct="1">
              <a:buNone/>
            </a:pPr>
            <a:r>
              <a:rPr lang="ru-RU" sz="2000" dirty="0"/>
              <a:t>3) Налогообложение сверх прибыли</a:t>
            </a:r>
          </a:p>
          <a:p>
            <a:pPr eaLnBrk="1" hangingPunct="1">
              <a:buNone/>
            </a:pPr>
            <a:r>
              <a:rPr lang="ru-RU" sz="2000" dirty="0"/>
              <a:t>4) Установление предела нормы прибыли</a:t>
            </a:r>
          </a:p>
          <a:p>
            <a:pPr eaLnBrk="1" hangingPunct="1">
              <a:buNone/>
            </a:pPr>
            <a:endParaRPr lang="ru-RU" sz="2000" u="sng" dirty="0"/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33242048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 bwMode="auto">
          <a:xfrm>
            <a:off x="642938" y="0"/>
            <a:ext cx="8215312" cy="13573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800" b="1" cap="none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АНТИМОНОПОЛЬНЫЕ </a:t>
            </a:r>
            <a:br>
              <a:rPr lang="ru-RU" altLang="ru-RU" sz="2800" b="1" cap="none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2800" b="1" cap="none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АДМИНИСТРАТИВНЫЕ МЕРЫ: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88"/>
            <a:ext cx="8329613" cy="497363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3200"/>
              <a:t>антитрестовское законодательство, препятствующее тайному сговору, направленному на поддержание монопольных цен и установление контроля над предложением;</a:t>
            </a:r>
          </a:p>
          <a:p>
            <a:pPr>
              <a:spcBef>
                <a:spcPct val="0"/>
              </a:spcBef>
            </a:pPr>
            <a:endParaRPr lang="ru-RU" altLang="ru-RU" sz="3200"/>
          </a:p>
          <a:p>
            <a:pPr>
              <a:spcBef>
                <a:spcPct val="0"/>
              </a:spcBef>
            </a:pPr>
            <a:r>
              <a:rPr lang="ru-RU" altLang="ru-RU" sz="3200"/>
              <a:t>принудительная демонополизация;</a:t>
            </a:r>
          </a:p>
          <a:p>
            <a:pPr>
              <a:spcBef>
                <a:spcPct val="0"/>
              </a:spcBef>
            </a:pPr>
            <a:endParaRPr lang="ru-RU" altLang="ru-RU" sz="3200"/>
          </a:p>
          <a:p>
            <a:pPr>
              <a:spcBef>
                <a:spcPct val="0"/>
              </a:spcBef>
            </a:pPr>
            <a:r>
              <a:rPr lang="ru-RU" altLang="ru-RU" sz="3200"/>
              <a:t>налоговая политика, заставляющая снижать монопольные цены.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0"/>
            <a:ext cx="8858250" cy="76470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br>
              <a:rPr lang="ru-RU" sz="4000" b="1" cap="non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br>
              <a:rPr lang="ru-RU" sz="4000" b="1" cap="non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br>
              <a:rPr lang="ru-RU" sz="4000" b="1" cap="non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600" b="1" cap="none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САНКЦИИ</a:t>
            </a:r>
            <a:endParaRPr lang="ru-RU" sz="4000" b="1" cap="none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quarter" idx="1"/>
          </p:nvPr>
        </p:nvSpPr>
        <p:spPr>
          <a:xfrm>
            <a:off x="-11494" y="764704"/>
            <a:ext cx="8786813" cy="5760640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dirty="0"/>
              <a:t>    </a:t>
            </a:r>
            <a:r>
              <a:rPr lang="ru-RU" b="1" dirty="0"/>
              <a:t>Административный штраф </a:t>
            </a:r>
            <a:r>
              <a:rPr lang="ru-RU" dirty="0"/>
              <a:t>— нарушение порядка ценообразования, предоставление недостоверной информации о выпускаемой продукции, незаконное использование чужого товарного знака и так далее. </a:t>
            </a:r>
            <a:r>
              <a:rPr lang="ru-RU" b="1" dirty="0"/>
              <a:t>Гражданско-правовая ответственность </a:t>
            </a:r>
            <a:r>
              <a:rPr lang="ru-RU" dirty="0"/>
              <a:t>— причинение вреда потребителю вследствие недостатков выпускаемой продукции. </a:t>
            </a:r>
          </a:p>
          <a:p>
            <a:pPr algn="just" eaLnBrk="1" hangingPunct="1">
              <a:buNone/>
            </a:pPr>
            <a:r>
              <a:rPr lang="ru-RU" b="1" dirty="0"/>
              <a:t>    Уголовная ответственность </a:t>
            </a:r>
            <a:r>
              <a:rPr lang="ru-RU" dirty="0"/>
              <a:t>— установление монопольно высоких или низких цен, что наносит существенный вред другим хозяйствующим субъектам, злоупотребление служебным положением и так далее. </a:t>
            </a:r>
            <a:r>
              <a:rPr lang="ru-RU" b="1" dirty="0"/>
              <a:t>Административная ответственность </a:t>
            </a:r>
            <a:r>
              <a:rPr lang="ru-RU" dirty="0"/>
              <a:t>за несвоевременное исполнение законодательства, недобросовестная конкуренция и так далее.</a:t>
            </a:r>
            <a:br>
              <a:rPr lang="ru-RU" sz="3600" dirty="0"/>
            </a:br>
            <a:endParaRPr lang="ru-RU" altLang="ru-RU" sz="3600" dirty="0"/>
          </a:p>
        </p:txBody>
      </p:sp>
    </p:spTree>
    <p:extLst>
      <p:ext uri="{BB962C8B-B14F-4D97-AF65-F5344CB8AC3E}">
        <p14:creationId xmlns:p14="http://schemas.microsoft.com/office/powerpoint/2010/main" val="308790915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858250" cy="13573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2800" b="1" cap="none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АНТИМОНОПОЛЬНАЯ ПОЛИТИКА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altLang="ru-RU" sz="3600" dirty="0"/>
              <a:t>  </a:t>
            </a:r>
            <a:r>
              <a:rPr lang="ru-RU" dirty="0"/>
              <a:t>комплекс государственных мер (соответствующее законодательство, система налогообложения, денационализация, разгосударствление и приватизация собственности, поощрение создания малых предприятий  и пр.), направленных против мобилизации производства и на развитие конкуренции среди товаропроизводителей.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811962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858250" cy="135731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2800" b="1" cap="none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АНТИМОНОПОЛЬНЫЙ КОМИТЕТ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altLang="ru-RU" sz="3600"/>
              <a:t>  </a:t>
            </a:r>
            <a:r>
              <a:rPr lang="ru-RU" sz="3200"/>
              <a:t>проводит </a:t>
            </a:r>
            <a:r>
              <a:rPr lang="ru-RU" sz="3200" dirty="0"/>
              <a:t>государственную политику по развитию товарных рынков и конкуренции, по ограничению монополистической деятельности и пресечению недобросовестной конкуренции.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402269296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Конкуренция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57375"/>
            <a:ext cx="8258175" cy="4616450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b="1" dirty="0"/>
              <a:t>Объектом конкуренции</a:t>
            </a:r>
            <a:r>
              <a:rPr lang="ru-RU" dirty="0"/>
              <a:t> являются цена с ее исходным базисом - издержками производства, качество продукта и дизайн.</a:t>
            </a:r>
          </a:p>
          <a:p>
            <a:pPr marL="0" indent="0">
              <a:buNone/>
            </a:pPr>
            <a:r>
              <a:rPr lang="ru-RU" dirty="0"/>
              <a:t>Конкуренция как рыночный регулятор закономерно воздействует на три явления:</a:t>
            </a:r>
          </a:p>
          <a:p>
            <a:pPr marL="0" indent="0">
              <a:buNone/>
            </a:pPr>
            <a:r>
              <a:rPr lang="ru-RU" dirty="0"/>
              <a:t>1.   на изменение цен покупателей и продавцов;</a:t>
            </a:r>
          </a:p>
          <a:p>
            <a:pPr marL="0" indent="0">
              <a:buNone/>
            </a:pPr>
            <a:r>
              <a:rPr lang="ru-RU" dirty="0"/>
              <a:t>2.   на нестабильное соотношение спроса и предложения, связанное с избытком и недостатком благ;</a:t>
            </a:r>
          </a:p>
          <a:p>
            <a:pPr marL="0" indent="0">
              <a:buNone/>
            </a:pPr>
            <a:r>
              <a:rPr lang="ru-RU" dirty="0"/>
              <a:t>3.    на отклонение рыночной цены от точки равновесия</a:t>
            </a: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Функции конкуренции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-обеспечение нацеленности производителя на запросы потребителя, без чего невозможно получить прибыль;</a:t>
            </a:r>
          </a:p>
          <a:p>
            <a:pPr marL="0" indent="0" algn="just">
              <a:buNone/>
            </a:pPr>
            <a:r>
              <a:rPr lang="ru-RU" sz="2000" dirty="0"/>
              <a:t>-стимулирование роста эффективности производства, обеспечивающее "выживание" производителей;</a:t>
            </a:r>
          </a:p>
          <a:p>
            <a:pPr marL="0" indent="0" algn="just">
              <a:buNone/>
            </a:pPr>
            <a:r>
              <a:rPr lang="ru-RU" sz="2000" dirty="0"/>
              <a:t>-дифференциация товаропроизводителей (одни выигрывают, другие проигрывают и разоряются, третьи остаются при своём);</a:t>
            </a:r>
          </a:p>
          <a:p>
            <a:pPr marL="0" indent="0" algn="just">
              <a:buNone/>
            </a:pPr>
            <a:r>
              <a:rPr lang="ru-RU" sz="2000" dirty="0"/>
              <a:t>-давление на производство, распределение ресурсов между отраслями народного хозяйства в соответствии со спросом и нормой прибыли;</a:t>
            </a:r>
          </a:p>
          <a:p>
            <a:pPr marL="0" indent="0" algn="just">
              <a:buNone/>
            </a:pPr>
            <a:r>
              <a:rPr lang="ru-RU" sz="2000" dirty="0"/>
              <a:t>-ликвидация неконкурентоспособных предприятий, их продажа, слияние или поглощение другими, более сильными, предприятиями, преобразование и т.п.;</a:t>
            </a:r>
          </a:p>
          <a:p>
            <a:pPr marL="0" indent="0" algn="just">
              <a:buNone/>
            </a:pPr>
            <a:r>
              <a:rPr lang="ru-RU" sz="2000" dirty="0"/>
              <a:t>-стимулирование снижения цен и повышения качества товаров.</a:t>
            </a:r>
          </a:p>
          <a:p>
            <a:pPr algn="just" eaLnBrk="1" hangingPunct="1">
              <a:buNone/>
            </a:pP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8358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конкуренция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Для успешной конкуренции на рынке любой фирме прежде всего необходим точный и тщательный анализ круга покупателей и их потребностей. </a:t>
            </a:r>
            <a:r>
              <a:rPr lang="ru-RU" u="sng" dirty="0"/>
              <a:t>Надо знать: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      кто готов купить данный товар или услугу;</a:t>
            </a:r>
          </a:p>
          <a:p>
            <a:pPr marL="0" indent="0">
              <a:buNone/>
            </a:pPr>
            <a:r>
              <a:rPr lang="ru-RU" dirty="0"/>
              <a:t>2.      почему потребитель будет покупать именно ваш товар или услугу;</a:t>
            </a:r>
          </a:p>
          <a:p>
            <a:pPr marL="0" indent="0">
              <a:buNone/>
            </a:pPr>
            <a:r>
              <a:rPr lang="ru-RU" dirty="0"/>
              <a:t>3.      в каком виде потребитель желает получать ваш товар;</a:t>
            </a:r>
          </a:p>
          <a:p>
            <a:pPr marL="0" indent="0">
              <a:buNone/>
            </a:pPr>
            <a:r>
              <a:rPr lang="ru-RU" dirty="0"/>
              <a:t>4.      в какое время он намерен покупать ваш товар;</a:t>
            </a:r>
          </a:p>
          <a:p>
            <a:pPr marL="0" indent="0">
              <a:buNone/>
            </a:pPr>
            <a:r>
              <a:rPr lang="ru-RU" dirty="0"/>
              <a:t>5.      где он хотел бы покупать ваш товар;</a:t>
            </a:r>
          </a:p>
          <a:p>
            <a:pPr marL="0" indent="0">
              <a:buNone/>
            </a:pPr>
            <a:r>
              <a:rPr lang="ru-RU" dirty="0"/>
              <a:t>6.      какими партиями и как часто он готов покупать ваш товар и т.д.</a:t>
            </a:r>
          </a:p>
          <a:p>
            <a:br>
              <a:rPr lang="ru-RU" dirty="0"/>
            </a:b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72570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467600" cy="49006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Правила конкуренции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58175" cy="578112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-</a:t>
            </a:r>
            <a:r>
              <a:rPr lang="ru-RU" sz="2000" dirty="0"/>
              <a:t>фирмы должны учитывать уровень равновесной цены как норматив рационального хозяйствования;</a:t>
            </a:r>
          </a:p>
          <a:p>
            <a:pPr marL="0" indent="0" algn="just">
              <a:buNone/>
            </a:pPr>
            <a:r>
              <a:rPr lang="ru-RU" sz="2000" dirty="0"/>
              <a:t>-чтобы, как говорится, "обхитрить" равновесную цену, фирма продает свои изделия по общей для всех равновесной цене, но при этом старается затратить на единицу продукции меньше ресурсов и создавать товары по более низкой индивидуальной цене;</a:t>
            </a:r>
          </a:p>
          <a:p>
            <a:pPr marL="0" indent="0" algn="just">
              <a:buNone/>
            </a:pPr>
            <a:r>
              <a:rPr lang="ru-RU" sz="2000" dirty="0"/>
              <a:t>-если обнаружится, что индивидуальная цена фирмы на реализуемые товары выше равновесной цены из-за больших затрат на единицу продукции, то следует принимать энергичные меры по спасению предприятия. К таким мерам относится модернизация (обновление) техники и технологии, реконструкция производства (его перестройка по-новому). Если для этих преобразований нет необходимых средств, то придется закрывать предприятие;</a:t>
            </a:r>
          </a:p>
          <a:p>
            <a:pPr marL="0" indent="0" algn="just">
              <a:buNone/>
            </a:pPr>
            <a:r>
              <a:rPr lang="ru-RU" sz="2000" dirty="0"/>
              <a:t>-при обострении борьбы соперники прибегают к методу ценовой конкуренции. Если позволяют средства, то иногда применяется демпинг - продажа продуктов по чрезвычайно низким (как их называют, "бросовым") ценам.</a:t>
            </a:r>
          </a:p>
          <a:p>
            <a:br>
              <a:rPr lang="ru-RU" dirty="0"/>
            </a:b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87549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467600" cy="49006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(+) стороны конкуренции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58175" cy="506104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1.     она способствует развитию научно-технического прогресса, постоянно заставляя товаропроизводителя применять лучшие технологии, рационально использовать ресурсы. В ходе ее вымываются экономически неэффективные производства, устаревшая техника, некачественные товары;</a:t>
            </a:r>
          </a:p>
          <a:p>
            <a:pPr marL="0" indent="0" algn="just">
              <a:buNone/>
            </a:pPr>
            <a:r>
              <a:rPr lang="ru-RU" dirty="0"/>
              <a:t>2.     она чутко реагирует на изменение спроса, ведет к удешевлению издержек производства, тормозит рост цен, а в ряде случаев к их снижению;</a:t>
            </a:r>
          </a:p>
          <a:p>
            <a:pPr marL="0" indent="0" algn="just">
              <a:buNone/>
            </a:pPr>
            <a:r>
              <a:rPr lang="ru-RU" dirty="0"/>
              <a:t>3.      в известной мере выравнивает норму прибыли на капитал и уровень заработной платы во всех отраслях национальной экономики.</a:t>
            </a:r>
          </a:p>
          <a:p>
            <a:pPr marL="0" indent="0">
              <a:buNone/>
            </a:pPr>
            <a:br>
              <a:rPr lang="ru-RU" dirty="0"/>
            </a:b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095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467600" cy="49006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(-) стороны конкуренции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58175" cy="520506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1.      придает бизнесу определенную нестабильность, создает условия для безработицы, инфляции и банкротства;</a:t>
            </a:r>
          </a:p>
          <a:p>
            <a:pPr marL="0" indent="0" algn="just">
              <a:buNone/>
            </a:pPr>
            <a:r>
              <a:rPr lang="ru-RU" sz="2000" dirty="0"/>
              <a:t>2.      ведет к дифференциации доходов и создает условия для их несправедливого распределения;</a:t>
            </a:r>
          </a:p>
          <a:p>
            <a:pPr marL="0" indent="0" algn="just">
              <a:buNone/>
            </a:pPr>
            <a:r>
              <a:rPr lang="ru-RU" sz="2000" dirty="0"/>
              <a:t>3.      её следствием может быть перепроизводство товаров и недогрузка мощностей в периоды производственных спадов;</a:t>
            </a:r>
          </a:p>
          <a:p>
            <a:pPr marL="0" indent="0" algn="just">
              <a:buNone/>
            </a:pPr>
            <a:r>
              <a:rPr lang="ru-RU" sz="2000" dirty="0"/>
              <a:t>4.     обусловливает рост непроизводительных издержек, побуждает создание монополий;</a:t>
            </a:r>
          </a:p>
          <a:p>
            <a:pPr marL="0" indent="0" algn="just">
              <a:buNone/>
            </a:pPr>
            <a:r>
              <a:rPr lang="ru-RU" sz="2000" dirty="0"/>
              <a:t>5.    отрицательно сказывается на защите окружающей среды, не стимулирует развитие производства товаров и услуг коллективного пользования (дороги, общественный транспорт), сохранение невоспроизводимых ресурсов (лес, дикие животные, полезные ископаемые).</a:t>
            </a:r>
          </a:p>
          <a:p>
            <a:pPr marL="0" indent="0">
              <a:buNone/>
            </a:pPr>
            <a:br>
              <a:rPr lang="ru-RU" dirty="0"/>
            </a:b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46126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7467600" cy="490066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недобросовестная конкуренция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6"/>
            <a:ext cx="8258175" cy="5709120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Недобросовестной конкуренцией</a:t>
            </a:r>
            <a:r>
              <a:rPr lang="ru-RU" sz="1800" dirty="0"/>
              <a:t> являются любые действия в конкуренции, направленные на достижение или предоставление неправомерных преимуществ. Недобросовестная конкуренция запрещается в РК.</a:t>
            </a:r>
          </a:p>
          <a:p>
            <a:pPr marL="0" indent="0">
              <a:buNone/>
            </a:pPr>
            <a:r>
              <a:rPr lang="ru-RU" sz="1800" dirty="0"/>
              <a:t>К недобросовестной конкуренции относятся следующие действия:</a:t>
            </a:r>
          </a:p>
          <a:p>
            <a:pPr marL="0" indent="0">
              <a:buNone/>
            </a:pPr>
            <a:r>
              <a:rPr lang="ru-RU" sz="1800" dirty="0"/>
              <a:t>1) неправомерное использование средств индивидуализации товаров, работ, услуг, а также объектов авторского права;</a:t>
            </a:r>
          </a:p>
          <a:p>
            <a:pPr marL="0" indent="0">
              <a:buNone/>
            </a:pPr>
            <a:r>
              <a:rPr lang="ru-RU" sz="1800" dirty="0"/>
              <a:t>2) неправомерное использование товара другого производителя;</a:t>
            </a:r>
          </a:p>
          <a:p>
            <a:pPr marL="0" indent="0">
              <a:buNone/>
            </a:pPr>
            <a:r>
              <a:rPr lang="ru-RU" sz="1800" dirty="0"/>
              <a:t>3) копирование внешнего вида изделия;</a:t>
            </a:r>
          </a:p>
          <a:p>
            <a:pPr marL="0" indent="0">
              <a:buNone/>
            </a:pPr>
            <a:r>
              <a:rPr lang="ru-RU" sz="1800" dirty="0"/>
              <a:t>4) дискредитация субъекта рынка;</a:t>
            </a:r>
          </a:p>
          <a:p>
            <a:pPr marL="0" indent="0">
              <a:buNone/>
            </a:pPr>
            <a:r>
              <a:rPr lang="ru-RU" sz="1800" dirty="0"/>
              <a:t>5) заведомо ложная, недобросовестная и недостоверная реклама;</a:t>
            </a:r>
          </a:p>
          <a:p>
            <a:pPr marL="0" indent="0">
              <a:buNone/>
            </a:pPr>
            <a:r>
              <a:rPr lang="ru-RU" sz="1800" dirty="0"/>
              <a:t>6) реализация (приобретение) товара с принудительным ассортиментом;</a:t>
            </a:r>
          </a:p>
          <a:p>
            <a:pPr marL="0" indent="0">
              <a:buNone/>
            </a:pPr>
            <a:r>
              <a:rPr lang="ru-RU" sz="1800" dirty="0"/>
              <a:t>7) призыв к бойкоту продавца (поставщика) конкурента;</a:t>
            </a:r>
          </a:p>
          <a:p>
            <a:pPr marL="0" indent="0">
              <a:buNone/>
            </a:pPr>
            <a:r>
              <a:rPr lang="ru-RU" sz="1800" dirty="0"/>
              <a:t>8) призыв к дискриминации покупателя (поставщика);</a:t>
            </a:r>
          </a:p>
          <a:p>
            <a:pPr marL="0" indent="0">
              <a:buNone/>
            </a:pPr>
            <a:r>
              <a:rPr lang="ru-RU" sz="1800" dirty="0"/>
              <a:t> 9) призыв субъекта рынка к разрыву договора с конкурентом;</a:t>
            </a:r>
          </a:p>
          <a:p>
            <a:pPr marL="0" indent="0">
              <a:buNone/>
            </a:pPr>
            <a:r>
              <a:rPr lang="ru-RU" sz="1800" dirty="0"/>
              <a:t>10) подкуп работника продавца (поставщика);</a:t>
            </a:r>
          </a:p>
          <a:p>
            <a:pPr marL="0" indent="0">
              <a:buNone/>
            </a:pPr>
            <a:r>
              <a:rPr lang="ru-RU" sz="1800" dirty="0"/>
              <a:t>11) подкуп работника покупателя и т.д.</a:t>
            </a:r>
            <a:br>
              <a:rPr lang="ru-RU" dirty="0"/>
            </a:b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0466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Антимонопольное регулирование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2437" y="1289058"/>
            <a:ext cx="8258175" cy="5187950"/>
          </a:xfrm>
        </p:spPr>
        <p:txBody>
          <a:bodyPr/>
          <a:lstStyle/>
          <a:p>
            <a:pPr algn="just" eaLnBrk="1" hangingPunct="1">
              <a:buNone/>
            </a:pPr>
            <a:endParaRPr lang="ru-RU" sz="2000" dirty="0"/>
          </a:p>
          <a:p>
            <a:pPr algn="just" eaLnBrk="1" hangingPunct="1">
              <a:buNone/>
            </a:pPr>
            <a:endParaRPr lang="ru-RU" sz="2000" dirty="0"/>
          </a:p>
          <a:p>
            <a:pPr algn="just" eaLnBrk="1" hangingPunct="1">
              <a:buNone/>
            </a:pPr>
            <a:endParaRPr lang="ru-RU" sz="2000" dirty="0"/>
          </a:p>
          <a:p>
            <a:pPr algn="just" eaLnBrk="1" hangingPunct="1">
              <a:buNone/>
            </a:pPr>
            <a:r>
              <a:rPr lang="ru-RU" sz="2000" dirty="0"/>
              <a:t>   За свою историю человечество накопило немалый опыт столкновений с монополиями и убедилось, что появление монополии нарушает нормальную работу рыночных механизмов и, прежде всего, искажает механизм формирования равновесных рыночных цен. </a:t>
            </a:r>
          </a:p>
          <a:p>
            <a:pPr algn="just" eaLnBrk="1" hangingPunct="1">
              <a:buNone/>
            </a:pPr>
            <a:r>
              <a:rPr lang="ru-RU" sz="2000" dirty="0"/>
              <a:t>   В 1890г. в США был принят первый антитрестовский закон – закон </a:t>
            </a:r>
            <a:r>
              <a:rPr lang="ru-RU" sz="2000" dirty="0" err="1"/>
              <a:t>Шермана</a:t>
            </a:r>
            <a:r>
              <a:rPr lang="ru-RU" sz="2000" dirty="0"/>
              <a:t>.</a:t>
            </a:r>
          </a:p>
          <a:p>
            <a:pPr algn="just" eaLnBrk="1" hangingPunct="1">
              <a:buNone/>
            </a:pPr>
            <a:r>
              <a:rPr lang="ru-RU" sz="2000" dirty="0"/>
              <a:t>   Вскоре такие законы были приняты практически во всех странах. В РК в настоящее время действует «Предпринимательский кодекс РК» (от 29 октября 2015 года № 375-V ЗРК) .и государственный контроль за соблюдением антимонопольного законодательства возлагается на антимонопольный орган. </a:t>
            </a:r>
          </a:p>
          <a:p>
            <a:pPr algn="just" eaLnBrk="1" hangingPunct="1">
              <a:buNone/>
            </a:pPr>
            <a:endParaRPr lang="ru-RU" dirty="0"/>
          </a:p>
          <a:p>
            <a:pPr algn="just" eaLnBrk="1" hangingPunct="1">
              <a:buNone/>
            </a:pPr>
            <a:endParaRPr lang="ru-RU" altLang="ru-RU" sz="3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4A99E5-6E57-4A0A-BB89-D23812D1E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017" y="-10690"/>
            <a:ext cx="2088232" cy="236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39405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916</TotalTime>
  <Words>1170</Words>
  <Application>Microsoft Office PowerPoint</Application>
  <PresentationFormat>Экран (4:3)</PresentationFormat>
  <Paragraphs>105</Paragraphs>
  <Slides>16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Century Schoolbook</vt:lpstr>
      <vt:lpstr>Tahoma</vt:lpstr>
      <vt:lpstr>Wingdings</vt:lpstr>
      <vt:lpstr>Wingdings 2</vt:lpstr>
      <vt:lpstr>Эркер</vt:lpstr>
      <vt:lpstr>Презентация PowerPoint</vt:lpstr>
      <vt:lpstr>Конкуренция</vt:lpstr>
      <vt:lpstr>Функции конкуренции</vt:lpstr>
      <vt:lpstr> конкуренция</vt:lpstr>
      <vt:lpstr> Правила конкуренции</vt:lpstr>
      <vt:lpstr> (+) стороны конкуренции</vt:lpstr>
      <vt:lpstr> (-) стороны конкуренции</vt:lpstr>
      <vt:lpstr> недобросовестная конкуренция</vt:lpstr>
      <vt:lpstr>Антимонопольное регулирование</vt:lpstr>
      <vt:lpstr>Антимонопольное регулирование</vt:lpstr>
      <vt:lpstr>АНТИМОНОПОЛЬНОЕ   ЗАКОНОДАТЕЛЬСТВО</vt:lpstr>
      <vt:lpstr>АНТИМОНОПОЛЬНОЕ   ЗАКОНОДАТЕЛЬСТВО</vt:lpstr>
      <vt:lpstr>АНТИМОНОПОЛЬНЫЕ  АДМИНИСТРАТИВНЫЕ МЕРЫ:</vt:lpstr>
      <vt:lpstr>   САНКЦИИ</vt:lpstr>
      <vt:lpstr>АНТИМОНОПОЛЬНАЯ ПОЛИТИКА</vt:lpstr>
      <vt:lpstr>АНТИМОНОПОЛЬНЫЙ КОМИТЕТ</vt:lpstr>
    </vt:vector>
  </TitlesOfParts>
  <Company>Домашний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 10 класс</dc:title>
  <dc:creator>Агапов</dc:creator>
  <cp:lastModifiedBy>user1</cp:lastModifiedBy>
  <cp:revision>99</cp:revision>
  <dcterms:created xsi:type="dcterms:W3CDTF">2006-11-08T17:04:24Z</dcterms:created>
  <dcterms:modified xsi:type="dcterms:W3CDTF">2020-10-18T09:31:33Z</dcterms:modified>
</cp:coreProperties>
</file>