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9" r:id="rId4"/>
    <p:sldId id="270" r:id="rId5"/>
    <p:sldId id="271" r:id="rId6"/>
    <p:sldId id="259" r:id="rId7"/>
    <p:sldId id="260" r:id="rId8"/>
    <p:sldId id="272" r:id="rId9"/>
    <p:sldId id="265" r:id="rId10"/>
    <p:sldId id="273" r:id="rId11"/>
    <p:sldId id="266" r:id="rId12"/>
    <p:sldId id="274" r:id="rId13"/>
    <p:sldId id="267" r:id="rId14"/>
    <p:sldId id="275" r:id="rId15"/>
    <p:sldId id="268" r:id="rId16"/>
    <p:sldId id="276" r:id="rId17"/>
    <p:sldId id="277" r:id="rId18"/>
    <p:sldId id="262" r:id="rId19"/>
    <p:sldId id="278" r:id="rId20"/>
    <p:sldId id="279"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340" y="4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a:t>Образец заголовка</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a:t>Образец подзаголовка</a:t>
            </a:r>
            <a:endParaRPr kumimoji="0" lang="en-US"/>
          </a:p>
        </p:txBody>
      </p:sp>
      <p:sp>
        <p:nvSpPr>
          <p:cNvPr id="30" name="Date Placeholder 29"/>
          <p:cNvSpPr>
            <a:spLocks noGrp="1"/>
          </p:cNvSpPr>
          <p:nvPr>
            <p:ph type="dt" sz="half" idx="10"/>
          </p:nvPr>
        </p:nvSpPr>
        <p:spPr/>
        <p:txBody>
          <a:bodyPr/>
          <a:lstStyle/>
          <a:p>
            <a:fld id="{553E5FBD-1B67-4D3F-9A7E-264BDA1CF570}" type="datetimeFigureOut">
              <a:rPr lang="ru-RU" smtClean="0"/>
              <a:t>25.10.2020</a:t>
            </a:fld>
            <a:endParaRPr lang="ru-RU"/>
          </a:p>
        </p:txBody>
      </p:sp>
      <p:sp>
        <p:nvSpPr>
          <p:cNvPr id="19" name="Footer Placeholder 18"/>
          <p:cNvSpPr>
            <a:spLocks noGrp="1"/>
          </p:cNvSpPr>
          <p:nvPr>
            <p:ph type="ftr" sz="quarter" idx="11"/>
          </p:nvPr>
        </p:nvSpPr>
        <p:spPr/>
        <p:txBody>
          <a:bodyPr/>
          <a:lstStyle/>
          <a:p>
            <a:endParaRPr lang="ru-RU"/>
          </a:p>
        </p:txBody>
      </p:sp>
      <p:sp>
        <p:nvSpPr>
          <p:cNvPr id="27" name="Slide Number Placeholder 26"/>
          <p:cNvSpPr>
            <a:spLocks noGrp="1"/>
          </p:cNvSpPr>
          <p:nvPr>
            <p:ph type="sldNum" sz="quarter" idx="12"/>
          </p:nvPr>
        </p:nvSpPr>
        <p:spPr/>
        <p:txBody>
          <a:bodyPr/>
          <a:lstStyle/>
          <a:p>
            <a:fld id="{AAB9688B-2F7D-405F-89D4-D23E9CF7215D}"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a:t>Образец заголовка</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Date Placeholder 3"/>
          <p:cNvSpPr>
            <a:spLocks noGrp="1"/>
          </p:cNvSpPr>
          <p:nvPr>
            <p:ph type="dt" sz="half" idx="10"/>
          </p:nvPr>
        </p:nvSpPr>
        <p:spPr/>
        <p:txBody>
          <a:bodyPr/>
          <a:lstStyle/>
          <a:p>
            <a:fld id="{553E5FBD-1B67-4D3F-9A7E-264BDA1CF570}" type="datetimeFigureOut">
              <a:rPr lang="ru-RU" smtClean="0"/>
              <a:t>25.10.2020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AB9688B-2F7D-405F-89D4-D23E9CF7215D}"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ru-RU"/>
              <a:t>Образец заголовка</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Date Placeholder 3"/>
          <p:cNvSpPr>
            <a:spLocks noGrp="1"/>
          </p:cNvSpPr>
          <p:nvPr>
            <p:ph type="dt" sz="half" idx="10"/>
          </p:nvPr>
        </p:nvSpPr>
        <p:spPr/>
        <p:txBody>
          <a:bodyPr/>
          <a:lstStyle/>
          <a:p>
            <a:fld id="{553E5FBD-1B67-4D3F-9A7E-264BDA1CF570}" type="datetimeFigureOut">
              <a:rPr lang="ru-RU" smtClean="0"/>
              <a:t>25.10.2020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AB9688B-2F7D-405F-89D4-D23E9CF7215D}"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a:t>Образец заголовка</a:t>
            </a:r>
            <a:endParaRPr kumimoji="0" lang="en-US"/>
          </a:p>
        </p:txBody>
      </p:sp>
      <p:sp>
        <p:nvSpPr>
          <p:cNvPr id="3" name="Content Placeholder 2"/>
          <p:cNvSpPr>
            <a:spLocks noGrp="1"/>
          </p:cNvSpPr>
          <p:nvPr>
            <p:ph idx="1"/>
          </p:nvPr>
        </p:nvSpPr>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Date Placeholder 3"/>
          <p:cNvSpPr>
            <a:spLocks noGrp="1"/>
          </p:cNvSpPr>
          <p:nvPr>
            <p:ph type="dt" sz="half" idx="10"/>
          </p:nvPr>
        </p:nvSpPr>
        <p:spPr/>
        <p:txBody>
          <a:bodyPr/>
          <a:lstStyle/>
          <a:p>
            <a:fld id="{553E5FBD-1B67-4D3F-9A7E-264BDA1CF570}" type="datetimeFigureOut">
              <a:rPr lang="ru-RU" smtClean="0"/>
              <a:t>25.10.2020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AB9688B-2F7D-405F-89D4-D23E9CF7215D}"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a:t>Образец заголовка</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a:t>Образец текста</a:t>
            </a:r>
          </a:p>
        </p:txBody>
      </p:sp>
      <p:sp>
        <p:nvSpPr>
          <p:cNvPr id="4" name="Date Placeholder 3"/>
          <p:cNvSpPr>
            <a:spLocks noGrp="1"/>
          </p:cNvSpPr>
          <p:nvPr>
            <p:ph type="dt" sz="half" idx="10"/>
          </p:nvPr>
        </p:nvSpPr>
        <p:spPr/>
        <p:txBody>
          <a:bodyPr/>
          <a:lstStyle/>
          <a:p>
            <a:fld id="{553E5FBD-1B67-4D3F-9A7E-264BDA1CF570}" type="datetimeFigureOut">
              <a:rPr lang="ru-RU" smtClean="0"/>
              <a:t>25.10.2020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AB9688B-2F7D-405F-89D4-D23E9CF7215D}"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ru-RU"/>
              <a:t>Образец заголовка</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Date Placeholder 4"/>
          <p:cNvSpPr>
            <a:spLocks noGrp="1"/>
          </p:cNvSpPr>
          <p:nvPr>
            <p:ph type="dt" sz="half" idx="10"/>
          </p:nvPr>
        </p:nvSpPr>
        <p:spPr/>
        <p:txBody>
          <a:bodyPr/>
          <a:lstStyle/>
          <a:p>
            <a:fld id="{553E5FBD-1B67-4D3F-9A7E-264BDA1CF570}" type="datetimeFigureOut">
              <a:rPr lang="ru-RU" smtClean="0"/>
              <a:t>25.10.2020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AB9688B-2F7D-405F-89D4-D23E9CF7215D}"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ru-RU"/>
              <a:t>Образец заголовка</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7" name="Date Placeholder 6"/>
          <p:cNvSpPr>
            <a:spLocks noGrp="1"/>
          </p:cNvSpPr>
          <p:nvPr>
            <p:ph type="dt" sz="half" idx="10"/>
          </p:nvPr>
        </p:nvSpPr>
        <p:spPr/>
        <p:txBody>
          <a:bodyPr/>
          <a:lstStyle/>
          <a:p>
            <a:fld id="{553E5FBD-1B67-4D3F-9A7E-264BDA1CF570}" type="datetimeFigureOut">
              <a:rPr lang="ru-RU" smtClean="0"/>
              <a:t>25.10.2020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AB9688B-2F7D-405F-89D4-D23E9CF7215D}"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a:t>Образец заголовка</a:t>
            </a:r>
            <a:endParaRPr kumimoji="0" lang="en-US"/>
          </a:p>
        </p:txBody>
      </p:sp>
      <p:sp>
        <p:nvSpPr>
          <p:cNvPr id="3" name="Date Placeholder 2"/>
          <p:cNvSpPr>
            <a:spLocks noGrp="1"/>
          </p:cNvSpPr>
          <p:nvPr>
            <p:ph type="dt" sz="half" idx="10"/>
          </p:nvPr>
        </p:nvSpPr>
        <p:spPr/>
        <p:txBody>
          <a:bodyPr/>
          <a:lstStyle/>
          <a:p>
            <a:fld id="{553E5FBD-1B67-4D3F-9A7E-264BDA1CF570}" type="datetimeFigureOut">
              <a:rPr lang="ru-RU" smtClean="0"/>
              <a:t>25.10.2020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AB9688B-2F7D-405F-89D4-D23E9CF7215D}"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3E5FBD-1B67-4D3F-9A7E-264BDA1CF570}" type="datetimeFigureOut">
              <a:rPr lang="ru-RU" smtClean="0"/>
              <a:t>25.10.2020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AB9688B-2F7D-405F-89D4-D23E9CF7215D}"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a:t>Образец заголовка</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a:t>Образец текста</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Date Placeholder 4"/>
          <p:cNvSpPr>
            <a:spLocks noGrp="1"/>
          </p:cNvSpPr>
          <p:nvPr>
            <p:ph type="dt" sz="half" idx="10"/>
          </p:nvPr>
        </p:nvSpPr>
        <p:spPr/>
        <p:txBody>
          <a:bodyPr/>
          <a:lstStyle/>
          <a:p>
            <a:fld id="{553E5FBD-1B67-4D3F-9A7E-264BDA1CF570}" type="datetimeFigureOut">
              <a:rPr lang="ru-RU" smtClean="0"/>
              <a:t>25.10.2020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AB9688B-2F7D-405F-89D4-D23E9CF7215D}"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a:t>Образец заголовка</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a:t>Образец текста</a:t>
            </a:r>
          </a:p>
        </p:txBody>
      </p:sp>
      <p:sp>
        <p:nvSpPr>
          <p:cNvPr id="5" name="Date Placeholder 4"/>
          <p:cNvSpPr>
            <a:spLocks noGrp="1"/>
          </p:cNvSpPr>
          <p:nvPr>
            <p:ph type="dt" sz="half" idx="10"/>
          </p:nvPr>
        </p:nvSpPr>
        <p:spPr/>
        <p:txBody>
          <a:bodyPr/>
          <a:lstStyle/>
          <a:p>
            <a:fld id="{553E5FBD-1B67-4D3F-9A7E-264BDA1CF570}" type="datetimeFigureOut">
              <a:rPr lang="ru-RU" smtClean="0"/>
              <a:t>25.10.2020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8077200" y="6356350"/>
            <a:ext cx="609600" cy="365125"/>
          </a:xfrm>
        </p:spPr>
        <p:txBody>
          <a:bodyPr/>
          <a:lstStyle/>
          <a:p>
            <a:fld id="{AAB9688B-2F7D-405F-89D4-D23E9CF7215D}" type="slidenum">
              <a:rPr lang="ru-RU" smtClean="0"/>
              <a:t>‹#›</a:t>
            </a:fld>
            <a:endParaRPr lang="ru-RU"/>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a:t>Вставка рисунка</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a:t>Образец заголовка</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53E5FBD-1B67-4D3F-9A7E-264BDA1CF570}" type="datetimeFigureOut">
              <a:rPr lang="ru-RU" smtClean="0"/>
              <a:t>25.10.2020</a:t>
            </a:fld>
            <a:endParaRPr lang="ru-RU"/>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AB9688B-2F7D-405F-89D4-D23E9CF7215D}" type="slidenum">
              <a:rPr lang="ru-RU" smtClean="0"/>
              <a:t>‹#›</a:t>
            </a:fld>
            <a:endParaRPr lang="ru-RU"/>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econbook.kemsu.ru/UMK_Aparina/glossary.html#&#1043;&#1086;&#1089;&#1091;&#1076;&#1072;&#1088;&#1089;&#1090;&#1074;&#1077;&#1085;&#1085;&#1072;&#1103;"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2420888"/>
            <a:ext cx="7851648" cy="1828800"/>
          </a:xfrm>
        </p:spPr>
        <p:txBody>
          <a:bodyPr>
            <a:noAutofit/>
          </a:bodyPr>
          <a:lstStyle/>
          <a:p>
            <a:pPr algn="ctr"/>
            <a:r>
              <a:rPr lang="ru-RU" sz="12500" dirty="0"/>
              <a:t>Бизнес</a:t>
            </a:r>
            <a:br>
              <a:rPr lang="ru-RU" sz="12500" dirty="0"/>
            </a:br>
            <a:endParaRPr lang="ru-RU" sz="12500" dirty="0"/>
          </a:p>
        </p:txBody>
      </p:sp>
      <p:pic>
        <p:nvPicPr>
          <p:cNvPr id="3" name="Рисунок 2">
            <a:extLst>
              <a:ext uri="{FF2B5EF4-FFF2-40B4-BE49-F238E27FC236}">
                <a16:creationId xmlns:a16="http://schemas.microsoft.com/office/drawing/2014/main" id="{F9223969-CF8C-4A2A-90B1-E28DD66B6ACC}"/>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35696" y="2420888"/>
            <a:ext cx="5616623" cy="3528392"/>
          </a:xfrm>
          <a:prstGeom prst="rect">
            <a:avLst/>
          </a:prstGeom>
          <a:noFill/>
          <a:ln>
            <a:noFill/>
          </a:ln>
        </p:spPr>
      </p:pic>
    </p:spTree>
    <p:extLst>
      <p:ext uri="{BB962C8B-B14F-4D97-AF65-F5344CB8AC3E}">
        <p14:creationId xmlns:p14="http://schemas.microsoft.com/office/powerpoint/2010/main" val="13627332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3334" y="404664"/>
            <a:ext cx="8229600" cy="722344"/>
          </a:xfrm>
        </p:spPr>
        <p:txBody>
          <a:bodyPr>
            <a:normAutofit fontScale="90000"/>
          </a:bodyPr>
          <a:lstStyle/>
          <a:p>
            <a:pPr algn="ctr"/>
            <a:r>
              <a:rPr lang="ru-RU" dirty="0"/>
              <a:t>Производственный бизнес</a:t>
            </a:r>
          </a:p>
        </p:txBody>
      </p:sp>
      <p:sp>
        <p:nvSpPr>
          <p:cNvPr id="3" name="Объект 2"/>
          <p:cNvSpPr>
            <a:spLocks noGrp="1"/>
          </p:cNvSpPr>
          <p:nvPr>
            <p:ph idx="1"/>
          </p:nvPr>
        </p:nvSpPr>
        <p:spPr>
          <a:xfrm>
            <a:off x="3923928" y="1412776"/>
            <a:ext cx="4762872" cy="4911824"/>
          </a:xfrm>
        </p:spPr>
        <p:txBody>
          <a:bodyPr>
            <a:normAutofit fontScale="92500" lnSpcReduction="10000"/>
          </a:bodyPr>
          <a:lstStyle/>
          <a:p>
            <a:pPr marL="0" indent="0" algn="just">
              <a:buNone/>
            </a:pPr>
            <a:r>
              <a:rPr lang="ru-RU" dirty="0"/>
              <a:t>Производственное предпринимательство не приносит столь быстро прибыль, как другие виды бизнеса, одновременно, более чем, какие-либо другие виды предпринимательства, нуждается в значительной сумме денег для организации бизнеса. Поэтому этот вид предпринимательства нуждается в серьезной</a:t>
            </a:r>
            <a:r>
              <a:rPr lang="ru-RU" i="1" u="sng" dirty="0">
                <a:hlinkClick r:id="rId2">
                  <a:extLst>
                    <a:ext uri="{A12FA001-AC4F-418D-AE19-62706E023703}">
                      <ahyp:hlinkClr xmlns:ahyp="http://schemas.microsoft.com/office/drawing/2018/hyperlinkcolor" val="tx"/>
                    </a:ext>
                  </a:extLst>
                </a:hlinkClick>
              </a:rPr>
              <a:t> </a:t>
            </a:r>
            <a:r>
              <a:rPr lang="ru-RU" dirty="0">
                <a:hlinkClick r:id="rId2">
                  <a:extLst>
                    <a:ext uri="{A12FA001-AC4F-418D-AE19-62706E023703}">
                      <ahyp:hlinkClr xmlns:ahyp="http://schemas.microsoft.com/office/drawing/2018/hyperlinkcolor" val="tx"/>
                    </a:ext>
                  </a:extLst>
                </a:hlinkClick>
              </a:rPr>
              <a:t>государственной поддержке</a:t>
            </a:r>
            <a:r>
              <a:rPr lang="ru-RU" dirty="0"/>
              <a:t> для своего успешного развития. </a:t>
            </a:r>
          </a:p>
          <a:p>
            <a:pPr marL="0" indent="0" algn="just">
              <a:buNone/>
            </a:pPr>
            <a:endParaRPr lang="ru-RU" dirty="0"/>
          </a:p>
        </p:txBody>
      </p:sp>
      <p:pic>
        <p:nvPicPr>
          <p:cNvPr id="2050" name="Picture 2" descr="https://avatars.mds.yandex.net/get-pdb/1907041/c56ddb77-d785-4d12-b4d3-e32c911232ab/s1200?webp=fal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141" y="1700808"/>
            <a:ext cx="3492388" cy="40932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82147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8229600" cy="782960"/>
          </a:xfrm>
        </p:spPr>
        <p:txBody>
          <a:bodyPr>
            <a:normAutofit fontScale="90000"/>
          </a:bodyPr>
          <a:lstStyle/>
          <a:p>
            <a:pPr algn="ctr"/>
            <a:r>
              <a:rPr lang="ru-RU" dirty="0"/>
              <a:t>Коммерческий бизнес</a:t>
            </a:r>
          </a:p>
        </p:txBody>
      </p:sp>
      <p:sp>
        <p:nvSpPr>
          <p:cNvPr id="3" name="Объект 2"/>
          <p:cNvSpPr>
            <a:spLocks noGrp="1"/>
          </p:cNvSpPr>
          <p:nvPr>
            <p:ph idx="1"/>
          </p:nvPr>
        </p:nvSpPr>
        <p:spPr>
          <a:xfrm>
            <a:off x="3707904" y="1187624"/>
            <a:ext cx="4978896" cy="5136976"/>
          </a:xfrm>
        </p:spPr>
        <p:txBody>
          <a:bodyPr>
            <a:noAutofit/>
          </a:bodyPr>
          <a:lstStyle/>
          <a:p>
            <a:pPr marL="0" indent="0" algn="just">
              <a:buNone/>
            </a:pPr>
            <a:r>
              <a:rPr lang="ru-RU" sz="2000" dirty="0">
                <a:latin typeface="Times New Roman" panose="02020603050405020304" pitchFamily="18" charset="0"/>
                <a:cs typeface="Times New Roman" panose="02020603050405020304" pitchFamily="18" charset="0"/>
              </a:rPr>
              <a:t>Состоит в операциях и сделках при перепродаже товаров и услуг и не связано с производством продукции. </a:t>
            </a:r>
          </a:p>
          <a:p>
            <a:pPr marL="0" indent="0" algn="just">
              <a:buNone/>
            </a:pPr>
            <a:r>
              <a:rPr lang="ru-RU" sz="2000" dirty="0">
                <a:latin typeface="Times New Roman" panose="02020603050405020304" pitchFamily="18" charset="0"/>
                <a:cs typeface="Times New Roman" panose="02020603050405020304" pitchFamily="18" charset="0"/>
              </a:rPr>
              <a:t>Прибыль предпринимателя образуется путем продажи товара по цене, превышающей цену приобретения. Если эти операции производятся в рамках закона, то они не считаются спекулятивными.</a:t>
            </a:r>
          </a:p>
          <a:p>
            <a:pPr marL="0" indent="0" algn="just">
              <a:buNone/>
            </a:pPr>
            <a:r>
              <a:rPr lang="ru-RU" sz="2000" dirty="0">
                <a:latin typeface="Times New Roman" panose="02020603050405020304" pitchFamily="18" charset="0"/>
                <a:cs typeface="Times New Roman" panose="02020603050405020304" pitchFamily="18" charset="0"/>
              </a:rPr>
              <a:t>В этом виде бизнеса предприниматель выступает в роли торговца, коммерсанта, продавая готовые товары, приобретенные им у других лиц. Примерами коммерческого бизнеса могут служить разнообразные оптовые торговцы и посредники, магазины, бензоколонки, аптеки и </a:t>
            </a:r>
            <a:r>
              <a:rPr lang="ru-RU" sz="2000" dirty="0" err="1">
                <a:latin typeface="Times New Roman" panose="02020603050405020304" pitchFamily="18" charset="0"/>
                <a:cs typeface="Times New Roman" panose="02020603050405020304" pitchFamily="18" charset="0"/>
              </a:rPr>
              <a:t>т.д</a:t>
            </a:r>
            <a:endParaRPr lang="ru-RU" sz="2000" dirty="0">
              <a:latin typeface="Times New Roman" panose="02020603050405020304" pitchFamily="18" charset="0"/>
              <a:cs typeface="Times New Roman" panose="02020603050405020304" pitchFamily="18" charset="0"/>
            </a:endParaRPr>
          </a:p>
        </p:txBody>
      </p:sp>
      <p:pic>
        <p:nvPicPr>
          <p:cNvPr id="3074" name="Picture 2" descr="https://www.brinkleyar.com/wp-content/uploads/2015/03/88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1484784"/>
            <a:ext cx="3240360" cy="4464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25978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8229600" cy="782960"/>
          </a:xfrm>
        </p:spPr>
        <p:txBody>
          <a:bodyPr>
            <a:normAutofit fontScale="90000"/>
          </a:bodyPr>
          <a:lstStyle/>
          <a:p>
            <a:pPr algn="ctr"/>
            <a:r>
              <a:rPr lang="ru-RU" dirty="0"/>
              <a:t>Коммерческий бизнес</a:t>
            </a:r>
          </a:p>
        </p:txBody>
      </p:sp>
      <p:graphicFrame>
        <p:nvGraphicFramePr>
          <p:cNvPr id="4" name="Объект 3">
            <a:extLst>
              <a:ext uri="{FF2B5EF4-FFF2-40B4-BE49-F238E27FC236}">
                <a16:creationId xmlns:a16="http://schemas.microsoft.com/office/drawing/2014/main" id="{7936FED0-14D4-4574-8B74-BDE2EAF8CCD2}"/>
              </a:ext>
            </a:extLst>
          </p:cNvPr>
          <p:cNvGraphicFramePr>
            <a:graphicFrameLocks noGrp="1"/>
          </p:cNvGraphicFramePr>
          <p:nvPr>
            <p:ph idx="1"/>
            <p:extLst>
              <p:ext uri="{D42A27DB-BD31-4B8C-83A1-F6EECF244321}">
                <p14:modId xmlns:p14="http://schemas.microsoft.com/office/powerpoint/2010/main" val="3975029419"/>
              </p:ext>
            </p:extLst>
          </p:nvPr>
        </p:nvGraphicFramePr>
        <p:xfrm>
          <a:off x="539552" y="1187624"/>
          <a:ext cx="8136904" cy="5259131"/>
        </p:xfrm>
        <a:graphic>
          <a:graphicData uri="http://schemas.openxmlformats.org/drawingml/2006/table">
            <a:tbl>
              <a:tblPr>
                <a:tableStyleId>{5C22544A-7EE6-4342-B048-85BDC9FD1C3A}</a:tableStyleId>
              </a:tblPr>
              <a:tblGrid>
                <a:gridCol w="4149821">
                  <a:extLst>
                    <a:ext uri="{9D8B030D-6E8A-4147-A177-3AD203B41FA5}">
                      <a16:colId xmlns:a16="http://schemas.microsoft.com/office/drawing/2014/main" val="2160714135"/>
                    </a:ext>
                  </a:extLst>
                </a:gridCol>
                <a:gridCol w="3987083">
                  <a:extLst>
                    <a:ext uri="{9D8B030D-6E8A-4147-A177-3AD203B41FA5}">
                      <a16:colId xmlns:a16="http://schemas.microsoft.com/office/drawing/2014/main" val="3772659104"/>
                    </a:ext>
                  </a:extLst>
                </a:gridCol>
              </a:tblGrid>
              <a:tr h="929523">
                <a:tc>
                  <a:txBody>
                    <a:bodyPr/>
                    <a:lstStyle/>
                    <a:p>
                      <a:pPr indent="450215" algn="just">
                        <a:lnSpc>
                          <a:spcPct val="107000"/>
                        </a:lnSpc>
                        <a:spcAft>
                          <a:spcPts val="0"/>
                        </a:spcAft>
                      </a:pPr>
                      <a:r>
                        <a:rPr lang="ru-RU" sz="2000" b="1">
                          <a:effectLst/>
                          <a:latin typeface="Times New Roman" panose="02020603050405020304" pitchFamily="18" charset="0"/>
                          <a:cs typeface="Times New Roman" panose="02020603050405020304" pitchFamily="18" charset="0"/>
                        </a:rPr>
                        <a:t>Сильные стороны коммерческого предпринимательства</a:t>
                      </a:r>
                      <a:endParaRPr lang="ru-RU" sz="2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820" marR="5820" marT="5820" marB="5820" anchor="ctr"/>
                </a:tc>
                <a:tc>
                  <a:txBody>
                    <a:bodyPr/>
                    <a:lstStyle/>
                    <a:p>
                      <a:pPr indent="450215" algn="just">
                        <a:lnSpc>
                          <a:spcPct val="107000"/>
                        </a:lnSpc>
                        <a:spcAft>
                          <a:spcPts val="0"/>
                        </a:spcAft>
                      </a:pPr>
                      <a:r>
                        <a:rPr lang="ru-RU" sz="2000" b="1" dirty="0">
                          <a:effectLst/>
                          <a:latin typeface="Times New Roman" panose="02020603050405020304" pitchFamily="18" charset="0"/>
                          <a:cs typeface="Times New Roman" panose="02020603050405020304" pitchFamily="18" charset="0"/>
                        </a:rPr>
                        <a:t>Слабые стороны коммерческого предпринимательства</a:t>
                      </a:r>
                      <a:endParaRPr lang="ru-RU" sz="20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820" marR="5820" marT="5820" marB="5820" anchor="ctr"/>
                </a:tc>
                <a:extLst>
                  <a:ext uri="{0D108BD9-81ED-4DB2-BD59-A6C34878D82A}">
                    <a16:rowId xmlns:a16="http://schemas.microsoft.com/office/drawing/2014/main" val="3361397921"/>
                  </a:ext>
                </a:extLst>
              </a:tr>
              <a:tr h="749441">
                <a:tc>
                  <a:txBody>
                    <a:bodyPr/>
                    <a:lstStyle/>
                    <a:p>
                      <a:pPr indent="450215" algn="just">
                        <a:lnSpc>
                          <a:spcPct val="107000"/>
                        </a:lnSpc>
                        <a:spcAft>
                          <a:spcPts val="0"/>
                        </a:spcAft>
                      </a:pPr>
                      <a:r>
                        <a:rPr lang="ru-RU" sz="2000" dirty="0">
                          <a:effectLst/>
                          <a:latin typeface="Times New Roman" panose="02020603050405020304" pitchFamily="18" charset="0"/>
                          <a:cs typeface="Times New Roman" panose="02020603050405020304" pitchFamily="18" charset="0"/>
                        </a:rPr>
                        <a:t>Высокая рентабельность</a:t>
                      </a:r>
                      <a:endParaRPr lang="ru-RU"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820" marR="5820" marT="5820" marB="5820" anchor="ctr"/>
                </a:tc>
                <a:tc>
                  <a:txBody>
                    <a:bodyPr/>
                    <a:lstStyle/>
                    <a:p>
                      <a:pPr indent="450215" algn="just">
                        <a:lnSpc>
                          <a:spcPct val="107000"/>
                        </a:lnSpc>
                        <a:spcAft>
                          <a:spcPts val="0"/>
                        </a:spcAft>
                      </a:pPr>
                      <a:r>
                        <a:rPr lang="ru-RU" sz="2000">
                          <a:effectLst/>
                          <a:latin typeface="Times New Roman" panose="02020603050405020304" pitchFamily="18" charset="0"/>
                          <a:cs typeface="Times New Roman" panose="02020603050405020304" pitchFamily="18" charset="0"/>
                        </a:rPr>
                        <a:t>Очень зависит от уровня развития производства</a:t>
                      </a:r>
                      <a:endParaRPr lang="ru-RU"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820" marR="5820" marT="5820" marB="5820" anchor="ctr"/>
                </a:tc>
                <a:extLst>
                  <a:ext uri="{0D108BD9-81ED-4DB2-BD59-A6C34878D82A}">
                    <a16:rowId xmlns:a16="http://schemas.microsoft.com/office/drawing/2014/main" val="2840505722"/>
                  </a:ext>
                </a:extLst>
              </a:tr>
              <a:tr h="1171993">
                <a:tc>
                  <a:txBody>
                    <a:bodyPr/>
                    <a:lstStyle/>
                    <a:p>
                      <a:pPr indent="450215" algn="just">
                        <a:lnSpc>
                          <a:spcPct val="107000"/>
                        </a:lnSpc>
                        <a:spcAft>
                          <a:spcPts val="0"/>
                        </a:spcAft>
                      </a:pPr>
                      <a:r>
                        <a:rPr lang="ru-RU" sz="2000" dirty="0">
                          <a:effectLst/>
                          <a:latin typeface="Times New Roman" panose="02020603050405020304" pitchFamily="18" charset="0"/>
                          <a:cs typeface="Times New Roman" panose="02020603050405020304" pitchFamily="18" charset="0"/>
                        </a:rPr>
                        <a:t>Быстрота создания, незначительная величина первоначального капитала</a:t>
                      </a:r>
                      <a:endParaRPr lang="ru-RU"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820" marR="5820" marT="5820" marB="5820" anchor="ctr"/>
                </a:tc>
                <a:tc>
                  <a:txBody>
                    <a:bodyPr/>
                    <a:lstStyle/>
                    <a:p>
                      <a:pPr indent="450215" algn="just">
                        <a:lnSpc>
                          <a:spcPct val="107000"/>
                        </a:lnSpc>
                        <a:spcAft>
                          <a:spcPts val="0"/>
                        </a:spcAft>
                      </a:pPr>
                      <a:r>
                        <a:rPr lang="ru-RU" sz="2000" dirty="0">
                          <a:effectLst/>
                          <a:latin typeface="Times New Roman" panose="02020603050405020304" pitchFamily="18" charset="0"/>
                          <a:cs typeface="Times New Roman" panose="02020603050405020304" pitchFamily="18" charset="0"/>
                        </a:rPr>
                        <a:t>Относительно невысокий риск</a:t>
                      </a:r>
                      <a:endParaRPr lang="ru-RU"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820" marR="5820" marT="5820" marB="5820" anchor="ctr"/>
                </a:tc>
                <a:extLst>
                  <a:ext uri="{0D108BD9-81ED-4DB2-BD59-A6C34878D82A}">
                    <a16:rowId xmlns:a16="http://schemas.microsoft.com/office/drawing/2014/main" val="3998301987"/>
                  </a:ext>
                </a:extLst>
              </a:tr>
              <a:tr h="1440160">
                <a:tc>
                  <a:txBody>
                    <a:bodyPr/>
                    <a:lstStyle/>
                    <a:p>
                      <a:pPr indent="450215" algn="just">
                        <a:lnSpc>
                          <a:spcPct val="107000"/>
                        </a:lnSpc>
                        <a:spcAft>
                          <a:spcPts val="0"/>
                        </a:spcAft>
                      </a:pPr>
                      <a:r>
                        <a:rPr lang="ru-RU" sz="2000" dirty="0">
                          <a:effectLst/>
                          <a:latin typeface="Times New Roman" panose="02020603050405020304" pitchFamily="18" charset="0"/>
                          <a:cs typeface="Times New Roman" panose="02020603050405020304" pitchFamily="18" charset="0"/>
                        </a:rPr>
                        <a:t>Относительная простота самих операций</a:t>
                      </a:r>
                      <a:endParaRPr lang="ru-RU"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820" marR="5820" marT="5820" marB="5820" anchor="ctr"/>
                </a:tc>
                <a:tc>
                  <a:txBody>
                    <a:bodyPr/>
                    <a:lstStyle/>
                    <a:p>
                      <a:pPr indent="450215" algn="just">
                        <a:lnSpc>
                          <a:spcPct val="107000"/>
                        </a:lnSpc>
                        <a:spcAft>
                          <a:spcPts val="0"/>
                        </a:spcAft>
                      </a:pPr>
                      <a:r>
                        <a:rPr lang="ru-RU" sz="2000" dirty="0">
                          <a:effectLst/>
                          <a:latin typeface="Times New Roman" panose="02020603050405020304" pitchFamily="18" charset="0"/>
                          <a:cs typeface="Times New Roman" panose="02020603050405020304" pitchFamily="18" charset="0"/>
                        </a:rPr>
                        <a:t>Современные эффективные формы коммерческого предпринимательства сильно зависят от качества персонала</a:t>
                      </a:r>
                      <a:endParaRPr lang="ru-RU"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820" marR="5820" marT="5820" marB="5820" anchor="ctr"/>
                </a:tc>
                <a:extLst>
                  <a:ext uri="{0D108BD9-81ED-4DB2-BD59-A6C34878D82A}">
                    <a16:rowId xmlns:a16="http://schemas.microsoft.com/office/drawing/2014/main" val="705168873"/>
                  </a:ext>
                </a:extLst>
              </a:tr>
              <a:tr h="929523">
                <a:tc>
                  <a:txBody>
                    <a:bodyPr/>
                    <a:lstStyle/>
                    <a:p>
                      <a:pPr indent="450215" algn="just">
                        <a:lnSpc>
                          <a:spcPct val="107000"/>
                        </a:lnSpc>
                        <a:spcAft>
                          <a:spcPts val="0"/>
                        </a:spcAft>
                      </a:pPr>
                      <a:r>
                        <a:rPr lang="ru-RU" sz="2000" dirty="0">
                          <a:effectLst/>
                          <a:latin typeface="Times New Roman" panose="02020603050405020304" pitchFamily="18" charset="0"/>
                          <a:cs typeface="Times New Roman" panose="02020603050405020304" pitchFamily="18" charset="0"/>
                        </a:rPr>
                        <a:t>Незначительная государственная регламентация</a:t>
                      </a:r>
                      <a:endParaRPr lang="ru-RU"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820" marR="5820" marT="5820" marB="5820" anchor="ctr"/>
                </a:tc>
                <a:tc>
                  <a:txBody>
                    <a:bodyPr/>
                    <a:lstStyle/>
                    <a:p>
                      <a:pPr indent="450215" algn="just">
                        <a:lnSpc>
                          <a:spcPct val="107000"/>
                        </a:lnSpc>
                        <a:spcAft>
                          <a:spcPts val="0"/>
                        </a:spcAft>
                      </a:pPr>
                      <a:r>
                        <a:rPr lang="ru-RU" sz="2000" dirty="0">
                          <a:effectLst/>
                          <a:latin typeface="Times New Roman" panose="02020603050405020304" pitchFamily="18" charset="0"/>
                          <a:cs typeface="Times New Roman" panose="02020603050405020304" pitchFamily="18" charset="0"/>
                        </a:rPr>
                        <a:t>Высокая рентабельность</a:t>
                      </a:r>
                      <a:endParaRPr lang="ru-RU"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820" marR="5820" marT="5820" marB="5820" anchor="ctr"/>
                </a:tc>
                <a:extLst>
                  <a:ext uri="{0D108BD9-81ED-4DB2-BD59-A6C34878D82A}">
                    <a16:rowId xmlns:a16="http://schemas.microsoft.com/office/drawing/2014/main" val="4067081232"/>
                  </a:ext>
                </a:extLst>
              </a:tr>
            </a:tbl>
          </a:graphicData>
        </a:graphic>
      </p:graphicFrame>
    </p:spTree>
    <p:extLst>
      <p:ext uri="{BB962C8B-B14F-4D97-AF65-F5344CB8AC3E}">
        <p14:creationId xmlns:p14="http://schemas.microsoft.com/office/powerpoint/2010/main" val="491081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548680"/>
            <a:ext cx="8229600" cy="650336"/>
          </a:xfrm>
        </p:spPr>
        <p:txBody>
          <a:bodyPr>
            <a:normAutofit fontScale="90000"/>
          </a:bodyPr>
          <a:lstStyle/>
          <a:p>
            <a:pPr algn="ctr"/>
            <a:r>
              <a:rPr lang="ru-RU" dirty="0"/>
              <a:t>Финансовый бизнес</a:t>
            </a:r>
          </a:p>
        </p:txBody>
      </p:sp>
      <p:sp>
        <p:nvSpPr>
          <p:cNvPr id="3" name="Объект 2"/>
          <p:cNvSpPr>
            <a:spLocks noGrp="1"/>
          </p:cNvSpPr>
          <p:nvPr>
            <p:ph idx="1"/>
          </p:nvPr>
        </p:nvSpPr>
        <p:spPr>
          <a:xfrm>
            <a:off x="3851920" y="1412776"/>
            <a:ext cx="4824536" cy="4965184"/>
          </a:xfrm>
        </p:spPr>
        <p:txBody>
          <a:bodyPr>
            <a:normAutofit fontScale="77500" lnSpcReduction="20000"/>
          </a:bodyPr>
          <a:lstStyle/>
          <a:p>
            <a:pPr marL="0" indent="0" algn="just">
              <a:buNone/>
            </a:pPr>
            <a:r>
              <a:rPr lang="ru-RU" dirty="0">
                <a:latin typeface="Times New Roman" panose="02020603050405020304" pitchFamily="18" charset="0"/>
                <a:cs typeface="Times New Roman" panose="02020603050405020304" pitchFamily="18" charset="0"/>
              </a:rPr>
              <a:t>  Разновидность коммерческого. Объектом купли-продажи здесь являются деньги, валюта, ценные бумаги.</a:t>
            </a:r>
          </a:p>
          <a:p>
            <a:pPr marL="0" indent="0" algn="just">
              <a:buNone/>
            </a:pPr>
            <a:r>
              <a:rPr lang="ru-RU" dirty="0">
                <a:latin typeface="Times New Roman" panose="02020603050405020304" pitchFamily="18" charset="0"/>
                <a:cs typeface="Times New Roman" panose="02020603050405020304" pitchFamily="18" charset="0"/>
              </a:rPr>
              <a:t>   Финансовая деятельность выступает в таких формах как банковская деятельность, страховой и венчурный бизнес. Оно распространяется на такой круг операций как продажа и покупка иностранной валюты, обмен ценных бумаг на деньги, валюту или другие ценные бумаги. </a:t>
            </a:r>
          </a:p>
          <a:p>
            <a:pPr marL="0" indent="0" algn="just">
              <a:buNone/>
            </a:pPr>
            <a:r>
              <a:rPr lang="ru-RU" dirty="0">
                <a:latin typeface="Times New Roman" panose="02020603050405020304" pitchFamily="18" charset="0"/>
                <a:cs typeface="Times New Roman" panose="02020603050405020304" pitchFamily="18" charset="0"/>
              </a:rPr>
              <a:t>   К этой сфере относятся услуги разнообразных финансовых посредников: брокеров, дилеров и т.д. Прибыль предпринимателя возникает в результате операций с финансовыми ресурсами и получением процентов.</a:t>
            </a:r>
          </a:p>
          <a:p>
            <a:pPr marL="0" indent="0" algn="just">
              <a:buNone/>
            </a:pPr>
            <a:endParaRPr lang="ru-R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772816"/>
            <a:ext cx="3384376" cy="4183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83807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548680"/>
            <a:ext cx="8229600" cy="650336"/>
          </a:xfrm>
        </p:spPr>
        <p:txBody>
          <a:bodyPr>
            <a:normAutofit fontScale="90000"/>
          </a:bodyPr>
          <a:lstStyle/>
          <a:p>
            <a:pPr algn="ctr"/>
            <a:r>
              <a:rPr lang="ru-RU" dirty="0"/>
              <a:t>Финансовый бизнес</a:t>
            </a:r>
          </a:p>
        </p:txBody>
      </p:sp>
      <p:sp>
        <p:nvSpPr>
          <p:cNvPr id="3" name="Объект 2"/>
          <p:cNvSpPr>
            <a:spLocks noGrp="1"/>
          </p:cNvSpPr>
          <p:nvPr>
            <p:ph idx="1"/>
          </p:nvPr>
        </p:nvSpPr>
        <p:spPr>
          <a:xfrm>
            <a:off x="3851920" y="1412776"/>
            <a:ext cx="4824536" cy="4965184"/>
          </a:xfrm>
        </p:spPr>
        <p:txBody>
          <a:bodyPr>
            <a:normAutofit/>
          </a:bodyPr>
          <a:lstStyle/>
          <a:p>
            <a:pPr marL="0" indent="0" algn="just">
              <a:buNone/>
            </a:pPr>
            <a:r>
              <a:rPr lang="ru-RU" dirty="0">
                <a:latin typeface="Times New Roman" panose="02020603050405020304" pitchFamily="18" charset="0"/>
                <a:cs typeface="Times New Roman" panose="02020603050405020304" pitchFamily="18" charset="0"/>
              </a:rPr>
              <a:t>  </a:t>
            </a:r>
            <a:endParaRPr lang="ru-RU" dirty="0"/>
          </a:p>
        </p:txBody>
      </p:sp>
      <p:graphicFrame>
        <p:nvGraphicFramePr>
          <p:cNvPr id="4" name="Таблица 3">
            <a:extLst>
              <a:ext uri="{FF2B5EF4-FFF2-40B4-BE49-F238E27FC236}">
                <a16:creationId xmlns:a16="http://schemas.microsoft.com/office/drawing/2014/main" id="{7E7B9500-36E8-4025-8060-2B39CF86F201}"/>
              </a:ext>
            </a:extLst>
          </p:cNvPr>
          <p:cNvGraphicFramePr>
            <a:graphicFrameLocks noGrp="1"/>
          </p:cNvGraphicFramePr>
          <p:nvPr>
            <p:extLst>
              <p:ext uri="{D42A27DB-BD31-4B8C-83A1-F6EECF244321}">
                <p14:modId xmlns:p14="http://schemas.microsoft.com/office/powerpoint/2010/main" val="255077575"/>
              </p:ext>
            </p:extLst>
          </p:nvPr>
        </p:nvGraphicFramePr>
        <p:xfrm>
          <a:off x="498348" y="1340768"/>
          <a:ext cx="8147304" cy="5400849"/>
        </p:xfrm>
        <a:graphic>
          <a:graphicData uri="http://schemas.openxmlformats.org/drawingml/2006/table">
            <a:tbl>
              <a:tblPr>
                <a:tableStyleId>{5C22544A-7EE6-4342-B048-85BDC9FD1C3A}</a:tableStyleId>
              </a:tblPr>
              <a:tblGrid>
                <a:gridCol w="4073652">
                  <a:extLst>
                    <a:ext uri="{9D8B030D-6E8A-4147-A177-3AD203B41FA5}">
                      <a16:colId xmlns:a16="http://schemas.microsoft.com/office/drawing/2014/main" val="1391617141"/>
                    </a:ext>
                  </a:extLst>
                </a:gridCol>
                <a:gridCol w="4073652">
                  <a:extLst>
                    <a:ext uri="{9D8B030D-6E8A-4147-A177-3AD203B41FA5}">
                      <a16:colId xmlns:a16="http://schemas.microsoft.com/office/drawing/2014/main" val="1001717669"/>
                    </a:ext>
                  </a:extLst>
                </a:gridCol>
              </a:tblGrid>
              <a:tr h="807661">
                <a:tc>
                  <a:txBody>
                    <a:bodyPr/>
                    <a:lstStyle/>
                    <a:p>
                      <a:pPr indent="450215" algn="just">
                        <a:lnSpc>
                          <a:spcPct val="107000"/>
                        </a:lnSpc>
                        <a:spcAft>
                          <a:spcPts val="0"/>
                        </a:spcAft>
                      </a:pPr>
                      <a:r>
                        <a:rPr lang="ru-RU" sz="1800" b="1" dirty="0">
                          <a:effectLst/>
                          <a:latin typeface="Times New Roman" panose="02020603050405020304" pitchFamily="18" charset="0"/>
                          <a:cs typeface="Times New Roman" panose="02020603050405020304" pitchFamily="18" charset="0"/>
                        </a:rPr>
                        <a:t>Сильные стороны финансового предпринимательства</a:t>
                      </a:r>
                      <a:endPar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nchor="ctr"/>
                </a:tc>
                <a:tc>
                  <a:txBody>
                    <a:bodyPr/>
                    <a:lstStyle/>
                    <a:p>
                      <a:pPr indent="450215" algn="just">
                        <a:lnSpc>
                          <a:spcPct val="107000"/>
                        </a:lnSpc>
                        <a:spcAft>
                          <a:spcPts val="0"/>
                        </a:spcAft>
                      </a:pPr>
                      <a:r>
                        <a:rPr lang="ru-RU" sz="1800" b="1" dirty="0">
                          <a:effectLst/>
                          <a:latin typeface="Times New Roman" panose="02020603050405020304" pitchFamily="18" charset="0"/>
                          <a:cs typeface="Times New Roman" panose="02020603050405020304" pitchFamily="18" charset="0"/>
                        </a:rPr>
                        <a:t>Слабые стороны финансового предпринимательства</a:t>
                      </a:r>
                      <a:endPar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656961242"/>
                  </a:ext>
                </a:extLst>
              </a:tr>
              <a:tr h="410622">
                <a:tc>
                  <a:txBody>
                    <a:bodyPr/>
                    <a:lstStyle/>
                    <a:p>
                      <a:pPr indent="450215" algn="just">
                        <a:lnSpc>
                          <a:spcPct val="107000"/>
                        </a:lnSpc>
                        <a:spcAft>
                          <a:spcPts val="0"/>
                        </a:spcAft>
                      </a:pPr>
                      <a:r>
                        <a:rPr lang="ru-RU" sz="1800">
                          <a:effectLst/>
                          <a:latin typeface="Times New Roman" panose="02020603050405020304" pitchFamily="18" charset="0"/>
                          <a:cs typeface="Times New Roman" panose="02020603050405020304" pitchFamily="18" charset="0"/>
                        </a:rPr>
                        <a:t>Гибкость и мобильность </a:t>
                      </a:r>
                      <a:endParaRPr lang="ru-RU"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nchor="ctr"/>
                </a:tc>
                <a:tc>
                  <a:txBody>
                    <a:bodyPr/>
                    <a:lstStyle/>
                    <a:p>
                      <a:pPr indent="450215" algn="just">
                        <a:lnSpc>
                          <a:spcPct val="107000"/>
                        </a:lnSpc>
                        <a:spcAft>
                          <a:spcPts val="0"/>
                        </a:spcAft>
                      </a:pPr>
                      <a:r>
                        <a:rPr lang="ru-RU" sz="1800" dirty="0">
                          <a:effectLst/>
                          <a:latin typeface="Times New Roman" panose="02020603050405020304" pitchFamily="18" charset="0"/>
                          <a:cs typeface="Times New Roman" panose="02020603050405020304" pitchFamily="18" charset="0"/>
                        </a:rPr>
                        <a:t>Высокие риски. </a:t>
                      </a:r>
                      <a:endParaRPr lang="ru-RU"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563823530"/>
                  </a:ext>
                </a:extLst>
              </a:tr>
              <a:tr h="807661">
                <a:tc>
                  <a:txBody>
                    <a:bodyPr/>
                    <a:lstStyle/>
                    <a:p>
                      <a:pPr indent="450215" algn="just">
                        <a:lnSpc>
                          <a:spcPct val="107000"/>
                        </a:lnSpc>
                        <a:spcAft>
                          <a:spcPts val="0"/>
                        </a:spcAft>
                      </a:pPr>
                      <a:r>
                        <a:rPr lang="ru-RU" sz="1800" dirty="0">
                          <a:effectLst/>
                          <a:latin typeface="Times New Roman" panose="02020603050405020304" pitchFamily="18" charset="0"/>
                          <a:cs typeface="Times New Roman" panose="02020603050405020304" pitchFamily="18" charset="0"/>
                        </a:rPr>
                        <a:t>Способность быстро аккумулировать ресурсы</a:t>
                      </a:r>
                      <a:endParaRPr lang="ru-RU"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nchor="ctr"/>
                </a:tc>
                <a:tc>
                  <a:txBody>
                    <a:bodyPr/>
                    <a:lstStyle/>
                    <a:p>
                      <a:pPr indent="450215" algn="just">
                        <a:lnSpc>
                          <a:spcPct val="107000"/>
                        </a:lnSpc>
                        <a:spcAft>
                          <a:spcPts val="0"/>
                        </a:spcAft>
                      </a:pPr>
                      <a:r>
                        <a:rPr lang="ru-RU" sz="1800" dirty="0">
                          <a:effectLst/>
                          <a:latin typeface="Times New Roman" panose="02020603050405020304" pitchFamily="18" charset="0"/>
                          <a:cs typeface="Times New Roman" panose="02020603050405020304" pitchFamily="18" charset="0"/>
                        </a:rPr>
                        <a:t>Сильно зависит от политических рисков и международных финансовых рынков</a:t>
                      </a:r>
                      <a:endParaRPr lang="ru-RU"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79275231"/>
                  </a:ext>
                </a:extLst>
              </a:tr>
              <a:tr h="807661">
                <a:tc>
                  <a:txBody>
                    <a:bodyPr/>
                    <a:lstStyle/>
                    <a:p>
                      <a:pPr indent="450215" algn="just">
                        <a:lnSpc>
                          <a:spcPct val="107000"/>
                        </a:lnSpc>
                        <a:spcAft>
                          <a:spcPts val="0"/>
                        </a:spcAft>
                      </a:pPr>
                      <a:r>
                        <a:rPr lang="ru-RU" sz="1800">
                          <a:effectLst/>
                          <a:latin typeface="Times New Roman" panose="02020603050405020304" pitchFamily="18" charset="0"/>
                          <a:cs typeface="Times New Roman" panose="02020603050405020304" pitchFamily="18" charset="0"/>
                        </a:rPr>
                        <a:t>Относительная простота самих финансовых операций</a:t>
                      </a:r>
                      <a:endParaRPr lang="ru-RU"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nchor="ctr"/>
                </a:tc>
                <a:tc>
                  <a:txBody>
                    <a:bodyPr/>
                    <a:lstStyle/>
                    <a:p>
                      <a:pPr indent="450215" algn="just">
                        <a:lnSpc>
                          <a:spcPct val="107000"/>
                        </a:lnSpc>
                        <a:spcAft>
                          <a:spcPts val="0"/>
                        </a:spcAft>
                      </a:pPr>
                      <a:r>
                        <a:rPr lang="ru-RU" sz="1800" dirty="0">
                          <a:effectLst/>
                          <a:latin typeface="Times New Roman" panose="02020603050405020304" pitchFamily="18" charset="0"/>
                          <a:cs typeface="Times New Roman" panose="02020603050405020304" pitchFamily="18" charset="0"/>
                        </a:rPr>
                        <a:t>Значительное государственное регулирование</a:t>
                      </a:r>
                      <a:endParaRPr lang="ru-RU"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76137581"/>
                  </a:ext>
                </a:extLst>
              </a:tr>
              <a:tr h="1204697">
                <a:tc>
                  <a:txBody>
                    <a:bodyPr/>
                    <a:lstStyle/>
                    <a:p>
                      <a:pPr indent="450215" algn="just">
                        <a:lnSpc>
                          <a:spcPct val="107000"/>
                        </a:lnSpc>
                        <a:spcAft>
                          <a:spcPts val="0"/>
                        </a:spcAft>
                      </a:pPr>
                      <a:r>
                        <a:rPr lang="ru-RU" sz="1800">
                          <a:effectLst/>
                          <a:latin typeface="Times New Roman" panose="02020603050405020304" pitchFamily="18" charset="0"/>
                          <a:cs typeface="Times New Roman" panose="02020603050405020304" pitchFamily="18" charset="0"/>
                        </a:rPr>
                        <a:t> </a:t>
                      </a:r>
                      <a:endParaRPr lang="ru-RU"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nchor="ctr"/>
                </a:tc>
                <a:tc>
                  <a:txBody>
                    <a:bodyPr/>
                    <a:lstStyle/>
                    <a:p>
                      <a:pPr indent="450215" algn="just">
                        <a:lnSpc>
                          <a:spcPct val="107000"/>
                        </a:lnSpc>
                        <a:spcAft>
                          <a:spcPts val="0"/>
                        </a:spcAft>
                      </a:pPr>
                      <a:r>
                        <a:rPr lang="ru-RU" sz="1800" dirty="0">
                          <a:effectLst/>
                          <a:latin typeface="Times New Roman" panose="02020603050405020304" pitchFamily="18" charset="0"/>
                          <a:cs typeface="Times New Roman" panose="02020603050405020304" pitchFamily="18" charset="0"/>
                        </a:rPr>
                        <a:t>Современные эффективные формы финансового предпринимательства сильно зависят от качества персонала</a:t>
                      </a:r>
                      <a:endParaRPr lang="ru-RU"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016131976"/>
                  </a:ext>
                </a:extLst>
              </a:tr>
              <a:tr h="410622">
                <a:tc>
                  <a:txBody>
                    <a:bodyPr/>
                    <a:lstStyle/>
                    <a:p>
                      <a:pPr indent="450215" algn="just">
                        <a:lnSpc>
                          <a:spcPct val="107000"/>
                        </a:lnSpc>
                        <a:spcAft>
                          <a:spcPts val="0"/>
                        </a:spcAft>
                      </a:pPr>
                      <a:r>
                        <a:rPr lang="ru-RU" sz="1800">
                          <a:effectLst/>
                          <a:latin typeface="Times New Roman" panose="02020603050405020304" pitchFamily="18" charset="0"/>
                          <a:cs typeface="Times New Roman" panose="02020603050405020304" pitchFamily="18" charset="0"/>
                        </a:rPr>
                        <a:t> </a:t>
                      </a:r>
                      <a:endParaRPr lang="ru-RU"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nchor="ctr"/>
                </a:tc>
                <a:tc>
                  <a:txBody>
                    <a:bodyPr/>
                    <a:lstStyle/>
                    <a:p>
                      <a:pPr indent="450215" algn="just">
                        <a:lnSpc>
                          <a:spcPct val="107000"/>
                        </a:lnSpc>
                        <a:spcAft>
                          <a:spcPts val="0"/>
                        </a:spcAft>
                      </a:pPr>
                      <a:r>
                        <a:rPr lang="ru-RU" sz="1800" dirty="0">
                          <a:effectLst/>
                          <a:latin typeface="Times New Roman" panose="02020603050405020304" pitchFamily="18" charset="0"/>
                          <a:cs typeface="Times New Roman" panose="02020603050405020304" pitchFamily="18" charset="0"/>
                        </a:rPr>
                        <a:t>Невысокий уровень рентабельности</a:t>
                      </a:r>
                      <a:endParaRPr lang="ru-RU"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440565689"/>
                  </a:ext>
                </a:extLst>
              </a:tr>
              <a:tr h="807661">
                <a:tc>
                  <a:txBody>
                    <a:bodyPr/>
                    <a:lstStyle/>
                    <a:p>
                      <a:pPr indent="450215" algn="just">
                        <a:lnSpc>
                          <a:spcPct val="107000"/>
                        </a:lnSpc>
                        <a:spcAft>
                          <a:spcPts val="0"/>
                        </a:spcAft>
                      </a:pPr>
                      <a:r>
                        <a:rPr lang="ru-RU" sz="1800">
                          <a:effectLst/>
                          <a:latin typeface="Times New Roman" panose="02020603050405020304" pitchFamily="18" charset="0"/>
                          <a:cs typeface="Times New Roman" panose="02020603050405020304" pitchFamily="18" charset="0"/>
                        </a:rPr>
                        <a:t> </a:t>
                      </a:r>
                      <a:endParaRPr lang="ru-RU"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nchor="ctr"/>
                </a:tc>
                <a:tc>
                  <a:txBody>
                    <a:bodyPr/>
                    <a:lstStyle/>
                    <a:p>
                      <a:pPr indent="450215" algn="just">
                        <a:lnSpc>
                          <a:spcPct val="107000"/>
                        </a:lnSpc>
                        <a:spcAft>
                          <a:spcPts val="0"/>
                        </a:spcAft>
                      </a:pPr>
                      <a:r>
                        <a:rPr lang="ru-RU" sz="1800" dirty="0">
                          <a:effectLst/>
                          <a:latin typeface="Times New Roman" panose="02020603050405020304" pitchFamily="18" charset="0"/>
                          <a:cs typeface="Times New Roman" panose="02020603050405020304" pitchFamily="18" charset="0"/>
                        </a:rPr>
                        <a:t>Необходимость большого первоначального капитала для начала деятельности </a:t>
                      </a:r>
                      <a:endParaRPr lang="ru-RU"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358964560"/>
                  </a:ext>
                </a:extLst>
              </a:tr>
            </a:tbl>
          </a:graphicData>
        </a:graphic>
      </p:graphicFrame>
    </p:spTree>
    <p:extLst>
      <p:ext uri="{BB962C8B-B14F-4D97-AF65-F5344CB8AC3E}">
        <p14:creationId xmlns:p14="http://schemas.microsoft.com/office/powerpoint/2010/main" val="20411672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76672"/>
            <a:ext cx="8229600" cy="782960"/>
          </a:xfrm>
        </p:spPr>
        <p:txBody>
          <a:bodyPr>
            <a:normAutofit fontScale="90000"/>
          </a:bodyPr>
          <a:lstStyle/>
          <a:p>
            <a:pPr algn="ctr"/>
            <a:r>
              <a:rPr lang="ru-RU" dirty="0"/>
              <a:t>Страховой бизнес</a:t>
            </a:r>
          </a:p>
        </p:txBody>
      </p:sp>
      <p:sp>
        <p:nvSpPr>
          <p:cNvPr id="3" name="Объект 2"/>
          <p:cNvSpPr>
            <a:spLocks noGrp="1"/>
          </p:cNvSpPr>
          <p:nvPr>
            <p:ph idx="1"/>
          </p:nvPr>
        </p:nvSpPr>
        <p:spPr>
          <a:xfrm>
            <a:off x="4139952" y="1412776"/>
            <a:ext cx="4546848" cy="4911824"/>
          </a:xfrm>
        </p:spPr>
        <p:txBody>
          <a:bodyPr>
            <a:normAutofit fontScale="92500" lnSpcReduction="20000"/>
          </a:bodyPr>
          <a:lstStyle/>
          <a:p>
            <a:pPr algn="just"/>
            <a:r>
              <a:rPr lang="ru-RU" dirty="0"/>
              <a:t>Страховой бизнес является особой формой финансового бизнеса. Страховое агентство выплачивает клиентам компенсацию при наступлении страхового случая из ранее внесённых страховых взносов. Обычно наступление страхового случая маловероятно, а выплата превышает страховой взнос. Также страховка действует в течение определённого времени.</a:t>
            </a: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2060848"/>
            <a:ext cx="3563888" cy="3356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61911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76672"/>
            <a:ext cx="8229600" cy="782960"/>
          </a:xfrm>
        </p:spPr>
        <p:txBody>
          <a:bodyPr>
            <a:normAutofit fontScale="90000"/>
          </a:bodyPr>
          <a:lstStyle/>
          <a:p>
            <a:pPr algn="ctr"/>
            <a:r>
              <a:rPr lang="ru-RU" dirty="0"/>
              <a:t>Посреднический бизнес</a:t>
            </a:r>
          </a:p>
        </p:txBody>
      </p:sp>
      <p:sp>
        <p:nvSpPr>
          <p:cNvPr id="3" name="Объект 2"/>
          <p:cNvSpPr>
            <a:spLocks noGrp="1"/>
          </p:cNvSpPr>
          <p:nvPr>
            <p:ph idx="1"/>
          </p:nvPr>
        </p:nvSpPr>
        <p:spPr>
          <a:xfrm>
            <a:off x="4139952" y="2132856"/>
            <a:ext cx="4546848" cy="4191744"/>
          </a:xfrm>
        </p:spPr>
        <p:txBody>
          <a:bodyPr>
            <a:normAutofit/>
          </a:bodyPr>
          <a:lstStyle/>
          <a:p>
            <a:pPr marL="0" indent="0" algn="just">
              <a:buNone/>
            </a:pPr>
            <a:r>
              <a:rPr lang="ru-RU" dirty="0"/>
              <a:t>Проявляется в деятельности, соединяющей заинтересованные во взаимной сделке стороны. За оказание подобных услуг предприниматель получает доход.</a:t>
            </a:r>
          </a:p>
          <a:p>
            <a:pPr marL="0" indent="0" algn="just">
              <a:buNone/>
            </a:pPr>
            <a:endParaRPr lang="ru-RU" dirty="0"/>
          </a:p>
        </p:txBody>
      </p:sp>
      <p:sp>
        <p:nvSpPr>
          <p:cNvPr id="4" name="AutoShape 2">
            <a:extLst>
              <a:ext uri="{FF2B5EF4-FFF2-40B4-BE49-F238E27FC236}">
                <a16:creationId xmlns:a16="http://schemas.microsoft.com/office/drawing/2014/main" id="{C47D43F6-F6C4-4F43-AFF9-D2C87E0350D6}"/>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6" name="Рисунок 5">
            <a:extLst>
              <a:ext uri="{FF2B5EF4-FFF2-40B4-BE49-F238E27FC236}">
                <a16:creationId xmlns:a16="http://schemas.microsoft.com/office/drawing/2014/main" id="{2B64E3EA-A919-4B09-9F97-B61B5673544D}"/>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2060848"/>
            <a:ext cx="3528392" cy="3744415"/>
          </a:xfrm>
          <a:prstGeom prst="rect">
            <a:avLst/>
          </a:prstGeom>
          <a:noFill/>
          <a:ln>
            <a:noFill/>
          </a:ln>
        </p:spPr>
      </p:pic>
    </p:spTree>
    <p:extLst>
      <p:ext uri="{BB962C8B-B14F-4D97-AF65-F5344CB8AC3E}">
        <p14:creationId xmlns:p14="http://schemas.microsoft.com/office/powerpoint/2010/main" val="31441191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76672"/>
            <a:ext cx="8229600" cy="782960"/>
          </a:xfrm>
        </p:spPr>
        <p:txBody>
          <a:bodyPr>
            <a:normAutofit fontScale="90000"/>
          </a:bodyPr>
          <a:lstStyle/>
          <a:p>
            <a:pPr algn="ctr"/>
            <a:r>
              <a:rPr lang="ru-RU" dirty="0"/>
              <a:t>Бизнес в сфере услуг</a:t>
            </a:r>
          </a:p>
        </p:txBody>
      </p:sp>
      <p:sp>
        <p:nvSpPr>
          <p:cNvPr id="3" name="Объект 2"/>
          <p:cNvSpPr>
            <a:spLocks noGrp="1"/>
          </p:cNvSpPr>
          <p:nvPr>
            <p:ph idx="1"/>
          </p:nvPr>
        </p:nvSpPr>
        <p:spPr>
          <a:xfrm>
            <a:off x="4139952" y="1259632"/>
            <a:ext cx="4546848" cy="5265712"/>
          </a:xfrm>
        </p:spPr>
        <p:txBody>
          <a:bodyPr>
            <a:normAutofit fontScale="85000" lnSpcReduction="20000"/>
          </a:bodyPr>
          <a:lstStyle/>
          <a:p>
            <a:pPr marL="0" indent="0" algn="just">
              <a:buNone/>
            </a:pPr>
            <a:r>
              <a:rPr lang="ru-RU" dirty="0">
                <a:latin typeface="Times New Roman" panose="02020603050405020304" pitchFamily="18" charset="0"/>
                <a:cs typeface="Times New Roman" panose="02020603050405020304" pitchFamily="18" charset="0"/>
              </a:rPr>
              <a:t>Услуги - это очень привлекательный бизнес для предпринимателей. В настоящее время именно в этой сфере идут активные инновационные процессы, которые сулят предпринимателям прибыли более высокие, чем в торговле. Особенно рентабельным и быстрорастущим является бизнес в сфере деловых услуг.</a:t>
            </a:r>
          </a:p>
          <a:p>
            <a:pPr marL="0" indent="0" algn="just">
              <a:buNone/>
            </a:pPr>
            <a:r>
              <a:rPr lang="ru-RU" dirty="0">
                <a:latin typeface="Times New Roman" panose="02020603050405020304" pitchFamily="18" charset="0"/>
                <a:cs typeface="Times New Roman" panose="02020603050405020304" pitchFamily="18" charset="0"/>
              </a:rPr>
              <a:t>Легче всего организовать предприятие в сфере услуг. Работой по предоставлению услуг можно управлять прямо из дома или конторы. Примерами такого бизнеса являются телефонные справочные службы, услуги няни, переводчика. </a:t>
            </a:r>
          </a:p>
          <a:p>
            <a:pPr marL="0" indent="0" algn="just">
              <a:buNone/>
            </a:pPr>
            <a:r>
              <a:rPr lang="ru-RU" dirty="0">
                <a:latin typeface="Times New Roman" panose="02020603050405020304" pitchFamily="18" charset="0"/>
                <a:cs typeface="Times New Roman" panose="02020603050405020304" pitchFamily="18" charset="0"/>
              </a:rPr>
              <a:t> </a:t>
            </a:r>
          </a:p>
          <a:p>
            <a:pPr marL="0" indent="0" algn="just">
              <a:buNone/>
            </a:pPr>
            <a:endParaRPr lang="ru-RU" dirty="0"/>
          </a:p>
        </p:txBody>
      </p:sp>
      <p:pic>
        <p:nvPicPr>
          <p:cNvPr id="5" name="Рисунок 4">
            <a:extLst>
              <a:ext uri="{FF2B5EF4-FFF2-40B4-BE49-F238E27FC236}">
                <a16:creationId xmlns:a16="http://schemas.microsoft.com/office/drawing/2014/main" id="{2D21E15C-F68F-4774-ADCF-3C4D88F6B731}"/>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772816"/>
            <a:ext cx="3744416" cy="3888432"/>
          </a:xfrm>
          <a:prstGeom prst="rect">
            <a:avLst/>
          </a:prstGeom>
          <a:noFill/>
          <a:ln>
            <a:noFill/>
          </a:ln>
        </p:spPr>
      </p:pic>
    </p:spTree>
    <p:extLst>
      <p:ext uri="{BB962C8B-B14F-4D97-AF65-F5344CB8AC3E}">
        <p14:creationId xmlns:p14="http://schemas.microsoft.com/office/powerpoint/2010/main" val="34281489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20688"/>
            <a:ext cx="8229600" cy="722344"/>
          </a:xfrm>
        </p:spPr>
        <p:txBody>
          <a:bodyPr>
            <a:normAutofit fontScale="90000"/>
          </a:bodyPr>
          <a:lstStyle/>
          <a:p>
            <a:pPr algn="ctr"/>
            <a:r>
              <a:rPr lang="ru-RU" dirty="0"/>
              <a:t>Стартап-проект</a:t>
            </a:r>
          </a:p>
        </p:txBody>
      </p:sp>
      <p:sp>
        <p:nvSpPr>
          <p:cNvPr id="3" name="Объект 2"/>
          <p:cNvSpPr>
            <a:spLocks noGrp="1"/>
          </p:cNvSpPr>
          <p:nvPr>
            <p:ph idx="1"/>
          </p:nvPr>
        </p:nvSpPr>
        <p:spPr>
          <a:xfrm>
            <a:off x="457200" y="1772816"/>
            <a:ext cx="8229600" cy="4551784"/>
          </a:xfrm>
        </p:spPr>
        <p:txBody>
          <a:bodyPr/>
          <a:lstStyle/>
          <a:p>
            <a:pPr marL="0" indent="0">
              <a:buNone/>
            </a:pPr>
            <a:r>
              <a:rPr lang="ru-RU" dirty="0"/>
              <a:t> Термин </a:t>
            </a:r>
            <a:r>
              <a:rPr lang="ru-RU" b="1" dirty="0"/>
              <a:t>стартап </a:t>
            </a:r>
            <a:r>
              <a:rPr lang="ru-RU" dirty="0"/>
              <a:t>(от англ. </a:t>
            </a:r>
            <a:r>
              <a:rPr lang="ru-RU" dirty="0" err="1"/>
              <a:t>startup</a:t>
            </a:r>
            <a:r>
              <a:rPr lang="ru-RU" dirty="0"/>
              <a:t>) ввел в обиход американский предприниматель Стив Бланк. Под ним он подразумевал коммерческий проект, цель которого заключается получение прибыли после его развития. Слово стартап можно запросто заменить синонимом бизнес-проект.</a:t>
            </a:r>
          </a:p>
          <a:p>
            <a:pPr marL="0" indent="0">
              <a:buNone/>
            </a:pPr>
            <a:r>
              <a:rPr lang="ru-RU" b="1" dirty="0"/>
              <a:t>Стартап –</a:t>
            </a:r>
            <a:r>
              <a:rPr lang="ru-RU" dirty="0"/>
              <a:t> это новая бизнес-модель, которая имеют свои уникальные особенности.</a:t>
            </a:r>
          </a:p>
        </p:txBody>
      </p:sp>
    </p:spTree>
    <p:extLst>
      <p:ext uri="{BB962C8B-B14F-4D97-AF65-F5344CB8AC3E}">
        <p14:creationId xmlns:p14="http://schemas.microsoft.com/office/powerpoint/2010/main" val="3589668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8229600" cy="576064"/>
          </a:xfrm>
        </p:spPr>
        <p:txBody>
          <a:bodyPr>
            <a:normAutofit fontScale="90000"/>
          </a:bodyPr>
          <a:lstStyle/>
          <a:p>
            <a:pPr algn="ctr"/>
            <a:r>
              <a:rPr lang="ru-RU" sz="3600" b="1" dirty="0">
                <a:latin typeface="Times New Roman" panose="02020603050405020304" pitchFamily="18" charset="0"/>
                <a:cs typeface="Times New Roman" panose="02020603050405020304" pitchFamily="18" charset="0"/>
              </a:rPr>
              <a:t>Отличие стартап-проекта от бизнес идеи</a:t>
            </a:r>
          </a:p>
        </p:txBody>
      </p:sp>
      <p:sp>
        <p:nvSpPr>
          <p:cNvPr id="3" name="Объект 2"/>
          <p:cNvSpPr>
            <a:spLocks noGrp="1"/>
          </p:cNvSpPr>
          <p:nvPr>
            <p:ph idx="1"/>
          </p:nvPr>
        </p:nvSpPr>
        <p:spPr>
          <a:xfrm>
            <a:off x="457200" y="1124744"/>
            <a:ext cx="8229600" cy="5199856"/>
          </a:xfrm>
        </p:spPr>
        <p:txBody>
          <a:bodyPr>
            <a:normAutofit fontScale="92500" lnSpcReduction="10000"/>
          </a:bodyPr>
          <a:lstStyle/>
          <a:p>
            <a:pPr marL="0" indent="0">
              <a:buNone/>
            </a:pPr>
            <a:r>
              <a:rPr lang="ru-RU" sz="2800" u="sng" dirty="0">
                <a:latin typeface="Times New Roman" panose="02020603050405020304" pitchFamily="18" charset="0"/>
                <a:cs typeface="Times New Roman" panose="02020603050405020304" pitchFamily="18" charset="0"/>
              </a:rPr>
              <a:t>1) Идея</a:t>
            </a:r>
            <a:endParaRPr lang="ru-RU" sz="2800" dirty="0">
              <a:latin typeface="Times New Roman" panose="02020603050405020304" pitchFamily="18" charset="0"/>
              <a:cs typeface="Times New Roman" panose="02020603050405020304" pitchFamily="18" charset="0"/>
            </a:endParaRPr>
          </a:p>
          <a:p>
            <a:pPr marL="0" indent="0" algn="just">
              <a:buNone/>
            </a:pPr>
            <a:r>
              <a:rPr lang="ru-RU" sz="2800" dirty="0">
                <a:latin typeface="Times New Roman" panose="02020603050405020304" pitchFamily="18" charset="0"/>
                <a:cs typeface="Times New Roman" panose="02020603050405020304" pitchFamily="18" charset="0"/>
              </a:rPr>
              <a:t>Если в основе начинания лежит уже сложившаяся бизнес-модель, то это простой запуск бизнеса. Но когда в его основе лежит новая идея, например, кафе с обслуживанием посредством квадрокоптеров, это уже стартап.</a:t>
            </a:r>
          </a:p>
          <a:p>
            <a:pPr marL="0" indent="0" algn="just">
              <a:buNone/>
            </a:pPr>
            <a:r>
              <a:rPr lang="ru-RU" sz="2800" u="sng" dirty="0">
                <a:latin typeface="Times New Roman" panose="02020603050405020304" pitchFamily="18" charset="0"/>
                <a:cs typeface="Times New Roman" panose="02020603050405020304" pitchFamily="18" charset="0"/>
              </a:rPr>
              <a:t>2) Командная работа</a:t>
            </a:r>
            <a:endParaRPr lang="ru-RU" sz="2800" dirty="0">
              <a:latin typeface="Times New Roman" panose="02020603050405020304" pitchFamily="18" charset="0"/>
              <a:cs typeface="Times New Roman" panose="02020603050405020304" pitchFamily="18" charset="0"/>
            </a:endParaRPr>
          </a:p>
          <a:p>
            <a:pPr marL="0" indent="0" algn="just">
              <a:buNone/>
            </a:pPr>
            <a:r>
              <a:rPr lang="ru-RU" sz="2800" dirty="0">
                <a:latin typeface="Times New Roman" panose="02020603050405020304" pitchFamily="18" charset="0"/>
                <a:cs typeface="Times New Roman" panose="02020603050405020304" pitchFamily="18" charset="0"/>
              </a:rPr>
              <a:t>Обычно над инновационными проектами стартапов работает команда людей, которых объединяют общие интересы и цель. Причем каждому участнику отдается отдельная роль, что существенно ускоряет запуск проекта. В то время как с запуском бизнеса запросто справиться один человек.</a:t>
            </a:r>
          </a:p>
          <a:p>
            <a:pPr marL="0" indent="0">
              <a:buNone/>
            </a:pPr>
            <a:endParaRPr lang="ru-RU" dirty="0"/>
          </a:p>
        </p:txBody>
      </p:sp>
    </p:spTree>
    <p:extLst>
      <p:ext uri="{BB962C8B-B14F-4D97-AF65-F5344CB8AC3E}">
        <p14:creationId xmlns:p14="http://schemas.microsoft.com/office/powerpoint/2010/main" val="3621550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8229600" cy="1143000"/>
          </a:xfrm>
        </p:spPr>
        <p:txBody>
          <a:bodyPr>
            <a:normAutofit fontScale="90000"/>
          </a:bodyPr>
          <a:lstStyle/>
          <a:p>
            <a:pPr algn="ctr"/>
            <a:r>
              <a:rPr lang="ru-RU" dirty="0"/>
              <a:t>Понятие бизнеса и предпринимательство</a:t>
            </a:r>
          </a:p>
        </p:txBody>
      </p:sp>
      <p:sp>
        <p:nvSpPr>
          <p:cNvPr id="3" name="Объект 2"/>
          <p:cNvSpPr>
            <a:spLocks noGrp="1"/>
          </p:cNvSpPr>
          <p:nvPr>
            <p:ph idx="1"/>
          </p:nvPr>
        </p:nvSpPr>
        <p:spPr>
          <a:xfrm>
            <a:off x="3923928" y="1628800"/>
            <a:ext cx="4834880" cy="4968552"/>
          </a:xfrm>
        </p:spPr>
        <p:txBody>
          <a:bodyPr>
            <a:normAutofit fontScale="55000" lnSpcReduction="20000"/>
          </a:bodyPr>
          <a:lstStyle/>
          <a:p>
            <a:pPr marL="0" indent="0" algn="just">
              <a:buNone/>
            </a:pPr>
            <a:r>
              <a:rPr lang="ru-RU" sz="3600" dirty="0"/>
              <a:t>Термины «бизнес» и «предпринимательство» прочно вошли в наш словарный обиход </a:t>
            </a:r>
          </a:p>
          <a:p>
            <a:pPr marL="0" indent="0" algn="just">
              <a:buNone/>
            </a:pPr>
            <a:r>
              <a:rPr lang="ru-RU" sz="3600" dirty="0"/>
              <a:t>Термин «бизнес» имеет английское происхождение и в языке оригинала символизирует дело, деятельность, занятие. </a:t>
            </a:r>
          </a:p>
          <a:p>
            <a:pPr marL="0" indent="0" algn="just">
              <a:buNone/>
            </a:pPr>
            <a:r>
              <a:rPr lang="ru-RU" sz="3600" dirty="0"/>
              <a:t>«Бизнес» является синонимом «предпринимательства».</a:t>
            </a:r>
          </a:p>
          <a:p>
            <a:pPr marL="0" indent="0" algn="just">
              <a:buNone/>
            </a:pPr>
            <a:r>
              <a:rPr lang="ru-RU" sz="3600" dirty="0"/>
              <a:t>Понятие «предприниматель» появилось в 18 веке. </a:t>
            </a:r>
          </a:p>
          <a:p>
            <a:pPr marL="0" indent="0" algn="just">
              <a:buNone/>
            </a:pPr>
            <a:r>
              <a:rPr lang="ru-RU" sz="3600" dirty="0"/>
              <a:t>Слова «предприниматель» и «предпринимательство» являются производными от слова «предпринять», т.е. сделать что-либо — создать, организовать, наладить, заключить сделку, вступить в соглашение и т.п. </a:t>
            </a:r>
          </a:p>
          <a:p>
            <a:pPr marL="0" indent="0" algn="just">
              <a:buNone/>
            </a:pPr>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768" y="1988840"/>
            <a:ext cx="3528392"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76721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8229600" cy="576064"/>
          </a:xfrm>
        </p:spPr>
        <p:txBody>
          <a:bodyPr>
            <a:normAutofit fontScale="90000"/>
          </a:bodyPr>
          <a:lstStyle/>
          <a:p>
            <a:pPr algn="ctr"/>
            <a:r>
              <a:rPr lang="ru-RU" sz="3600" b="1" dirty="0">
                <a:latin typeface="Times New Roman" panose="02020603050405020304" pitchFamily="18" charset="0"/>
                <a:cs typeface="Times New Roman" panose="02020603050405020304" pitchFamily="18" charset="0"/>
              </a:rPr>
              <a:t>Отличие стартап-проекта от бизнес идеи</a:t>
            </a:r>
          </a:p>
        </p:txBody>
      </p:sp>
      <p:sp>
        <p:nvSpPr>
          <p:cNvPr id="3" name="Объект 2"/>
          <p:cNvSpPr>
            <a:spLocks noGrp="1"/>
          </p:cNvSpPr>
          <p:nvPr>
            <p:ph idx="1"/>
          </p:nvPr>
        </p:nvSpPr>
        <p:spPr>
          <a:xfrm>
            <a:off x="457200" y="1124744"/>
            <a:ext cx="8229600" cy="5199856"/>
          </a:xfrm>
        </p:spPr>
        <p:txBody>
          <a:bodyPr>
            <a:normAutofit fontScale="92500" lnSpcReduction="10000"/>
          </a:bodyPr>
          <a:lstStyle/>
          <a:p>
            <a:pPr marL="0" indent="0" algn="just">
              <a:buNone/>
            </a:pPr>
            <a:r>
              <a:rPr lang="ru-RU" sz="2400" u="sng" dirty="0">
                <a:latin typeface="Times New Roman" panose="02020603050405020304" pitchFamily="18" charset="0"/>
                <a:cs typeface="Times New Roman" panose="02020603050405020304" pitchFamily="18" charset="0"/>
              </a:rPr>
              <a:t>3) Время реализации</a:t>
            </a:r>
            <a:endParaRPr lang="ru-RU" sz="2400" dirty="0">
              <a:latin typeface="Times New Roman" panose="02020603050405020304" pitchFamily="18" charset="0"/>
              <a:cs typeface="Times New Roman" panose="02020603050405020304" pitchFamily="18" charset="0"/>
            </a:endParaRPr>
          </a:p>
          <a:p>
            <a:pPr marL="0" indent="0" algn="just">
              <a:buNone/>
            </a:pPr>
            <a:r>
              <a:rPr lang="ru-RU" sz="2400" dirty="0">
                <a:latin typeface="Times New Roman" panose="02020603050405020304" pitchFamily="18" charset="0"/>
                <a:cs typeface="Times New Roman" panose="02020603050405020304" pitchFamily="18" charset="0"/>
              </a:rPr>
              <a:t>Этот пункт вытекает из предыдущего. Поскольку над стартапом работает целая команда единомышленников, время его запуска, как правило, не превышает 6 месяцев. Что же касается бизнеса, то здесь нет места спешке. На анализ рынка, разработку бизнес-проекта и маркетинговой стратегии может уйти более 1 года.</a:t>
            </a:r>
          </a:p>
          <a:p>
            <a:pPr marL="0" indent="0" algn="just">
              <a:buNone/>
            </a:pPr>
            <a:r>
              <a:rPr lang="ru-RU" sz="2400" u="sng" dirty="0">
                <a:latin typeface="Times New Roman" panose="02020603050405020304" pitchFamily="18" charset="0"/>
                <a:cs typeface="Times New Roman" panose="02020603050405020304" pitchFamily="18" charset="0"/>
              </a:rPr>
              <a:t>4) Возраст основателей</a:t>
            </a:r>
            <a:endParaRPr lang="ru-RU" sz="2400" dirty="0">
              <a:latin typeface="Times New Roman" panose="02020603050405020304" pitchFamily="18" charset="0"/>
              <a:cs typeface="Times New Roman" panose="02020603050405020304" pitchFamily="18" charset="0"/>
            </a:endParaRPr>
          </a:p>
          <a:p>
            <a:pPr marL="0" indent="0" algn="just">
              <a:buNone/>
            </a:pPr>
            <a:r>
              <a:rPr lang="ru-RU" sz="2400" dirty="0">
                <a:latin typeface="Times New Roman" panose="02020603050405020304" pitchFamily="18" charset="0"/>
                <a:cs typeface="Times New Roman" panose="02020603050405020304" pitchFamily="18" charset="0"/>
              </a:rPr>
              <a:t>Появление стартапов происходит благодаря молодым людям, а точнее их амбициозности, креативности и энергичности. В бизнес обычно приходят люди с опытом, средний возраст которых 30-35 лет.</a:t>
            </a:r>
          </a:p>
          <a:p>
            <a:pPr marL="0" indent="0" algn="just">
              <a:buNone/>
            </a:pPr>
            <a:r>
              <a:rPr lang="ru-RU" sz="2400" u="sng" dirty="0">
                <a:latin typeface="Times New Roman" panose="02020603050405020304" pitchFamily="18" charset="0"/>
                <a:cs typeface="Times New Roman" panose="02020603050405020304" pitchFamily="18" charset="0"/>
              </a:rPr>
              <a:t>5) Финансирование</a:t>
            </a:r>
            <a:endParaRPr lang="ru-RU" sz="2400" dirty="0">
              <a:latin typeface="Times New Roman" panose="02020603050405020304" pitchFamily="18" charset="0"/>
              <a:cs typeface="Times New Roman" panose="02020603050405020304" pitchFamily="18" charset="0"/>
            </a:endParaRPr>
          </a:p>
          <a:p>
            <a:pPr marL="0" indent="0" algn="just">
              <a:buNone/>
            </a:pPr>
            <a:r>
              <a:rPr lang="ru-RU" sz="2400" dirty="0">
                <a:latin typeface="Times New Roman" panose="02020603050405020304" pitchFamily="18" charset="0"/>
                <a:cs typeface="Times New Roman" panose="02020603050405020304" pitchFamily="18" charset="0"/>
              </a:rPr>
              <a:t>За инновациями всегда стоят не только разработчики, но и спонсоры. У одних – идея, у других – средства на ее реализацию. Бизнес чаще всего открывают за счет собственных накоплений.</a:t>
            </a:r>
          </a:p>
          <a:p>
            <a:pPr marL="0" indent="0">
              <a:buNone/>
            </a:pPr>
            <a:endParaRPr lang="ru-RU" dirty="0"/>
          </a:p>
        </p:txBody>
      </p:sp>
    </p:spTree>
    <p:extLst>
      <p:ext uri="{BB962C8B-B14F-4D97-AF65-F5344CB8AC3E}">
        <p14:creationId xmlns:p14="http://schemas.microsoft.com/office/powerpoint/2010/main" val="535950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8229600" cy="1143000"/>
          </a:xfrm>
        </p:spPr>
        <p:txBody>
          <a:bodyPr>
            <a:normAutofit fontScale="90000"/>
          </a:bodyPr>
          <a:lstStyle/>
          <a:p>
            <a:pPr algn="ctr"/>
            <a:r>
              <a:rPr lang="ru-RU" dirty="0"/>
              <a:t>Понятие бизнеса и предпринимательство</a:t>
            </a:r>
          </a:p>
        </p:txBody>
      </p:sp>
      <p:sp>
        <p:nvSpPr>
          <p:cNvPr id="3" name="Объект 2"/>
          <p:cNvSpPr>
            <a:spLocks noGrp="1"/>
          </p:cNvSpPr>
          <p:nvPr>
            <p:ph idx="1"/>
          </p:nvPr>
        </p:nvSpPr>
        <p:spPr>
          <a:xfrm>
            <a:off x="3923928" y="1916832"/>
            <a:ext cx="4834880" cy="4389120"/>
          </a:xfrm>
        </p:spPr>
        <p:txBody>
          <a:bodyPr>
            <a:normAutofit lnSpcReduction="10000"/>
          </a:bodyPr>
          <a:lstStyle/>
          <a:p>
            <a:pPr marL="0" indent="0" algn="just">
              <a:buNone/>
            </a:pPr>
            <a:r>
              <a:rPr lang="ru-RU" sz="2200" b="1" dirty="0">
                <a:latin typeface="Times New Roman" panose="02020603050405020304" pitchFamily="18" charset="0"/>
                <a:cs typeface="Times New Roman" panose="02020603050405020304" pitchFamily="18" charset="0"/>
              </a:rPr>
              <a:t>Бизнес </a:t>
            </a:r>
            <a:r>
              <a:rPr lang="ru-RU" sz="2200" dirty="0">
                <a:latin typeface="Times New Roman" panose="02020603050405020304" pitchFamily="18" charset="0"/>
                <a:cs typeface="Times New Roman" panose="02020603050405020304" pitchFamily="18" charset="0"/>
              </a:rPr>
              <a:t>— экономическая деятельность, которая объединяет людей, помогая им использовать свои навыки и таланты для достижения определенной финансовой цели.</a:t>
            </a:r>
          </a:p>
          <a:p>
            <a:pPr marL="0" indent="0" algn="just">
              <a:buNone/>
            </a:pPr>
            <a:r>
              <a:rPr lang="ru-RU" sz="2200" b="1" dirty="0">
                <a:latin typeface="Times New Roman" panose="02020603050405020304" pitchFamily="18" charset="0"/>
                <a:cs typeface="Times New Roman" panose="02020603050405020304" pitchFamily="18" charset="0"/>
              </a:rPr>
              <a:t>Предпринимательство</a:t>
            </a:r>
            <a:r>
              <a:rPr lang="ru-RU" sz="2200" dirty="0">
                <a:latin typeface="Times New Roman" panose="02020603050405020304" pitchFamily="18" charset="0"/>
                <a:cs typeface="Times New Roman" panose="02020603050405020304" pitchFamily="18" charset="0"/>
              </a:rPr>
              <a:t> - особый вид экономической активности (целесообразная деятельность, направленная на извлечение прибыли), которая основана на самостоятельной инициативе, ответственности и инновационной предпринимательской идее.</a:t>
            </a:r>
          </a:p>
          <a:p>
            <a:pPr marL="0" indent="0" algn="just">
              <a:buNone/>
            </a:pPr>
            <a:endParaRPr lang="ru-RU" sz="20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768" y="1988840"/>
            <a:ext cx="3528392"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32351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8229600" cy="1143000"/>
          </a:xfrm>
        </p:spPr>
        <p:txBody>
          <a:bodyPr>
            <a:normAutofit fontScale="90000"/>
          </a:bodyPr>
          <a:lstStyle/>
          <a:p>
            <a:pPr algn="ctr"/>
            <a:r>
              <a:rPr lang="ru-RU" dirty="0"/>
              <a:t>Понятие бизнеса и предпринимательство</a:t>
            </a:r>
          </a:p>
        </p:txBody>
      </p:sp>
      <p:sp>
        <p:nvSpPr>
          <p:cNvPr id="3" name="Объект 2"/>
          <p:cNvSpPr>
            <a:spLocks noGrp="1"/>
          </p:cNvSpPr>
          <p:nvPr>
            <p:ph idx="1"/>
          </p:nvPr>
        </p:nvSpPr>
        <p:spPr>
          <a:xfrm>
            <a:off x="3923928" y="1484784"/>
            <a:ext cx="4834880" cy="5112568"/>
          </a:xfrm>
        </p:spPr>
        <p:txBody>
          <a:bodyPr>
            <a:normAutofit fontScale="77500" lnSpcReduction="20000"/>
          </a:bodyPr>
          <a:lstStyle/>
          <a:p>
            <a:pPr marL="0" indent="0" algn="just">
              <a:buNone/>
            </a:pPr>
            <a:r>
              <a:rPr lang="ru-RU" b="1" dirty="0">
                <a:latin typeface="Times New Roman" panose="02020603050405020304" pitchFamily="18" charset="0"/>
                <a:cs typeface="Times New Roman" panose="02020603050405020304" pitchFamily="18" charset="0"/>
              </a:rPr>
              <a:t>Целью </a:t>
            </a:r>
            <a:r>
              <a:rPr lang="ru-RU" dirty="0">
                <a:latin typeface="Times New Roman" panose="02020603050405020304" pitchFamily="18" charset="0"/>
                <a:cs typeface="Times New Roman" panose="02020603050405020304" pitchFamily="18" charset="0"/>
              </a:rPr>
              <a:t>предпринимательской деятельности является удовлетворение потребностей покупателя, производство и предложение рынку такого товара или услуги, на которые имеется спрос, и которые приносят предпринимателю прибыль.</a:t>
            </a:r>
          </a:p>
          <a:p>
            <a:pPr marL="0" indent="0">
              <a:buNone/>
            </a:pPr>
            <a:r>
              <a:rPr lang="ru-RU" b="1" dirty="0">
                <a:latin typeface="Times New Roman" panose="02020603050405020304" pitchFamily="18" charset="0"/>
                <a:cs typeface="Times New Roman" panose="02020603050405020304" pitchFamily="18" charset="0"/>
              </a:rPr>
              <a:t>Субъектами </a:t>
            </a:r>
            <a:r>
              <a:rPr lang="ru-RU" dirty="0">
                <a:latin typeface="Times New Roman" panose="02020603050405020304" pitchFamily="18" charset="0"/>
                <a:cs typeface="Times New Roman" panose="02020603050405020304" pitchFamily="18" charset="0"/>
              </a:rPr>
              <a:t>предпринимательства могут быть частные лица (потребитель, наемный персонал), различного рода ассоциации (акционерные общества, арендные коллективы, кооперативы) и государство.</a:t>
            </a:r>
            <a:r>
              <a:rPr lang="ru-RU" b="1" dirty="0">
                <a:latin typeface="Times New Roman" panose="02020603050405020304" pitchFamily="18" charset="0"/>
                <a:cs typeface="Times New Roman" panose="02020603050405020304" pitchFamily="18" charset="0"/>
              </a:rPr>
              <a:t> </a:t>
            </a:r>
            <a:endParaRPr lang="ru-RU" dirty="0">
              <a:latin typeface="Times New Roman" panose="02020603050405020304" pitchFamily="18" charset="0"/>
              <a:cs typeface="Times New Roman" panose="02020603050405020304" pitchFamily="18" charset="0"/>
            </a:endParaRPr>
          </a:p>
          <a:p>
            <a:pPr marL="0" indent="0">
              <a:buNone/>
            </a:pPr>
            <a:r>
              <a:rPr lang="ru-RU" b="1" dirty="0">
                <a:latin typeface="Times New Roman" panose="02020603050405020304" pitchFamily="18" charset="0"/>
                <a:cs typeface="Times New Roman" panose="02020603050405020304" pitchFamily="18" charset="0"/>
              </a:rPr>
              <a:t>Объект </a:t>
            </a:r>
            <a:r>
              <a:rPr lang="ru-RU" dirty="0">
                <a:latin typeface="Times New Roman" panose="02020603050405020304" pitchFamily="18" charset="0"/>
                <a:cs typeface="Times New Roman" panose="02020603050405020304" pitchFamily="18" charset="0"/>
              </a:rPr>
              <a:t>предпринимательской активности – это товар, продукт или услуга, т.е. то, что может удовлетворить чью-либо потребность и что предлагается на рынке для приобретения, использования и потребления.</a:t>
            </a:r>
          </a:p>
          <a:p>
            <a:pPr marL="0" indent="0" algn="just">
              <a:buNone/>
            </a:pPr>
            <a:endParaRPr lang="ru-RU" sz="20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768" y="1988840"/>
            <a:ext cx="3528392"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78421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8229600" cy="1143000"/>
          </a:xfrm>
        </p:spPr>
        <p:txBody>
          <a:bodyPr>
            <a:normAutofit fontScale="90000"/>
          </a:bodyPr>
          <a:lstStyle/>
          <a:p>
            <a:pPr algn="ctr"/>
            <a:r>
              <a:rPr lang="ru-RU" dirty="0"/>
              <a:t>Нормативно-правовой документ</a:t>
            </a:r>
          </a:p>
        </p:txBody>
      </p:sp>
      <p:sp>
        <p:nvSpPr>
          <p:cNvPr id="3" name="Объект 2"/>
          <p:cNvSpPr>
            <a:spLocks noGrp="1"/>
          </p:cNvSpPr>
          <p:nvPr>
            <p:ph idx="1"/>
          </p:nvPr>
        </p:nvSpPr>
        <p:spPr>
          <a:xfrm>
            <a:off x="3923928" y="1484784"/>
            <a:ext cx="4834880" cy="5112568"/>
          </a:xfrm>
        </p:spPr>
        <p:txBody>
          <a:bodyPr>
            <a:normAutofit/>
          </a:bodyPr>
          <a:lstStyle/>
          <a:p>
            <a:pPr marL="0" indent="0" algn="just">
              <a:buNone/>
            </a:pPr>
            <a:endParaRPr lang="ru-RU" dirty="0">
              <a:latin typeface="Times New Roman" panose="02020603050405020304" pitchFamily="18" charset="0"/>
              <a:cs typeface="Times New Roman" panose="02020603050405020304" pitchFamily="18" charset="0"/>
            </a:endParaRPr>
          </a:p>
          <a:p>
            <a:pPr marL="0" indent="0" algn="just">
              <a:buNone/>
            </a:pPr>
            <a:endParaRPr lang="ru-RU" dirty="0">
              <a:latin typeface="Times New Roman" panose="02020603050405020304" pitchFamily="18" charset="0"/>
              <a:cs typeface="Times New Roman" panose="02020603050405020304" pitchFamily="18" charset="0"/>
            </a:endParaRPr>
          </a:p>
          <a:p>
            <a:pPr marL="0" indent="0" algn="just">
              <a:buNone/>
            </a:pPr>
            <a:endParaRPr lang="ru-RU" dirty="0">
              <a:latin typeface="Times New Roman" panose="02020603050405020304" pitchFamily="18" charset="0"/>
              <a:cs typeface="Times New Roman" panose="02020603050405020304" pitchFamily="18" charset="0"/>
            </a:endParaRPr>
          </a:p>
          <a:p>
            <a:pPr marL="0" indent="0" algn="just">
              <a:buNone/>
            </a:pPr>
            <a:r>
              <a:rPr lang="ru-RU" dirty="0">
                <a:latin typeface="Times New Roman" panose="02020603050405020304" pitchFamily="18" charset="0"/>
                <a:cs typeface="Times New Roman" panose="02020603050405020304" pitchFamily="18" charset="0"/>
              </a:rPr>
              <a:t> «Предпринимательский кодекс Республики Казахстан» </a:t>
            </a:r>
          </a:p>
          <a:p>
            <a:pPr marL="0" indent="0" algn="just">
              <a:buNone/>
            </a:pPr>
            <a:r>
              <a:rPr lang="ru-RU" dirty="0">
                <a:latin typeface="Times New Roman" panose="02020603050405020304" pitchFamily="18" charset="0"/>
                <a:cs typeface="Times New Roman" panose="02020603050405020304" pitchFamily="18" charset="0"/>
              </a:rPr>
              <a:t>  от 29 октября 2015 года № 375-V ЗРК</a:t>
            </a:r>
          </a:p>
          <a:p>
            <a:pPr marL="0" indent="0" algn="just">
              <a:buNone/>
            </a:pPr>
            <a:endParaRPr lang="ru-RU" sz="20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768" y="1988840"/>
            <a:ext cx="3528392"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79772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88640"/>
            <a:ext cx="8229600" cy="1070992"/>
          </a:xfrm>
        </p:spPr>
        <p:txBody>
          <a:bodyPr>
            <a:noAutofit/>
          </a:bodyPr>
          <a:lstStyle/>
          <a:p>
            <a:pPr algn="ctr"/>
            <a:r>
              <a:rPr lang="ru-RU" sz="3600" dirty="0"/>
              <a:t>Признаки предпринимательской деятельности</a:t>
            </a:r>
          </a:p>
        </p:txBody>
      </p:sp>
      <p:sp>
        <p:nvSpPr>
          <p:cNvPr id="3" name="Объект 2"/>
          <p:cNvSpPr>
            <a:spLocks noGrp="1"/>
          </p:cNvSpPr>
          <p:nvPr>
            <p:ph idx="1"/>
          </p:nvPr>
        </p:nvSpPr>
        <p:spPr>
          <a:xfrm>
            <a:off x="457200" y="1412776"/>
            <a:ext cx="8229600" cy="4911824"/>
          </a:xfrm>
        </p:spPr>
        <p:txBody>
          <a:bodyPr>
            <a:normAutofit fontScale="92500" lnSpcReduction="20000"/>
          </a:bodyPr>
          <a:lstStyle/>
          <a:p>
            <a:pPr marL="0" indent="0" algn="just">
              <a:buNone/>
            </a:pPr>
            <a:r>
              <a:rPr lang="ru-RU" b="1" i="1" dirty="0"/>
              <a:t>Самостоятельность: </a:t>
            </a:r>
            <a:r>
              <a:rPr lang="ru-RU" dirty="0"/>
              <a:t>это означает, что предприниматель ведет экономическую деятельность от своего имени, по собственной воле и в своих интересах. Он сам определяет стратегию развития своего бизнеса, принимает значимые решения, использует имеющиеся у него материальные, человеческие, финансовые и иные ресурсы для достижения поставленной цели.</a:t>
            </a:r>
            <a:endParaRPr lang="ru-RU" b="1" i="1" dirty="0"/>
          </a:p>
          <a:p>
            <a:pPr marL="0" indent="0" algn="just">
              <a:buNone/>
            </a:pPr>
            <a:r>
              <a:rPr lang="ru-RU" b="1" i="1" dirty="0"/>
              <a:t>Риск</a:t>
            </a:r>
            <a:r>
              <a:rPr lang="ru-RU" dirty="0"/>
              <a:t>: Любая предпринимательская деятельность связана с рисками. Для того чтобы уменьшить риски составляется бизнес-план. В нем просчитываются различные пути и варианты, а также сколько денег нужно для того, чтобы начать свое дело.</a:t>
            </a:r>
          </a:p>
          <a:p>
            <a:pPr marL="0" indent="0" algn="just">
              <a:buNone/>
            </a:pPr>
            <a:r>
              <a:rPr lang="ru-RU" b="1" i="1" dirty="0"/>
              <a:t>Прибыль</a:t>
            </a:r>
            <a:r>
              <a:rPr lang="ru-RU" dirty="0"/>
              <a:t>: Именно доход отличает бизнес от хобби. Прибыль — это разница между доходами и затратами. Она всегда положительна, иначе — это уже убытки.</a:t>
            </a:r>
          </a:p>
          <a:p>
            <a:pPr marL="0" indent="0" algn="just">
              <a:buNone/>
            </a:pPr>
            <a:endParaRPr lang="ru-RU" dirty="0"/>
          </a:p>
          <a:p>
            <a:pPr algn="just"/>
            <a:endParaRPr lang="ru-RU" dirty="0"/>
          </a:p>
        </p:txBody>
      </p:sp>
    </p:spTree>
    <p:extLst>
      <p:ext uri="{BB962C8B-B14F-4D97-AF65-F5344CB8AC3E}">
        <p14:creationId xmlns:p14="http://schemas.microsoft.com/office/powerpoint/2010/main" val="20406716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8229600" cy="794352"/>
          </a:xfrm>
        </p:spPr>
        <p:txBody>
          <a:bodyPr>
            <a:normAutofit fontScale="90000"/>
          </a:bodyPr>
          <a:lstStyle/>
          <a:p>
            <a:pPr algn="ctr"/>
            <a:r>
              <a:rPr lang="ru-RU" dirty="0"/>
              <a:t>Зачем экономике бизнес?</a:t>
            </a:r>
          </a:p>
        </p:txBody>
      </p:sp>
      <p:sp>
        <p:nvSpPr>
          <p:cNvPr id="3" name="Объект 2"/>
          <p:cNvSpPr>
            <a:spLocks noGrp="1"/>
          </p:cNvSpPr>
          <p:nvPr>
            <p:ph idx="1"/>
          </p:nvPr>
        </p:nvSpPr>
        <p:spPr>
          <a:xfrm>
            <a:off x="457200" y="1196752"/>
            <a:ext cx="8229600" cy="5127848"/>
          </a:xfrm>
        </p:spPr>
        <p:txBody>
          <a:bodyPr>
            <a:normAutofit fontScale="85000" lnSpcReduction="10000"/>
          </a:bodyPr>
          <a:lstStyle/>
          <a:p>
            <a:pPr marL="0" indent="714375" algn="just">
              <a:buNone/>
            </a:pPr>
            <a:r>
              <a:rPr lang="ru-RU" dirty="0"/>
              <a:t>Малый и средний бизнес — основа сильной экономики государства. Именно они дают рабочие места и помогают развиваться экономике всей страны. Если в государстве будет только крупный бизнес, то это глобальная зависимость правительства от него. В случае закрытия одного из таких крупных предприятий возникнет большая безработица, а следовательно, и ухудшится криминогенная обстановка.</a:t>
            </a:r>
          </a:p>
          <a:p>
            <a:pPr marL="0" indent="714375" algn="just">
              <a:buNone/>
            </a:pPr>
            <a:r>
              <a:rPr lang="ru-RU" dirty="0"/>
              <a:t>Малый бизнес за счет большого количества услуг и небольших фирм всегда может балансировать и предоставлять рабочие места. Парикмахерские, автомойки, рестораны — все они дают большое количество рабочих мест. Для развития малого бизнеса во многих развитых странах уменьшают налоги, или предоставляют налоговые льготы на начальном этапе развития. Большую часть налогов государство получает от малого и среднего бизнеса, поэтому он так важен для любой экономически развитой страны.</a:t>
            </a:r>
          </a:p>
        </p:txBody>
      </p:sp>
    </p:spTree>
    <p:extLst>
      <p:ext uri="{BB962C8B-B14F-4D97-AF65-F5344CB8AC3E}">
        <p14:creationId xmlns:p14="http://schemas.microsoft.com/office/powerpoint/2010/main" val="12514413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3768" y="260648"/>
            <a:ext cx="8800720" cy="864096"/>
          </a:xfrm>
        </p:spPr>
        <p:txBody>
          <a:bodyPr>
            <a:normAutofit/>
          </a:bodyPr>
          <a:lstStyle/>
          <a:p>
            <a:pPr algn="ctr"/>
            <a:r>
              <a:rPr lang="ru-RU" sz="4000" dirty="0"/>
              <a:t>Деловые качества предпринимателя</a:t>
            </a:r>
          </a:p>
        </p:txBody>
      </p:sp>
      <p:sp>
        <p:nvSpPr>
          <p:cNvPr id="3" name="Объект 2"/>
          <p:cNvSpPr>
            <a:spLocks noGrp="1"/>
          </p:cNvSpPr>
          <p:nvPr>
            <p:ph idx="1"/>
          </p:nvPr>
        </p:nvSpPr>
        <p:spPr>
          <a:xfrm>
            <a:off x="3851920" y="1556792"/>
            <a:ext cx="5112568" cy="5026970"/>
          </a:xfrm>
        </p:spPr>
        <p:txBody>
          <a:bodyPr>
            <a:normAutofit fontScale="47500" lnSpcReduction="20000"/>
          </a:bodyPr>
          <a:lstStyle/>
          <a:p>
            <a:pPr marL="0" indent="0">
              <a:buNone/>
            </a:pPr>
            <a:r>
              <a:rPr lang="ru-RU" sz="3600" dirty="0">
                <a:latin typeface="Times New Roman" panose="02020603050405020304" pitchFamily="18" charset="0"/>
                <a:cs typeface="Times New Roman" panose="02020603050405020304" pitchFamily="18" charset="0"/>
              </a:rPr>
              <a:t>1. Стремление к успеху, упорство.</a:t>
            </a:r>
          </a:p>
          <a:p>
            <a:pPr marL="0" indent="0">
              <a:buNone/>
            </a:pPr>
            <a:r>
              <a:rPr lang="ru-RU" sz="3600" dirty="0">
                <a:latin typeface="Times New Roman" panose="02020603050405020304" pitchFamily="18" charset="0"/>
                <a:cs typeface="Times New Roman" panose="02020603050405020304" pitchFamily="18" charset="0"/>
              </a:rPr>
              <a:t>2. Инициативность.</a:t>
            </a:r>
          </a:p>
          <a:p>
            <a:pPr marL="0" indent="0">
              <a:buNone/>
            </a:pPr>
            <a:r>
              <a:rPr lang="ru-RU" sz="3600" dirty="0">
                <a:latin typeface="Times New Roman" panose="02020603050405020304" pitchFamily="18" charset="0"/>
                <a:cs typeface="Times New Roman" panose="02020603050405020304" pitchFamily="18" charset="0"/>
              </a:rPr>
              <a:t>3. Умение ставить задачи и находить нестандартные решения.</a:t>
            </a:r>
          </a:p>
          <a:p>
            <a:pPr marL="0" indent="0">
              <a:buNone/>
            </a:pPr>
            <a:r>
              <a:rPr lang="ru-RU" sz="3600" dirty="0">
                <a:latin typeface="Times New Roman" panose="02020603050405020304" pitchFamily="18" charset="0"/>
                <a:cs typeface="Times New Roman" panose="02020603050405020304" pitchFamily="18" charset="0"/>
              </a:rPr>
              <a:t>4. Смелость, способность пойти на риск, разумный авантюризм и в то же время реально оценивать ситуацию.</a:t>
            </a:r>
          </a:p>
          <a:p>
            <a:pPr marL="0" indent="0">
              <a:buNone/>
            </a:pPr>
            <a:r>
              <a:rPr lang="ru-RU" sz="3600" dirty="0">
                <a:latin typeface="Times New Roman" panose="02020603050405020304" pitchFamily="18" charset="0"/>
                <a:cs typeface="Times New Roman" panose="02020603050405020304" pitchFamily="18" charset="0"/>
              </a:rPr>
              <a:t>5. Самостоятельность.</a:t>
            </a:r>
          </a:p>
          <a:p>
            <a:pPr marL="0" indent="0">
              <a:buNone/>
            </a:pPr>
            <a:r>
              <a:rPr lang="ru-RU" sz="3600" dirty="0">
                <a:latin typeface="Times New Roman" panose="02020603050405020304" pitchFamily="18" charset="0"/>
                <a:cs typeface="Times New Roman" panose="02020603050405020304" pitchFamily="18" charset="0"/>
              </a:rPr>
              <a:t>6. Иметь строгие нравственные устои (честность, порядочность, верность слову).</a:t>
            </a:r>
          </a:p>
          <a:p>
            <a:pPr marL="0" indent="0">
              <a:buNone/>
            </a:pPr>
            <a:r>
              <a:rPr lang="ru-RU" sz="3600" dirty="0">
                <a:latin typeface="Times New Roman" panose="02020603050405020304" pitchFamily="18" charset="0"/>
                <a:cs typeface="Times New Roman" panose="02020603050405020304" pitchFamily="18" charset="0"/>
              </a:rPr>
              <a:t>7. Бережливость.</a:t>
            </a:r>
          </a:p>
          <a:p>
            <a:pPr marL="0" indent="0">
              <a:buNone/>
            </a:pPr>
            <a:r>
              <a:rPr lang="ru-RU" sz="3600" dirty="0">
                <a:latin typeface="Times New Roman" panose="02020603050405020304" pitchFamily="18" charset="0"/>
                <a:cs typeface="Times New Roman" panose="02020603050405020304" pitchFamily="18" charset="0"/>
              </a:rPr>
              <a:t>8. Быть упорным в труде.</a:t>
            </a:r>
          </a:p>
          <a:p>
            <a:pPr marL="0" indent="0">
              <a:buNone/>
            </a:pPr>
            <a:r>
              <a:rPr lang="ru-RU" sz="3600" dirty="0">
                <a:latin typeface="Times New Roman" panose="02020603050405020304" pitchFamily="18" charset="0"/>
                <a:cs typeface="Times New Roman" panose="02020603050405020304" pitchFamily="18" charset="0"/>
              </a:rPr>
              <a:t>9. Уметь управлять, быть способным организовать себя и других.</a:t>
            </a:r>
          </a:p>
          <a:p>
            <a:pPr marL="0" indent="0">
              <a:buNone/>
            </a:pPr>
            <a:r>
              <a:rPr lang="ru-RU" sz="3600" dirty="0">
                <a:latin typeface="Times New Roman" panose="02020603050405020304" pitchFamily="18" charset="0"/>
                <a:cs typeface="Times New Roman" panose="02020603050405020304" pitchFamily="18" charset="0"/>
              </a:rPr>
              <a:t>10. Быть эрудитом, обладать знаниями во многих областях, и быть способным пополнять их всю жизнь.</a:t>
            </a:r>
          </a:p>
          <a:p>
            <a:pPr marL="0" indent="0" algn="just">
              <a:buNone/>
            </a:pPr>
            <a:endParaRPr lang="ru-RU" dirty="0">
              <a:latin typeface="Times New Roman" panose="02020603050405020304" pitchFamily="18" charset="0"/>
              <a:cs typeface="Times New Roman" panose="02020603050405020304" pitchFamily="18" charset="0"/>
            </a:endParaRPr>
          </a:p>
          <a:p>
            <a:pPr marL="0" indent="0" algn="just">
              <a:buNone/>
            </a:pPr>
            <a:endParaRPr lang="ru-RU" dirty="0">
              <a:latin typeface="Times New Roman" panose="02020603050405020304" pitchFamily="18" charset="0"/>
              <a:cs typeface="Times New Roman" panose="02020603050405020304" pitchFamily="18" charset="0"/>
            </a:endParaRPr>
          </a:p>
          <a:p>
            <a:pPr marL="0" indent="0" algn="just">
              <a:buNone/>
            </a:pPr>
            <a:endParaRPr lang="ru-RU" dirty="0">
              <a:latin typeface="Times New Roman" panose="02020603050405020304" pitchFamily="18" charset="0"/>
              <a:cs typeface="Times New Roman" panose="02020603050405020304" pitchFamily="18" charset="0"/>
            </a:endParaRPr>
          </a:p>
          <a:p>
            <a:pPr marL="0" indent="0" algn="just">
              <a:buNone/>
            </a:pPr>
            <a:r>
              <a:rPr lang="ru-RU" dirty="0">
                <a:latin typeface="Times New Roman" panose="02020603050405020304" pitchFamily="18" charset="0"/>
                <a:cs typeface="Times New Roman" panose="02020603050405020304" pitchFamily="18" charset="0"/>
              </a:rPr>
              <a:t> </a:t>
            </a:r>
            <a:endParaRPr lang="ru-RU" sz="20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768" y="1988840"/>
            <a:ext cx="3528392"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78899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3334" y="404664"/>
            <a:ext cx="8229600" cy="722344"/>
          </a:xfrm>
        </p:spPr>
        <p:txBody>
          <a:bodyPr>
            <a:normAutofit fontScale="90000"/>
          </a:bodyPr>
          <a:lstStyle/>
          <a:p>
            <a:pPr algn="ctr"/>
            <a:r>
              <a:rPr lang="ru-RU" dirty="0"/>
              <a:t>Производственный бизнес</a:t>
            </a:r>
          </a:p>
        </p:txBody>
      </p:sp>
      <p:sp>
        <p:nvSpPr>
          <p:cNvPr id="3" name="Объект 2"/>
          <p:cNvSpPr>
            <a:spLocks noGrp="1"/>
          </p:cNvSpPr>
          <p:nvPr>
            <p:ph idx="1"/>
          </p:nvPr>
        </p:nvSpPr>
        <p:spPr>
          <a:xfrm>
            <a:off x="3923928" y="1412776"/>
            <a:ext cx="4762872" cy="4911824"/>
          </a:xfrm>
        </p:spPr>
        <p:txBody>
          <a:bodyPr>
            <a:normAutofit fontScale="92500" lnSpcReduction="20000"/>
          </a:bodyPr>
          <a:lstStyle/>
          <a:p>
            <a:pPr algn="just"/>
            <a:r>
              <a:rPr lang="ru-RU" dirty="0"/>
              <a:t>Производственный </a:t>
            </a:r>
            <a:r>
              <a:rPr lang="ru-RU" dirty="0" err="1"/>
              <a:t>бизнеc</a:t>
            </a:r>
            <a:r>
              <a:rPr lang="ru-RU" dirty="0"/>
              <a:t> реализуется в рамках конкретных производственных структур (в основном в рамках негосударственных предприятий), выполняющих в обществе особо важную функцию. Они производят материальные и духовные блага, которыми пользуются как физические лица (потребительские товары), так и юридические лица (средства производства).</a:t>
            </a:r>
          </a:p>
        </p:txBody>
      </p:sp>
      <p:pic>
        <p:nvPicPr>
          <p:cNvPr id="2050" name="Picture 2" descr="https://avatars.mds.yandex.net/get-pdb/1907041/c56ddb77-d785-4d12-b4d3-e32c911232ab/s1200?webp=fal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141" y="1700808"/>
            <a:ext cx="3492388" cy="40932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457760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80</TotalTime>
  <Words>1423</Words>
  <Application>Microsoft Office PowerPoint</Application>
  <PresentationFormat>Экран (4:3)</PresentationFormat>
  <Paragraphs>104</Paragraphs>
  <Slides>20</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20</vt:i4>
      </vt:variant>
    </vt:vector>
  </HeadingPairs>
  <TitlesOfParts>
    <vt:vector size="26" baseType="lpstr">
      <vt:lpstr>Arial</vt:lpstr>
      <vt:lpstr>Calibri</vt:lpstr>
      <vt:lpstr>Constantia</vt:lpstr>
      <vt:lpstr>Times New Roman</vt:lpstr>
      <vt:lpstr>Wingdings 2</vt:lpstr>
      <vt:lpstr>Поток</vt:lpstr>
      <vt:lpstr>Бизнес </vt:lpstr>
      <vt:lpstr>Понятие бизнеса и предпринимательство</vt:lpstr>
      <vt:lpstr>Понятие бизнеса и предпринимательство</vt:lpstr>
      <vt:lpstr>Понятие бизнеса и предпринимательство</vt:lpstr>
      <vt:lpstr>Нормативно-правовой документ</vt:lpstr>
      <vt:lpstr>Признаки предпринимательской деятельности</vt:lpstr>
      <vt:lpstr>Зачем экономике бизнес?</vt:lpstr>
      <vt:lpstr>Деловые качества предпринимателя</vt:lpstr>
      <vt:lpstr>Производственный бизнес</vt:lpstr>
      <vt:lpstr>Производственный бизнес</vt:lpstr>
      <vt:lpstr>Коммерческий бизнес</vt:lpstr>
      <vt:lpstr>Коммерческий бизнес</vt:lpstr>
      <vt:lpstr>Финансовый бизнес</vt:lpstr>
      <vt:lpstr>Финансовый бизнес</vt:lpstr>
      <vt:lpstr>Страховой бизнес</vt:lpstr>
      <vt:lpstr>Посреднический бизнес</vt:lpstr>
      <vt:lpstr>Бизнес в сфере услуг</vt:lpstr>
      <vt:lpstr>Стартап-проект</vt:lpstr>
      <vt:lpstr>Отличие стартап-проекта от бизнес идеи</vt:lpstr>
      <vt:lpstr>Отличие стартап-проекта от бизнес идеи</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Бизнес</dc:title>
  <dc:creator>Данияр</dc:creator>
  <cp:lastModifiedBy>user1</cp:lastModifiedBy>
  <cp:revision>14</cp:revision>
  <dcterms:created xsi:type="dcterms:W3CDTF">2020-04-22T09:58:33Z</dcterms:created>
  <dcterms:modified xsi:type="dcterms:W3CDTF">2020-10-25T11:00:13Z</dcterms:modified>
</cp:coreProperties>
</file>