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78" r:id="rId2"/>
    <p:sldId id="279" r:id="rId3"/>
    <p:sldId id="280" r:id="rId4"/>
    <p:sldId id="256" r:id="rId5"/>
    <p:sldId id="264" r:id="rId6"/>
    <p:sldId id="257" r:id="rId7"/>
    <p:sldId id="262" r:id="rId8"/>
    <p:sldId id="266" r:id="rId9"/>
    <p:sldId id="265" r:id="rId10"/>
    <p:sldId id="267" r:id="rId11"/>
    <p:sldId id="259" r:id="rId12"/>
    <p:sldId id="281" r:id="rId13"/>
    <p:sldId id="271" r:id="rId14"/>
    <p:sldId id="283" r:id="rId15"/>
    <p:sldId id="282" r:id="rId16"/>
    <p:sldId id="284" r:id="rId17"/>
    <p:sldId id="272" r:id="rId18"/>
    <p:sldId id="273" r:id="rId19"/>
    <p:sldId id="275" r:id="rId20"/>
    <p:sldId id="276" r:id="rId21"/>
    <p:sldId id="277" r:id="rId22"/>
    <p:sldId id="28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40FF5BC-B30B-4F88-B7FE-655600E44984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051ACBD-4FF5-4C52-8804-3C699EC1C0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301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A68D8B-FA13-412E-9E95-2424293A8E8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/>
              <a:t>Сущность  кредита.</a:t>
            </a:r>
          </a:p>
          <a:p>
            <a:pPr>
              <a:spcBef>
                <a:spcPct val="0"/>
              </a:spcBef>
            </a:pPr>
            <a:r>
              <a:rPr lang="ru-RU">
                <a:latin typeface="Arial Black" pitchFamily="34" charset="0"/>
              </a:rPr>
              <a:t>Термин</a:t>
            </a:r>
            <a:r>
              <a:rPr lang="ru-RU" b="1">
                <a:latin typeface="Arial Black" pitchFamily="34" charset="0"/>
              </a:rPr>
              <a:t> </a:t>
            </a:r>
            <a:r>
              <a:rPr lang="ru-RU">
                <a:latin typeface="Arial Black" pitchFamily="34" charset="0"/>
              </a:rPr>
              <a:t>“кредит” происходит от латинского “creditum” - ссуда, долг. </a:t>
            </a:r>
            <a:r>
              <a:rPr lang="ru-RU"/>
              <a:t>Кредит возник из потребностей развития товарно - денежных отношений. Его объективной основой является движение стоимости в сфере обмена. Следовательно, кредит имеет денежную природу. </a:t>
            </a:r>
            <a:endParaRPr lang="ru-RU">
              <a:latin typeface="Arial Black" pitchFamily="34" charset="0"/>
            </a:endParaRPr>
          </a:p>
          <a:p>
            <a:pPr>
              <a:spcBef>
                <a:spcPct val="0"/>
              </a:spcBef>
            </a:pPr>
            <a:r>
              <a:rPr lang="ru-RU"/>
              <a:t>Банк является кредитной организацией, а ссуды относятся к числу самых важных видов банковских активов и приносят банкам основную часть их доходов. Банк как посредник аккумулирует временно свободные средства, формируя ссудный капитал, и предоставляет его во временное распоряжение тем лицам, которые испытывают потребность в привлечении дополнительных финансовых ресурсов на определенных условиях.</a:t>
            </a:r>
          </a:p>
          <a:p>
            <a:pPr>
              <a:spcBef>
                <a:spcPct val="0"/>
              </a:spcBef>
            </a:pPr>
            <a:r>
              <a:rPr lang="ru-RU"/>
              <a:t>Также отметим, что кредит – это форма движения ссудного.</a:t>
            </a:r>
          </a:p>
          <a:p>
            <a:pPr>
              <a:spcBef>
                <a:spcPct val="0"/>
              </a:spcBef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401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42CC27-B919-4013-A219-5740B82B48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/>
              <a:t>Принципы современной системы кредитования в России.</a:t>
            </a:r>
          </a:p>
          <a:p>
            <a:pPr>
              <a:spcBef>
                <a:spcPct val="0"/>
              </a:spcBef>
            </a:pPr>
            <a:r>
              <a:rPr lang="ru-RU">
                <a:latin typeface="Arial Black" pitchFamily="34" charset="0"/>
              </a:rPr>
              <a:t>Первый принцип – это демонополизация единого ссудного фонда, когда кредитные ресурсы формируются каждым банком самостоятельно.</a:t>
            </a:r>
          </a:p>
          <a:p>
            <a:pPr>
              <a:spcBef>
                <a:spcPct val="0"/>
              </a:spcBef>
            </a:pPr>
            <a:r>
              <a:rPr lang="ru-RU">
                <a:latin typeface="Arial Black" pitchFamily="34" charset="0"/>
              </a:rPr>
              <a:t>Вторым принципом является то, что </a:t>
            </a:r>
            <a:r>
              <a:rPr lang="ru-RU"/>
              <a:t>Банк России может оказать косвенное воздействие на размер ресурсов путем установления экономических нормативов вместо лимитов кредитования.</a:t>
            </a:r>
          </a:p>
        </p:txBody>
      </p:sp>
    </p:spTree>
    <p:extLst>
      <p:ext uri="{BB962C8B-B14F-4D97-AF65-F5344CB8AC3E}">
        <p14:creationId xmlns:p14="http://schemas.microsoft.com/office/powerpoint/2010/main" val="2213109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A68D8B-FA13-412E-9E95-2424293A8E8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/>
              <a:t>Сущность  кредита.</a:t>
            </a:r>
          </a:p>
          <a:p>
            <a:pPr>
              <a:spcBef>
                <a:spcPct val="0"/>
              </a:spcBef>
            </a:pPr>
            <a:r>
              <a:rPr lang="ru-RU">
                <a:latin typeface="Arial Black" pitchFamily="34" charset="0"/>
              </a:rPr>
              <a:t>Термин</a:t>
            </a:r>
            <a:r>
              <a:rPr lang="ru-RU" b="1">
                <a:latin typeface="Arial Black" pitchFamily="34" charset="0"/>
              </a:rPr>
              <a:t> </a:t>
            </a:r>
            <a:r>
              <a:rPr lang="ru-RU">
                <a:latin typeface="Arial Black" pitchFamily="34" charset="0"/>
              </a:rPr>
              <a:t>“кредит” происходит от латинского “creditum” - ссуда, долг. </a:t>
            </a:r>
            <a:r>
              <a:rPr lang="ru-RU"/>
              <a:t>Кредит возник из потребностей развития товарно - денежных отношений. Его объективной основой является движение стоимости в сфере обмена. Следовательно, кредит имеет денежную природу. </a:t>
            </a:r>
            <a:endParaRPr lang="ru-RU">
              <a:latin typeface="Arial Black" pitchFamily="34" charset="0"/>
            </a:endParaRPr>
          </a:p>
          <a:p>
            <a:pPr>
              <a:spcBef>
                <a:spcPct val="0"/>
              </a:spcBef>
            </a:pPr>
            <a:r>
              <a:rPr lang="ru-RU"/>
              <a:t>Банк является кредитной организацией, а ссуды относятся к числу самых важных видов банковских активов и приносят банкам основную часть их доходов. Банк как посредник аккумулирует временно свободные средства, формируя ссудный капитал, и предоставляет его во временное распоряжение тем лицам, которые испытывают потребность в привлечении дополнительных финансовых ресурсов на определенных условиях.</a:t>
            </a:r>
          </a:p>
          <a:p>
            <a:pPr>
              <a:spcBef>
                <a:spcPct val="0"/>
              </a:spcBef>
            </a:pPr>
            <a:r>
              <a:rPr lang="ru-RU"/>
              <a:t>Также отметим, что кредит – это форма движения ссудного.</a:t>
            </a:r>
          </a:p>
          <a:p>
            <a:pPr>
              <a:spcBef>
                <a:spcPct val="0"/>
              </a:spcBef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514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A68D8B-FA13-412E-9E95-2424293A8E8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/>
              <a:t>Сущность  кредита.</a:t>
            </a:r>
          </a:p>
          <a:p>
            <a:pPr>
              <a:spcBef>
                <a:spcPct val="0"/>
              </a:spcBef>
            </a:pPr>
            <a:r>
              <a:rPr lang="ru-RU">
                <a:latin typeface="Arial Black" pitchFamily="34" charset="0"/>
              </a:rPr>
              <a:t>Термин</a:t>
            </a:r>
            <a:r>
              <a:rPr lang="ru-RU" b="1">
                <a:latin typeface="Arial Black" pitchFamily="34" charset="0"/>
              </a:rPr>
              <a:t> </a:t>
            </a:r>
            <a:r>
              <a:rPr lang="ru-RU">
                <a:latin typeface="Arial Black" pitchFamily="34" charset="0"/>
              </a:rPr>
              <a:t>“кредит” происходит от латинского “creditum” - ссуда, долг. </a:t>
            </a:r>
            <a:r>
              <a:rPr lang="ru-RU"/>
              <a:t>Кредит возник из потребностей развития товарно - денежных отношений. Его объективной основой является движение стоимости в сфере обмена. Следовательно, кредит имеет денежную природу. </a:t>
            </a:r>
            <a:endParaRPr lang="ru-RU">
              <a:latin typeface="Arial Black" pitchFamily="34" charset="0"/>
            </a:endParaRPr>
          </a:p>
          <a:p>
            <a:pPr>
              <a:spcBef>
                <a:spcPct val="0"/>
              </a:spcBef>
            </a:pPr>
            <a:r>
              <a:rPr lang="ru-RU"/>
              <a:t>Банк является кредитной организацией, а ссуды относятся к числу самых важных видов банковских активов и приносят банкам основную часть их доходов. Банк как посредник аккумулирует временно свободные средства, формируя ссудный капитал, и предоставляет его во временное распоряжение тем лицам, которые испытывают потребность в привлечении дополнительных финансовых ресурсов на определенных условиях.</a:t>
            </a:r>
          </a:p>
          <a:p>
            <a:pPr>
              <a:spcBef>
                <a:spcPct val="0"/>
              </a:spcBef>
            </a:pPr>
            <a:r>
              <a:rPr lang="ru-RU"/>
              <a:t>Также отметим, что кредит – это форма движения ссудного.</a:t>
            </a:r>
          </a:p>
          <a:p>
            <a:pPr>
              <a:spcBef>
                <a:spcPct val="0"/>
              </a:spcBef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108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A68D8B-FA13-412E-9E95-2424293A8E8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/>
              <a:t>Сущность  кредита.</a:t>
            </a:r>
          </a:p>
          <a:p>
            <a:pPr>
              <a:spcBef>
                <a:spcPct val="0"/>
              </a:spcBef>
            </a:pPr>
            <a:r>
              <a:rPr lang="ru-RU">
                <a:latin typeface="Arial Black" pitchFamily="34" charset="0"/>
              </a:rPr>
              <a:t>Термин</a:t>
            </a:r>
            <a:r>
              <a:rPr lang="ru-RU" b="1">
                <a:latin typeface="Arial Black" pitchFamily="34" charset="0"/>
              </a:rPr>
              <a:t> </a:t>
            </a:r>
            <a:r>
              <a:rPr lang="ru-RU">
                <a:latin typeface="Arial Black" pitchFamily="34" charset="0"/>
              </a:rPr>
              <a:t>“кредит” происходит от латинского “creditum” - ссуда, долг. </a:t>
            </a:r>
            <a:r>
              <a:rPr lang="ru-RU"/>
              <a:t>Кредит возник из потребностей развития товарно - денежных отношений. Его объективной основой является движение стоимости в сфере обмена. Следовательно, кредит имеет денежную природу. </a:t>
            </a:r>
            <a:endParaRPr lang="ru-RU">
              <a:latin typeface="Arial Black" pitchFamily="34" charset="0"/>
            </a:endParaRPr>
          </a:p>
          <a:p>
            <a:pPr>
              <a:spcBef>
                <a:spcPct val="0"/>
              </a:spcBef>
            </a:pPr>
            <a:r>
              <a:rPr lang="ru-RU"/>
              <a:t>Банк является кредитной организацией, а ссуды относятся к числу самых важных видов банковских активов и приносят банкам основную часть их доходов. Банк как посредник аккумулирует временно свободные средства, формируя ссудный капитал, и предоставляет его во временное распоряжение тем лицам, которые испытывают потребность в привлечении дополнительных финансовых ресурсов на определенных условиях.</a:t>
            </a:r>
          </a:p>
          <a:p>
            <a:pPr>
              <a:spcBef>
                <a:spcPct val="0"/>
              </a:spcBef>
            </a:pPr>
            <a:r>
              <a:rPr lang="ru-RU"/>
              <a:t>Также отметим, что кредит – это форма движения ссудного.</a:t>
            </a:r>
          </a:p>
          <a:p>
            <a:pPr>
              <a:spcBef>
                <a:spcPct val="0"/>
              </a:spcBef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02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012D8E-9875-4258-8F2F-978DFBCC235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0"/>
              </a:spcBef>
            </a:pPr>
            <a:r>
              <a:rPr lang="ru-RU"/>
              <a:t>В основе условий кредитования лежат следующие принципы:</a:t>
            </a:r>
          </a:p>
          <a:p>
            <a:pPr marL="228600" indent="-228600">
              <a:spcBef>
                <a:spcPct val="0"/>
              </a:spcBef>
              <a:buFontTx/>
              <a:buChar char="•"/>
            </a:pPr>
            <a:r>
              <a:rPr lang="ru-RU"/>
              <a:t>срочность;</a:t>
            </a:r>
          </a:p>
          <a:p>
            <a:pPr marL="228600" indent="-228600">
              <a:spcBef>
                <a:spcPct val="0"/>
              </a:spcBef>
              <a:buFontTx/>
              <a:buChar char="•"/>
            </a:pPr>
            <a:r>
              <a:rPr lang="ru-RU"/>
              <a:t>возвратность;</a:t>
            </a:r>
          </a:p>
          <a:p>
            <a:pPr marL="228600" indent="-228600">
              <a:spcBef>
                <a:spcPct val="0"/>
              </a:spcBef>
              <a:buFontTx/>
              <a:buChar char="•"/>
            </a:pPr>
            <a:r>
              <a:rPr lang="ru-RU"/>
              <a:t>платность;</a:t>
            </a:r>
          </a:p>
          <a:p>
            <a:pPr marL="228600" indent="-228600">
              <a:spcBef>
                <a:spcPct val="0"/>
              </a:spcBef>
              <a:buFontTx/>
              <a:buChar char="•"/>
            </a:pPr>
            <a:r>
              <a:rPr lang="ru-RU"/>
              <a:t>обеспеченность кредита;</a:t>
            </a:r>
          </a:p>
          <a:p>
            <a:pPr marL="228600" indent="-228600">
              <a:spcBef>
                <a:spcPct val="0"/>
              </a:spcBef>
              <a:buFontTx/>
              <a:buChar char="•"/>
            </a:pPr>
            <a:r>
              <a:rPr lang="ru-RU"/>
              <a:t>целевое использование.</a:t>
            </a:r>
          </a:p>
        </p:txBody>
      </p:sp>
    </p:spTree>
    <p:extLst>
      <p:ext uri="{BB962C8B-B14F-4D97-AF65-F5344CB8AC3E}">
        <p14:creationId xmlns:p14="http://schemas.microsoft.com/office/powerpoint/2010/main" val="2149762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8CAB65-499B-42B2-8712-DC3D23AE8C1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u="sng"/>
              <a:t>По обеспечению кредиты подразделяются на</a:t>
            </a:r>
            <a:r>
              <a:rPr lang="en-US" b="1" u="sng"/>
              <a:t>:</a:t>
            </a:r>
            <a:r>
              <a:rPr lang="ru-RU" b="1"/>
              <a:t> </a:t>
            </a:r>
            <a:endParaRPr lang="en-US" b="1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Необеспеченные (бланковые);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Залоговые;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Гарантированные;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Застрахованные.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ru-RU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u="sng"/>
              <a:t>По срокам кредитования кредиты бывают:</a:t>
            </a:r>
            <a:endParaRPr lang="en-US" b="1" u="sng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ru-RU" u="sng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До востребования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Краткосрочные (до 1 года)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Среднесрочные (от 1 г. до 3 л.)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Долгосрочные (свыше 3 лет)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ru-RU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ru-RU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b="1" u="sng"/>
              <a:t> И наконец, по методам погашения кредиты бывают:</a:t>
            </a:r>
            <a:endParaRPr lang="en-US" b="1" u="sng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ru-RU" b="1" u="sng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В рассрочку, то есть с погашением частями или долями;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/>
              <a:t>С единовременным погашением (на определенную дату).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7264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210A0A-C7AE-4998-9DE9-58392651FD1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/>
              <a:t>Формы обеспечения кредита.</a:t>
            </a:r>
          </a:p>
          <a:p>
            <a:pPr>
              <a:spcBef>
                <a:spcPct val="0"/>
              </a:spcBef>
            </a:pPr>
            <a:r>
              <a:rPr lang="ru-RU"/>
              <a:t>Формы обеспечения кредита - это</a:t>
            </a:r>
          </a:p>
          <a:p>
            <a:pPr>
              <a:spcBef>
                <a:spcPct val="50000"/>
              </a:spcBef>
              <a:buSzPct val="80000"/>
              <a:buFontTx/>
              <a:buBlip>
                <a:blip r:embed="rId3"/>
              </a:buBlip>
            </a:pPr>
            <a:r>
              <a:rPr lang="ru-RU" u="sng"/>
              <a:t>Банковская гарантия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u="sng"/>
              <a:t>Залог, который в свою очередь подразделяется на залог:</a:t>
            </a:r>
            <a:endParaRPr lang="en-US" u="sng"/>
          </a:p>
          <a:p>
            <a:pPr>
              <a:spcBef>
                <a:spcPct val="0"/>
              </a:spcBef>
            </a:pPr>
            <a:r>
              <a:rPr lang="ru-RU"/>
              <a:t>Движимого имущества</a:t>
            </a:r>
          </a:p>
          <a:p>
            <a:pPr>
              <a:spcBef>
                <a:spcPct val="0"/>
              </a:spcBef>
            </a:pPr>
            <a:r>
              <a:rPr lang="ru-RU"/>
              <a:t>Недвижимого имущества</a:t>
            </a:r>
          </a:p>
          <a:p>
            <a:pPr>
              <a:spcBef>
                <a:spcPct val="0"/>
              </a:spcBef>
            </a:pPr>
            <a:r>
              <a:rPr lang="ru-RU"/>
              <a:t>Имущественных прав</a:t>
            </a:r>
          </a:p>
          <a:p>
            <a:pPr>
              <a:spcBef>
                <a:spcPct val="0"/>
              </a:spcBef>
              <a:buFontTx/>
              <a:buBlip>
                <a:blip r:embed="rId3"/>
              </a:buBlip>
            </a:pPr>
            <a:r>
              <a:rPr lang="ru-RU" u="sng">
                <a:latin typeface="Arial Black" pitchFamily="34" charset="0"/>
              </a:rPr>
              <a:t>Неустойка. Это фожет быть пени или штраф.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/>
              <a:t>Поручительство</a:t>
            </a:r>
            <a:endParaRPr lang="en-US"/>
          </a:p>
          <a:p>
            <a:pPr>
              <a:spcBef>
                <a:spcPct val="0"/>
              </a:spcBef>
            </a:pPr>
            <a:r>
              <a:rPr lang="ru-RU"/>
              <a:t>Поручительство может быть как физических, так и юридических лиц.</a:t>
            </a:r>
          </a:p>
        </p:txBody>
      </p:sp>
    </p:spTree>
    <p:extLst>
      <p:ext uri="{BB962C8B-B14F-4D97-AF65-F5344CB8AC3E}">
        <p14:creationId xmlns:p14="http://schemas.microsoft.com/office/powerpoint/2010/main" val="2654786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A89837-C75F-470D-9D40-E8FC9F9BC3B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50000"/>
              </a:spcBef>
            </a:pPr>
            <a:r>
              <a:rPr lang="ru-RU"/>
              <a:t> Третий принцип связан с тем, что цена кредита  определяется соотношением спроса и предложения на кредитные ресурсы, естественно с учетом денежно-кредитной политики ЦБ РФ. </a:t>
            </a:r>
          </a:p>
          <a:p>
            <a:pPr marL="228600" indent="-228600">
              <a:spcBef>
                <a:spcPct val="0"/>
              </a:spcBef>
            </a:pPr>
            <a:r>
              <a:rPr lang="ru-RU"/>
              <a:t>Четвёртый принци гласит, что кредитование осуществляется на договорной основе, обязательства кредитора и заемщика имеют реальную юридическую силу.</a:t>
            </a:r>
          </a:p>
          <a:p>
            <a:pPr marL="228600" indent="-228600">
              <a:spcBef>
                <a:spcPct val="0"/>
              </a:spcBef>
            </a:pPr>
            <a:r>
              <a:rPr lang="ru-RU"/>
              <a:t>И наконец, пятый принцип провозшлашает переход от кредитования объекта – то есть государственного предприятия к кредитованию субъекта кредитных отношений – то есть заемщика.</a:t>
            </a:r>
          </a:p>
        </p:txBody>
      </p:sp>
    </p:spTree>
    <p:extLst>
      <p:ext uri="{BB962C8B-B14F-4D97-AF65-F5344CB8AC3E}">
        <p14:creationId xmlns:p14="http://schemas.microsoft.com/office/powerpoint/2010/main" val="3010984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42CC27-B919-4013-A219-5740B82B48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/>
              <a:t>Принципы современной системы кредитования в России.</a:t>
            </a:r>
          </a:p>
          <a:p>
            <a:pPr>
              <a:spcBef>
                <a:spcPct val="0"/>
              </a:spcBef>
            </a:pPr>
            <a:r>
              <a:rPr lang="ru-RU">
                <a:latin typeface="Arial Black" pitchFamily="34" charset="0"/>
              </a:rPr>
              <a:t>Первый принцип – это демонополизация единого ссудного фонда, когда кредитные ресурсы формируются каждым банком самостоятельно.</a:t>
            </a:r>
          </a:p>
          <a:p>
            <a:pPr>
              <a:spcBef>
                <a:spcPct val="0"/>
              </a:spcBef>
            </a:pPr>
            <a:r>
              <a:rPr lang="ru-RU">
                <a:latin typeface="Arial Black" pitchFamily="34" charset="0"/>
              </a:rPr>
              <a:t>Вторым принципом является то, что </a:t>
            </a:r>
            <a:r>
              <a:rPr lang="ru-RU"/>
              <a:t>Банк России может оказать косвенное воздействие на размер ресурсов путем установления экономических нормативов вместо лимитов кредитования.</a:t>
            </a:r>
          </a:p>
        </p:txBody>
      </p:sp>
    </p:spTree>
    <p:extLst>
      <p:ext uri="{BB962C8B-B14F-4D97-AF65-F5344CB8AC3E}">
        <p14:creationId xmlns:p14="http://schemas.microsoft.com/office/powerpoint/2010/main" val="1949753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D6EBE-EA93-4018-88C7-56D0EB03EA69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F7C61-DCD6-4B8F-BCFD-A906627BF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EC491-D9E4-47E3-9C2B-AC83C2013DED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A7256-F847-4DF0-A94D-CFFDC8A5CA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CD20F-8849-47D9-A796-5B7DA2E9A030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9FC65-CE66-4956-9C6F-580C23E0D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7CC518-74B1-4A96-86C3-D68CFEE27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5732BC-7CA4-4213-A236-DF3164DAE8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F8CC9-6760-465E-A56A-4B2B59F7E4B4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07012-9247-46AE-9BE7-1396AC780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DC62C-D76F-4051-B406-5B77E2C30979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F39C3-3DF6-48D1-84D3-47338159E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07EF5-E220-420D-8C3F-B6AD97CB93ED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B2FA9-3583-4B87-BCB4-683281BAC7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3838F-5A91-4C47-A1A7-5B2E2D9206D9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C6639-C807-4783-9EA8-83740682E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5AB42-09A1-4789-B3DC-2BEA062C3E4B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2552F-B6C5-4BE0-81D2-69F61EB5D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8D671-7409-4525-B2C9-3BB4DE4C40C2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8864B-A5E0-48F4-9CC3-8BF814DB3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68104-3522-41D8-B62C-850039BF9E2A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F8245-D93B-4CAC-A0BE-D9328CD46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A319A-8AA8-4C74-84F6-CC671899CC4C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B90BA-168D-4C87-9B01-C87CD6678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hlink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effectLst/>
                <a:latin typeface="+mn-lt"/>
              </a:defRPr>
            </a:lvl1pPr>
          </a:lstStyle>
          <a:p>
            <a:pPr>
              <a:defRPr/>
            </a:pPr>
            <a:fld id="{DA5AC7E1-A63A-4D83-AC93-5DC846E89EB8}" type="datetimeFigureOut">
              <a:rPr lang="ru-RU"/>
              <a:pPr>
                <a:defRPr/>
              </a:pPr>
              <a:t>10.11.2020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effectLst/>
                <a:latin typeface="+mn-lt"/>
              </a:defRPr>
            </a:lvl1pPr>
          </a:lstStyle>
          <a:p>
            <a:pPr>
              <a:defRPr/>
            </a:pPr>
            <a:fld id="{46B99256-81A6-47DF-B4F0-AB3E8D382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/>
          <a:lstStyle/>
          <a:p>
            <a:r>
              <a:rPr lang="ru-RU" b="1" dirty="0"/>
              <a:t> </a:t>
            </a: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</a:rPr>
              <a:t>Все дороги ведут в банк</a:t>
            </a: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3800" y="4076700"/>
            <a:ext cx="3665538" cy="2232025"/>
          </a:xfrm>
        </p:spPr>
        <p:txBody>
          <a:bodyPr/>
          <a:lstStyle/>
          <a:p>
            <a:pPr algn="l"/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714488"/>
            <a:ext cx="742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Место, где одалживают зонтик в ясную погоду, а просят вернуть его, когда начинается дождь?</a:t>
            </a:r>
          </a:p>
        </p:txBody>
      </p:sp>
      <p:pic>
        <p:nvPicPr>
          <p:cNvPr id="5" name="il_fi" descr="http://profinance.kz/uploads/posts/2010-04/1271675723_d0b4d0b5d182d0b877i8wtwcyp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1942"/>
            <a:ext cx="4071934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www.kursiv.kz/uploads/posts/2012-10/1351664978_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286124"/>
            <a:ext cx="4286280" cy="3117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Национальный банк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052513"/>
            <a:ext cx="3816350" cy="316865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sz="2400" b="1" dirty="0"/>
              <a:t>	главный банк страны, который</a:t>
            </a:r>
            <a:r>
              <a:rPr lang="en-US" sz="2400" b="1" dirty="0"/>
              <a:t> </a:t>
            </a:r>
            <a:r>
              <a:rPr lang="ru-RU" sz="2400" b="1" dirty="0"/>
              <a:t>имеет </a:t>
            </a:r>
            <a:r>
              <a:rPr lang="ru-RU" sz="2400" b="1" dirty="0" err="1"/>
              <a:t>исклю</a:t>
            </a:r>
            <a:r>
              <a:rPr lang="en-US" sz="2400" b="1" dirty="0"/>
              <a:t>-</a:t>
            </a:r>
            <a:r>
              <a:rPr lang="ru-RU" sz="2400" b="1" dirty="0" err="1"/>
              <a:t>чительное</a:t>
            </a:r>
            <a:r>
              <a:rPr lang="ru-RU" sz="2400" b="1" dirty="0"/>
              <a:t> право на эмиссию национальной</a:t>
            </a:r>
            <a:r>
              <a:rPr lang="en-US" sz="2400" b="1" dirty="0"/>
              <a:t> </a:t>
            </a:r>
            <a:r>
              <a:rPr lang="ru-RU" sz="2400" b="1" dirty="0"/>
              <a:t>валюты и </a:t>
            </a:r>
            <a:r>
              <a:rPr lang="ru-RU" sz="2400" b="1" dirty="0" err="1"/>
              <a:t>контроли-рует</a:t>
            </a:r>
            <a:r>
              <a:rPr lang="ru-RU" sz="2400" b="1" dirty="0"/>
              <a:t>  деятельность</a:t>
            </a:r>
            <a:r>
              <a:rPr lang="en-US" sz="2400" b="1" dirty="0"/>
              <a:t> </a:t>
            </a:r>
            <a:r>
              <a:rPr lang="ru-RU" sz="2400" b="1" dirty="0" err="1"/>
              <a:t>дру-гих</a:t>
            </a:r>
            <a:r>
              <a:rPr lang="ru-RU" sz="2400" b="1" dirty="0"/>
              <a:t> банков</a:t>
            </a:r>
            <a:endParaRPr lang="en-US" sz="2400" b="1" dirty="0"/>
          </a:p>
        </p:txBody>
      </p:sp>
      <p:sp>
        <p:nvSpPr>
          <p:cNvPr id="11268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29375"/>
            <a:ext cx="2133600" cy="323850"/>
          </a:xfrm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D32B0B-FEC3-4332-BE41-4317BE46164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20482" name="AutoShape 2" descr="data:image/jpeg;base64,/9j/4AAQSkZJRgABAQAAAQABAAD/2wCEAAkGBhQSEBQUEhQUFBQUGRcXGRgXFBcVGBgVFRUVFRgXFRoaHCYeGBkjGRQYHy8gIycpLCwsFx4xNTAqNSYrLCkBCQoKDgwOGg8PGiokHiQsKi0sLC4tLCwpLiksLSosKSksLCwsMCwsLCw1KSosLCwsLCwsLiksLCwsLCwsKSwsLP/AABEIALcBEwMBIgACEQEDEQH/xAAbAAABBQEBAAAAAAAAAAAAAAAAAQIDBAUGB//EAEQQAAIBAgQCBwYDBgUDAwUAAAECEQADBBIhMQVBBhMiUWFxgTJCkaGxwQcjUhRictHh8DOCkqKyc8Lxk6PSFRZDU2P/xAAZAQADAQEBAAAAAAAAAAAAAAAAAgMBBAX/xAAyEQACAgEDAgMGBgEFAAAAAAAAAQIRAxIhMQRBE1FhcYGRocHwFCIysdHh8SNCQ1Ni/9oADAMBAAIRAxEAPwC+BSgUoFOFe2eYJFLFLFFACRRFLRQAURRRQARRFLSUAEUUUUAJRSxRQAkURS0VgCRRFLTrdvMeQGpJOwA3J8P77qHsA1VkwNSe7Wm3GCmCwB7hLH1Cgx6xVTFcVlhbtg5CcrHYn+KN9vZGg5yajxNokCJEMh07gwkeUE1HxLtrsU0VyWHxyCJLCdPYfuJ/T3A1JauhpykNG8GY8xuPWskWmF0Zm9l2P/qEwp8h9RU4tOWWYIzXNdmCiAuUjUa/WkjmtuPdDvFSs0qKgW8R7eo/VGo/iA9oeI186n/v493fXQpWRaoKKKKYwbNLSRRQARRS0UAJSUtJQAUGiigBsUUsUUASilopaACiloigBKIpaKAEiiKWigBKIpaIoASiliiKAG0U6KIrAEpKWgigBKh4xiertKgMNc7bHuRdvoW8yh5VPWd0gwD38RctW4kBbckwFRYDE+gG1QzOlRSC5ZW6PXBctXHgaXEVfBQpPxPOtC+YUnu/mKTCYFLNsWrUsobM7n33jLp3D+XPem49ottG57I8zp8pn0qEVqxy9b/YdWnHVz3+JQN7M0nZm05aECJ/yhauYa9JtiNSrMfCSPvWdjMQJEaRB/2p/KrnDyOsAHJW9JutpXLhk3mmvVfydORJQj7zTFsGARIJE/EVNisD1T5VMoxOXnlYHVD6/PzNV2XUR3j61Rw2OY43F2DPaZrieDoATH8S/SurJJxna8l9TmTVJPuy/RUuIGoYbOAw9d/mDUVdsXasi1ToSKIpaK0wSKKWkrQENFLSUAJRS0lABRRRQBNFLRRQAUUtFABRRRQAUUUUAJRU2Gwj3GyopY+H37q6HBdDTE3njwX7sdPlU55Iw5Y8YOXBzFTWcE7+wjN5KTW9jekfDcFoWRnGkIpvPPdOoB9RWPc/GAMwFnCXCsgFrjqkCdSFAJ2nSa5ZdUuyLLB5sjv4F0IDoyk6gEamrdjo5ffa2QP3iF+utavTDin7K1jERmCMykTEhkYATB3k/CuRxv4pYx/8K1YsjvbNdb7D5Ur6mVcDLBG+ToL3RO6qMxKdkEwCSTAmNqMB0Vu3VV5RVYAgkySDqDA/nVvoLxW/icPd/amzPnIByBB1boIgDxDa+NYFniGJS2LXXuq25WECqdGaQWgtodNCK2GXLPZGShjjuzp7XQhffuMf4VA+s1zPGUt4fE4hnzZGCZjzXrLjoWHeAbY07iadw29lv27jszFWBl3ZzEwfaJ5E1e6bcPDXcp0F+21sHkHnPbPo6v8AGp5tarWzY009C3Mi6MpgxtII2IOxXwNU7ySyjeJb1Iyj6t8Kr9H2b9lVbk5rd17cHdQEBK+WarKH2m13MRroumnrJ9a6Mcm40yPNSXc5rGYkEADcSp+Jj6mtrg95XZ2XYmNtNBH9fWqFrAqy9pScgBMRuNx4zExVzgBUFgIjsmB3kax4bV5vSp+JqvaX0VHbna0VXH1Nh1ka0JgRcv2bkxdtEdr/APZb1BVv3gCYPP6KAZ01mAB4nQfWpMPxFExVuwkXLpP5je7bUAsyr3tAgn/xXdnraufocipL83H17C37cIo/S11fQFT/AN1V4q0s3sioJZ2usBO4ZyBv/wBI1UzjMy81JUjmCCQfmKt08k8aFzRephRS0ldBIKKKRqACikWnVoDaKWigBIooooAmpaKKACiiisAKKKdbtliAASToANyaDRtb/CeirPDXZVd8uzEeP6R8/Kr3D+E28KnW3yMw9Qp7lHvN/fjWPxXjlzEnIsrbJgIN27s5G/kNPOuSWVzenH8S6xqKuZp4zpPasA28KiuRuRpbB8W3c+XxrDvWcXjASSWTvP5dhfIT2/MzW/w/glvDW+txGWRyIBC9wA95v78ayOL8cfEHKAVt7BBu3dmjfy2qCVuo7vzKt0rlsvI5vF8FtJJVhdYe0ygC2NpykiXjwAGlaOH6J3gJSydvbfKoA7xmIiup4dwi3hrZv4kgFdYOoXuAHvOeQ+FYPF+OviyQZSwDpb5tB3unn/BsOc0y/Vphu/MV8XLb0NlsOMfw428ys4GXMCGHW2tiDsQe8ado1yGH4Sto6glxoS2+ncNhW/0f4p1Lw3sNofA8j9j4Vq9IOB5/zLY7XMD3h3jx+tNGKxzqXxMk3ONxMzoxjurvQfZuDKfPdT8dPWpulHCslw3VHZcyfB41+O/nNYcV2fB+JLibRt3ILgQwPvD9Q+/caplThJZF7xMdSjoZxddU9lcbgYIzXLY2551EiP4gB6+VZPGOBNZMiWt8m7vBu7zqLg/FDYuZhqp0Yd4/mOX9a3JFZYXEyDeOVMz1trdUnMVIm4WUNLkKEJyqc2YADMveNjWdbs2rii3axKuSICh8rGOQDpuY2mu84p0ct4pVu4Z+qfMHzIAFuEe7dAEg6+0O0PEaVxPSDo0C83VexeOodQIcjnAIDH962Z71FcCbVo6Jp0nGmR2MKyCFuc/eRSZ8cuWocDw64lxipQqZOUKwjXeQWgfL4VoWQzAZ7lrrAQGObLmGg6wqQCHA3HOmYv8AaZjD/lWlILuHBdtYzNkkhddBHn3VXXGkkt18F7BHatu3fxJ8NcbrEBVdWXUPPvDkVBqHBcPazcv3SPzsQ9xLQOmW2XJa63cIE+Q8a0OFvdVc1y+2IMcwFtL4s7KGY+Ais+5xV7t0WwhTfO7HV0HaBAgG2hgGGEwBsPaSTeSVef39TVBUpNcb0MuYtrGItXbf+EjWwAeSJpr4suYnxY1hY3jCDFP2oDMzhvBnaPlXScVwubCu42RkUcszPmBJ8hy5T51xvF8GyhbgUGRKyJEj3SPGPUGqzjof5Qi9X6js8fiba4exctyzO1xH15249nu9oH1qO1dDCRtXJ4pH6jIvZg5gBspJEx8FHoKv8MxD2wpfUMNxsf5MPtVMeZp1InPGmrR0EUUAztRXac4lFLSUAFJS0UAJRS0VoEtFFFYAUsUUUGiqpJAGpOw8a6zAYJMHaN27q57txPuL495+1QdHuHLaQ4i7oAJWeS/q8zsP61i8U4m1+5mbQDRV/Sv/AMjz+Fck5PJLRHjuXilBamJxHiL33zN/lUbKDyHefHnXQ8MwCYS0b1/R423InZVHNz/fOq/RrhYUHEXYCqCVnYAbuft/4rI4vxY4i5m1FtZyL4fqP7x+QpJbvwoe8Zbf6kvcN4nxR775n0HupyUfc95re4Vw9MLaOIxHZIEgfpB2gc3O0eMVX6McIDHrrnsL7M7EjcnwH18qy+OcXOKugiepQ/lj9R2N0+fLuHnWyX/FD3gv+yXuIeJcSfE3A9zsqP8ADt8kHe3e57+Wwqpb0Zh5N8dD81+dS1Fc0ZT3yvxEj5r866YwUFSIOTk7ZJW1wXpCbQCXJZOR5r/MeFY1FbKCkqZkZOLtHY4vhNnEjOhAJ95dZP7w7/gaxb/Rm+hDWypZSGBVspkefhIrLs32QyrFT3gxWla6S3xuVb+JR9orn8PJFVF2i2uEt2qOgs8VZLTNikyKo7TiCpG3aUSefIGo7nR3D3u1bMfwMCPhqB8qq4nFm/w26zgBirgxMdlyBE+AB9a5c3Mskb+Ghnu+NSxxbbadUUnJJK9zsMF0bey5a3fImJBSQQO8ZvGmnpRaL3bV+2YVyhMB0YCNSp1G+0Hzqn0RvubjBnZgE5sx1zKJ1NY/F1jE3vG4T8hQsblPTMxz0wuJ0gXh7wItawApzLqTAAUwBv3Vl9KeE4dbuGs5Alu+bgYJ2SWRQ9uSNYDgabGday8ChN21E+2m3gwP2rR6fYgLjeGyY/Mu/wDFB96TLDQ6seE9Sujk7HSS4gnslogMxJK95UEwDU3C7RytcJkvqTuY3knxOvoKm4RwxcRYNsgEtbuRp7yy6+srWPbwjFCwjKJ5/pE7VaO0uOxJ7ou8R4gbuSynsKZGkSx3Y8zA0HhVzE4X8lzHYQKDPKSAPXSsfhGPULmdWBPkYHdy10rRxvGGvqLFpSloHMRMszfruEaaclGg8a1S225YrW+/YyMPfBdkPvD58v5eoqTCdoG2fNfBh99PiKfxzA5VS4nuQp8R4/3zqDEN7N0e9v4ONZ9RB+NSlGnv9r+ikZWtvtmjwu+dUbcbff8AnWjWLeaGW4Oev2I+P1rZR5AI2OtdWGVqnyiORb2gopaKuSG0U6KSgBKKWigCSloooNCtPgPC+uu6+wurfZfX6TWbXWqP2TCf/wBH+Odh/wBo+njUM09EduWUxx1PczelHFM79Up7Fs6xsXH2X6+VUuDcN666F90asfDu8ztUFvA3G2Rz/lP8q6rg+FNjDkhZuPrGm59lTPdufWpNrDjpclEnkn6Gb0r4jmIw6aIsZ42JHsp5DQn07qyeG4E3rqoNJ3Pco3NaP/2xeYksUBJJMtOpMkmBWzwPhgw+Ysys7aSNgo1gev2pYzjjhs9zZRc5b8FDpXjAltcNb0BAzxyQbL5tz8POubFda/Rpbjs7u7MxkwAo8hvpyqZejVhRLAwObOQPsKzFkjBb8sMkJSe3BxtRYgdkxuNfVTP2rqsTxThlj272EUjkbqufhJNU2/EnhqexcL+FrD3G+eUCnfUrsjFgfmZVrCu3sox8lJ+1WbfA752tt6wPqalf8TrZ/wAPDY1/NLdofFmn5VTv/iJiD/h4ED/q4r7Iv3pH1T8jVgRoW+i947hV82H2mrCdEH964g8gT/KsJunHEiNEwVv0u3D/AMgKhbpBj3Bz4pV8LeGtj5vmNTfUyHWGJ2y8OC4c2c0zoSByZpOnlNVh0ew+k5256tG3lFceuMvn2sRfb/MF/wCCrUV7CG4O1muR+pmf/kTUfFq3fJTQd0mJwmGki5ZtmIJa6AY3941TfpdgQTF2y7HUlEN0/wCwGuTw3BgFlbSr4hAPnFFy1Gb90hTrMMeR8al+Ii3yr9o3htLg6dunNoDsDEP/AA2Mo/8AcK1idIOla3ULnBMz2kuFLly7bDWyV1ZApaG0B9BVDFX7dmx111oQELoGYyfADu1qj0j4lbts2H7RZ7D3AYAWMrQN5kgE7Ui6iLlpT3/jkbw2lZh9Fenj4e6jaNlnstpIIgxHny+FdBw/iFu4HCkDOzFVmYDbDbUjavNLuF7KkSQ4kSMp09qO8A6T4Gn4fHumxn11+PP1ruhl7nNKHY9Ks8MXrbqsJCkRrybtDbwIq/asKohQBXHcF6WQTnOaYmZnQQPLTTurrcJj0uCVM+HOuvC416kMidkl+yHUqdmEfGsDC2pD2jvy/jTUfESPWujisbiVspdDjnB9V/pFZmXEvc/YwxvsVcI+e0y817Q9PaHwg+laPB78oV/T9D/WqH+FiJHsMQw/hbUj5kelTYf8rEZeRMeh2+3wqcHpkr9j+hSStfM2YopYpK7TmEopYooASiiig01bfALx90DzYCpW6OOurvbXzJP0Fc71jH2rl1vA3bkfAMBUJ4fb3KqT4jMfiZrzn1UjrWFHRouHtOpfE2uyQYkciDGprSu9N8NmnrHcxEW7F1/HcLHzrjbaBdtPLSpZqE8rnyUjBR4OhxH4j2x7GFxlyOZFu0P9zz8qzT+Id+Atrh6IBt1uJ29ET71QKUirpSWPRYvdM+ItsMFa8rdy6f8Ac4HyqP8A+u49vaxpXwt2LCfVWNQTTgKzUwoV719vbxWKfzvsg+FvKKpX+D2nMuguHvuM1z/mTV6luUWBRwvDLSiVtWx5Io+1X8PhsxCrAnbkPlUa7VY4dpcUkwBqSTAAiKjnm4Y5SXKTHgrkkZmN4zYsgZ3Ms5QLkaTlbKW1jsTOvPKe6tO5ayhCdnnXuIP3En0rG4pw/DYprd641u09uUuILiGVD5EbskkAkjXuYCq+H6aWMt9brIqrcU2ur664XyACSSMolVC6R72nM8EeoyShFpNu/wAyrtxt8bOl44pv5Gzd4mgsdY6Pam91S593HJwIED+RqbEwFQoQdWtt4XVMwfQMPQVy+I6a4ZFZFS9eW46XHDAKBlVSAoJI1yrPLU1Tw3TK6lhy6XL4e6SrXb4lCsMqgBZGkeB1iKIx6i1zSl37p7fLf6BJ4/l8zrulr37dhruGbtKihlWBkDSWuwBq2gA7hmI20xOk1zEpiMHYw1x1i2rzmIzuD2muH3hoJBnfxqkvTbEm8XXD2+0qoYF1s1tSWAjNEwzaxzp2I4rjrtsG1MAuhHVJ1qayMpjMsoU25ip4OkzRa1pOr572vfx9TZ5oNbMu4axefD8SOIglkRBl1UBA2i+Go+c61c6OXhAw1y473b9oXTNpuySq5CXGgyqoG2pjXlWLa4LjFwiIl24jF2YqLmTsuNcxnfMNv3jTE6KX3bNfuE/llNbzsVaOyR3rIBI21NXl0WrUrSuqrtSS+liLPVHQdIbrrgSE6rrc6nLd6pgORMXNNDzrF6RYi3dxYZXt3CuFdeywYrcRWJkDbcx61Xtfh3IGe6ojWQpO8TqSOYqziuiaWxduh2LBHOgABJtkGd95OnjVsfTKM9be+/bzr+Ccstx0pHO4++ps4ZQVYpZcNDBspZ7jgGDE5WGnLzrPuDXwyz4yDFUjb5gx5U+3io0bSZ1G2pB1HpXRoceCVqRYa1B05EiRoZUwatYPjL2yNT5j7gfUVGpBP8Rb4M6n5yKYEkA7EmNP4mGo9BTwzVyLKB3HCOl6tAfXx/vf5Gt25luqCpBAP9DPdXkkEGRp9/MVs8P6SNbI1K+O4/p5GRXasuqOlnP4dO0dlfw5ZAPeQsh+opuKGZEcbxB81/pNR8N6QpddmeBnyzA0lYE+vhWmuHAa5bBBAIdSCCCrDlRz8Pmjf5/cs2bmZQe8A1JVThwgMh3RiPTcVbrtg7SZzSVOhKSnUlOKJRS0lAFZhQDpS5aVRXhHpjTTpp6rShKDSMmkqwtgkwAST60pwx7UwAu5JAC89Sdt6SWSMeWaot8FUW9KWIqR7ttTaDXLY685bfbBDkfpIkb6eZqDG8RtWjfzsQbAVmGU65/ZyzEyTE1Px8fn98DeHLyJo0pAs1De41h0TDu5fLiQSrZRlUCP8TXsjtb60uC4wjph2CE9fdW37cZMweTtrBtkct6R9TDS5b0v8dxvClaRLlmosdgRdtvbbZlI+PP0MH0qPh/FXuvj0FtM2HMWjDGdWUBpOplQfWoeKcSuoeHC2yt1rxdKooFwgqrRpourRHgal+Ni5KKTv+rH8B1f35GPa/D9Qpi6wMH2VCjkYOp0lQfSr1jojaFtlbMwdlY9qAHGb2YGm59PKrHTixicp/Z7jsl25kcIxlMoCrbAGykkknvInSK0OHXuwMM7W+vNoPlzgv1iajs9xAmfE1i668Xi1tf+b9geB+fRZSTovYGVurUZYALPAnUgHMYY91WLiWbFq7cPVqlpsrgLqH0EEAe1qPjWb014U+MTBi0CbbFp0JCswXVo7oPwqXB4FreFxABt4lnvISbwARsuRXmSAcuU6g7ikn1U9OtNc1Xfmho4Vden0Nm7jVTDPfJOVFzQokkGIjUDWapniiRhWRHZcWRJAAKaKuZtDtIH+U1W4vxjDNhcVatXbKrlCWx1igErBYKJmBEDkeVZ2I4zaRcBat4nJ1OQ3UTre2CEeDlEPMHQn3+6kebNk3jdX5dtN+Xmb4cI819s3MJxPPisXYFueoTMhzHtkDZtokkVLwTrTbJxFsJcyOSpAIkSVK6kERHOuZtdK8Mt3GXgL1xb4VYW2FIDKyn2m15cuYqvhOnothFTDubdm11SBroBKmAzXCFP6REba70jj1MotJPdL0p1vW/mNeJPlcl+zxa6/CetuXlsP1xXrchEqDMQik76be7UfTC9cONhWlP2RiwkhYZXlgO+cvwrGu8dY4NLC4dGtFmaGd2YOHzRK5Z7Lj4mrWP4rddybtkA9XetC4ttlBttbDWgZO4Kn/VXTiwTjl1tbXL51X7Ep5IuFL0MTi1mLeHaS7XLIZixkg9Y6KB+6FUCKzLmH1I3gx9Tp37VJe4szZQyqAihFyiIUNm25kkkzPOnWrgOuhkrtyORprsTlAg0mUihEwSKsWcdqA3Z1HfHvE/NqddXsr4qPkBp41CyTVdKkrEumTgzk30BHh7IPkd6ddTWNpL+UKT9hVJZXY6d3KrNrGg6HQ6nXbXMd/WKnUo8DbMW0zWzKmOccj/XxFdDwrpTkYawfHn67H1g1hhZIH7yyO8ZUB+tMKdn4eO86Dw0+dWhmfAkoHp3DuMLfvOygLKrIBntLoSJ1AM1qV49hMZcssDbYiOUkfA8vp4V2fBunAaFvDXvAAb1XZvNfhXfhyRS0nLkg27OuoqLDYpLi5kYMp5j6HuPgalrqIiUUUVoFaaA1NFFeEemWMRiert2X/KVetC3WuMFAtQSxEkdraInyqkvGOvwrvZu9SBfuIjAdp1S2zqokHUnv7j5Vz/TnigNtMO1okSLgudYBB1U9nLrpPMbimcTvXMLYs2LFq1etN+ZL23cm4I7UBoHZIgR315c+lyzt2/1e6jrjlhGl6FzpBjL78NtMJW5fvAXMhIiZyrvKg9lo7zUmE4ffWxjlvuLjth7SnKSx7IZRn5lssa896zOGpj2S/cV2tvcdXKlAquSCDlDghSIWNtt6jw/RnGMjzfuIztmK9cwzE+0zlTE7U66OWhx25u/enXuqhXnjqvc0MdwonD8JQhlA0LRlyl8rjyMj5Un4gcTF1rWGQq1wkdYRBJglUUx/EWjlmqthuhtwXLVw3VzJl/U0lT4xuoArXsdGbaYlsQNycwWBAZhqZ58/jVo9Ik05O6bfxdiPM6aXkl8CS90hsYQ2Lf7T2cOjpcsqrObhZRlB0y76yTzrHt9LMKn7OLa3YR+uYBASHg/lrJAIl21HKN5rXx/RixeudY4aTAMMANBAO0/+Kms8BsKUItr+WCFmTvzOup13NKuhxq7b35+Lf1NeeXajAw/TBLaYt7du8f2h+bIjJmRoI0bnm18BUGF6TEtg7YsKq2IyMbrOe1KywAUHta+ldZY4XZXRbVsAx7g5bcqtZABAAHkAPpVV0uJO6+6r9hHlm+5xDdJOIE3MlpUNxsz5LLNLQEzdokA6DUd1Wf2PG3L7Xcz22ayArKLaEMFB6ttJjMGE7wRrFdeW0FNXcTr4THzp1ixxW0ULrk+WcmnR7GNZKteuI+Zifzmi4r6nNlJ1DSdf1GoE/DolBmuKHnXQlY5AeM866ri/ERYRsR2DY6uEUk5ziMxXI2uoEEmNshHjVTolxm9dbD9YEi4MSWi2onqymSDyAzEad1cz6yKg5xjx7uE9vbsW8Ft02UMP+H9oJDOxaRqABpB0A179/Cr6dDbJKGLjFABIPJSSswN9Y8gKg6LcXxN0XM7N1a2cRDSO1dFyc2gBBVXCjlppVfojiMVev4W5eabYzNIJlito2ZuGdW0HxJon1ORa6ivyq+fb6ehixR235Nm30VsqxUWVllkhm1K5gZgnbMBT+FYSy2lhbUEkSoENlOokDXUVj9DcLcOIvXM2ZLZxKKkbFytzfuLcq2OiypbSx+UbD3M7vbzMcgEgOc/aUNA37xUcvVzhqT8rXtdvff0HjhTqvMdh+J2ntXbtsl1stkKojZi8gAKDEySIrF4x0ms3TfsJLFLdxs0DLnVdVXUyRJ120O9T9Hr4wljEuerFxr5IV7ttMyq6zlLNE5WaD3xVDiHDcGn7Rcw7o+dLpUKQVQqn5gWNAe2D5NpVMGecszjLjt8Fd/T+hcmNKFrk4vFYGApGYh1DDMuQnkYEmRmkTzjYVSa2QZGhrd4rjVIwqoytktIjZTmhusZ4kaE6ist2EDSZJE84UCPrXdHI3+o53GnsMt3CRB5fyj7UppxtRMa7+ehy/WmGrRqtibvuFMa3NSUGtMIrdxk2MjuPodO7ap0xAKxqIjT/VP1FMilUUuhXY2p1Q6hlpaQ1QQtcP4tdsNmRj46/WdGHga7bg/TW3c0u9hu/wB31G6/MeNcBSEc6pDLKIsoKR7IjSJGoOxGo9DSV5KnEbgEAj5j6ECiuj8QiXhM9RikFOFAFeYdo3qweQJHeBUq01acWigBdzTGOtKGM7UwiRQAgapeVQa09p0oAdNLNMVdaULFADiYNOmaYNTT3oASaFpoG1P8KAOb6adIsqDDhLknK5INsI6zqjaTGh1EGedVsT0puW8UTawqAWLZCJnOVVeGduyIIIIA8uddPewdt2BdEYjQFlBjXlNWbVoF40EwJj4Dyrml0+JRdrbdvnvyUWSd7HH8J4nfTA3TYtor9YZQo1wZLkaLmMn1nY1f4ML/AOwMq5rN0ZwsLk1JzjKDsNctaN7pBYFx7Ydjct3VtMGAUSxYZl1OYSNe6RWhibZVUPJywPg0SvxAPyo14dv/AFS9u1rk1xn8Dk8HwnGNYvLcd1uXGV1frYYsOyQxU7QBVLD/AIfOxJvXBqDrJck8pJ5TXacVe4luwbNtGLXAHztACA6xLASfWocNxFzxW9h8q9StsEdnZsqtJPiSR6CovrMcbpcJ+X+3Z/0N4MnVvy+ZzidAl6sI1waNmBCbSsMBrzhfhSY3ogti29xLjkqr6GACDbZW0HOI+FTccxGOt4qzZRmZRFzMoUC6ZzPJAAVVnLHdB1mk6aXHONYKxyjCOSCxiCHBIG2acvwq0Oo1uNLaVv4CSx0n6Hn7JzBg+FAvH3tddCNI5bVscYs5bdhyWc3LSsSxkgl3UQe4BAAKzbmHOo7o+k10KUZIk04js4YjmCHnyJnX5UTISdZ3POSW/v0qubVOTFECGGg5jwmPmaxwceDdSfJO9vu11I+EE/Wo5qY3QVaNZzf8V+G1OuJNwjyjv7TQfOJ+VbHJ5mOHkQClFIaUVcmLSUtJFaAtFJNLQAtFFFBh61FOUUhFKNqgWEIpcutKaSgB+XWmMKU0HagBrJTgKVjQpoAbsaWlpDQYIBrTitKopWoAjDf36U5qSP79KdQaIR86fYuKjBmZVVdSWIAAHMk00io79oMrK2oYEHyIj70s46ouPmanTsw+KdIMOytbvX7V0tfz22Rc3U2QQYZlXfQiBJ1E+EKdNrZXE9aRla6DaNmxc9pQCrOWIBMKojQwp0p+D6C2FIJLvHIwAfOBPzq2Oj2GUMGUBWYMQXIEiYjUR7RrlXRY0qt/dfwVeeT7IyekHSOxfOFQpe7DJdBhApDcpJOxEbcjSWOmY/aMRiEsNnNtQUe6IhWytEJyBBjwNal39gUAMcP2NBLKxAkmNzzJ+NMPSPAoSQ9qTM5bZJM77LrVPwuPuvP57sXxZffoY2F6c3otItlOrSBvcuPkB1WZ17MDbupnE8ZiHvXmvICFtXrYdLRXskSpY8xoPKTWrc6e4VfZLnytkfUiszi3Ty1ctOipcllKy2UASInc1WOKEXsvt8iOcnyzmMXxVrgUOAFRQi5RoFDZtZJJMkmZ501GzHMI9lgd9Pa137o+NVwwNIbXdoad412F1eZbaM3hlB/06HbwU01sPrA30kdxIBgd+9QrfIIzDTXUdxMnSpUYF807jbxCQZFLcom0mQNajbQ/3vUtrGEHtD1H8U6j41LkkA79lj5sO196ZdtQxHdTLTMx3EDvRQBS1YmBooorQFFBFIKAaAFmiiigD16aM00lFQKjhQBRRQA2n0UUAIXps0UUAOzCqeI4ratntvHox+gNJRWmFK703wq++T5I33Aqle/EGz7tu6fRR/3UUUAU7n4kR7Nn43P5LVS9+I947W7a/wCpvuKKKw0pXenmJOzKvki/eap3elmKb/8AM48iF+gFFFAUUb3Frze1duHzdj96qtcJ31+dFFADZps0lFACirYuqRqfkaKKDCK4F91vSDQl8+dFFamBOjg0ht8xp5UtFU5QnAgvEaHnOo8QB/KrDtJJoopVFJmt7CUUUVQUWiiigAoiiigBKWiigD//2Q==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il_fi" descr="http://www.khabar.kz/i_data/12996704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214422"/>
            <a:ext cx="464347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411413" y="404813"/>
            <a:ext cx="4532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</a:rPr>
              <a:t>Коммерческий банк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23850" y="1341438"/>
            <a:ext cx="84963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None/>
            </a:pPr>
            <a:r>
              <a:rPr lang="ru-RU" b="1" i="1">
                <a:latin typeface="Times New Roman" pitchFamily="18" charset="0"/>
              </a:rPr>
              <a:t>(</a:t>
            </a:r>
            <a:r>
              <a:rPr lang="en-US" sz="2400" b="1" i="1">
                <a:latin typeface="Times New Roman" pitchFamily="18" charset="0"/>
              </a:rPr>
              <a:t>commercial</a:t>
            </a:r>
            <a:r>
              <a:rPr lang="ru-RU" sz="2400" b="1" i="1">
                <a:latin typeface="Times New Roman" pitchFamily="18" charset="0"/>
              </a:rPr>
              <a:t> </a:t>
            </a:r>
            <a:r>
              <a:rPr lang="en-US" sz="2400" b="1" i="1">
                <a:latin typeface="Times New Roman" pitchFamily="18" charset="0"/>
              </a:rPr>
              <a:t>bank</a:t>
            </a:r>
            <a:r>
              <a:rPr lang="ru-RU" sz="2400" b="1" i="1">
                <a:latin typeface="Times New Roman" pitchFamily="18" charset="0"/>
              </a:rPr>
              <a:t>) </a:t>
            </a:r>
            <a:r>
              <a:rPr lang="ru-RU" sz="2400" b="1">
                <a:latin typeface="Times New Roman" pitchFamily="18" charset="0"/>
              </a:rPr>
              <a:t>— фирма, которая занимается привле-чением сбережений домохозяйств и других фирм на депозиты и выдачей кредитов.</a:t>
            </a:r>
            <a:endParaRPr lang="en-US" sz="2400" b="1">
              <a:latin typeface="Times New Roman" pitchFamily="18" charset="0"/>
            </a:endParaRPr>
          </a:p>
        </p:txBody>
      </p:sp>
      <p:pic>
        <p:nvPicPr>
          <p:cNvPr id="13316" name="Picture 2" descr="C:\Users\РИМ\Desktop\i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2708275"/>
            <a:ext cx="2808287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C:\Users\РИМ\Desktop\i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708275"/>
            <a:ext cx="2725737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4" descr="C:\Users\РИМ\Desktop\i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2708275"/>
            <a:ext cx="243681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5" descr="C:\Users\РИМ\Desktop\i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113" y="4941888"/>
            <a:ext cx="331311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411413" y="404813"/>
            <a:ext cx="44900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dirty="0">
                <a:latin typeface="Times New Roman" pitchFamily="18" charset="0"/>
              </a:rPr>
              <a:t>Банковская система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23850" y="1341438"/>
            <a:ext cx="8496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400" b="1" dirty="0">
                <a:latin typeface="Times New Roman" pitchFamily="18" charset="0"/>
              </a:rPr>
              <a:t>Совокупность банков и их взаимодействие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13316" name="Picture 2" descr="C:\Users\РИМ\Desktop\i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2708275"/>
            <a:ext cx="2808287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C:\Users\РИМ\Desktop\i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708275"/>
            <a:ext cx="2725737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4" descr="C:\Users\РИМ\Desktop\i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2708275"/>
            <a:ext cx="243681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5" descr="C:\Users\РИМ\Desktop\i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113" y="4941888"/>
            <a:ext cx="331311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5426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19113" y="1628800"/>
            <a:ext cx="8229600" cy="259228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Все виды денежных средств, переданные на хранение в банк (с предоставлением права использовать эти деньги для кредитования) под проценты. </a:t>
            </a:r>
          </a:p>
        </p:txBody>
      </p:sp>
      <p:sp>
        <p:nvSpPr>
          <p:cNvPr id="12298" name="WordArt 10"/>
          <p:cNvSpPr>
            <a:spLocks noChangeArrowheads="1" noChangeShapeType="1" noTextEdit="1"/>
          </p:cNvSpPr>
          <p:nvPr/>
        </p:nvSpPr>
        <p:spPr bwMode="auto">
          <a:xfrm>
            <a:off x="2362200" y="457200"/>
            <a:ext cx="4874096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Сущность депозита</a:t>
            </a:r>
          </a:p>
        </p:txBody>
      </p:sp>
      <p:pic>
        <p:nvPicPr>
          <p:cNvPr id="15367" name="Picture 2" descr="C:\Users\РИМ\Desktop\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4941888"/>
            <a:ext cx="336391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3" descr="C:\Users\РИМ\Desktop\i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4941888"/>
            <a:ext cx="2952750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 advAuto="1000"/>
      <p:bldP spid="122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19113" y="1124744"/>
            <a:ext cx="8229600" cy="381714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Выбрать тип депозита</a:t>
            </a:r>
          </a:p>
          <a:p>
            <a:pPr marL="514350" indent="-514350">
              <a:buAutoNum type="arabicPeriod"/>
            </a:pPr>
            <a:r>
              <a:rPr lang="ru-RU" dirty="0"/>
              <a:t>Выбор денежной валюты</a:t>
            </a:r>
          </a:p>
          <a:p>
            <a:pPr marL="514350" indent="-514350">
              <a:buAutoNum type="arabicPeriod"/>
            </a:pPr>
            <a:r>
              <a:rPr lang="ru-RU" dirty="0"/>
              <a:t>Выбор надежного банка</a:t>
            </a:r>
          </a:p>
          <a:p>
            <a:pPr marL="0" indent="0">
              <a:buNone/>
            </a:pPr>
            <a:r>
              <a:rPr lang="ru-RU" sz="2400" dirty="0"/>
              <a:t>(участник Казахстанского фонда гарантирования депозитов)</a:t>
            </a:r>
          </a:p>
          <a:p>
            <a:pPr marL="0" indent="0">
              <a:buNone/>
            </a:pPr>
            <a:r>
              <a:rPr lang="ru-RU" sz="1800" b="1" dirty="0"/>
              <a:t>   </a:t>
            </a:r>
          </a:p>
          <a:p>
            <a:pPr marL="0" indent="0" algn="just">
              <a:buNone/>
            </a:pPr>
            <a:r>
              <a:rPr lang="ru-RU" sz="2000" b="1" dirty="0"/>
              <a:t>    Капитализация вклада</a:t>
            </a:r>
            <a:r>
              <a:rPr lang="ru-RU" sz="2000" dirty="0"/>
              <a:t> – это когда добавляются начисленные проценты к сумме вклада, а в последующие периоды проценты начисляются и на вклад, и на эти проценты и вклад растет быстрее.</a:t>
            </a:r>
          </a:p>
        </p:txBody>
      </p:sp>
      <p:sp>
        <p:nvSpPr>
          <p:cNvPr id="12298" name="WordArt 10"/>
          <p:cNvSpPr>
            <a:spLocks noChangeArrowheads="1" noChangeShapeType="1" noTextEdit="1"/>
          </p:cNvSpPr>
          <p:nvPr/>
        </p:nvSpPr>
        <p:spPr bwMode="auto">
          <a:xfrm>
            <a:off x="2362200" y="457200"/>
            <a:ext cx="5234136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latin typeface="Arial"/>
                <a:cs typeface="Arial"/>
              </a:rPr>
              <a:t>Как выгодно выбрать депозит?</a:t>
            </a:r>
          </a:p>
        </p:txBody>
      </p:sp>
      <p:pic>
        <p:nvPicPr>
          <p:cNvPr id="15367" name="Picture 2" descr="C:\Users\РИМ\Desktop\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5229200"/>
            <a:ext cx="3363912" cy="13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3" descr="C:\Users\РИМ\Desktop\i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5284763"/>
            <a:ext cx="2952750" cy="13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13188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 advAuto="1000"/>
      <p:bldP spid="1229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19113" y="981075"/>
            <a:ext cx="8229600" cy="762000"/>
          </a:xfrm>
        </p:spPr>
        <p:txBody>
          <a:bodyPr/>
          <a:lstStyle/>
          <a:p>
            <a:pPr>
              <a:buFontTx/>
              <a:buBlip>
                <a:blip r:embed="rId3"/>
              </a:buBlip>
            </a:pPr>
            <a:r>
              <a:rPr lang="ru-RU" sz="2000">
                <a:latin typeface="Arial Black" pitchFamily="34" charset="0"/>
              </a:rPr>
              <a:t> Термин</a:t>
            </a:r>
            <a:r>
              <a:rPr lang="ru-RU" sz="2000" b="1">
                <a:latin typeface="Arial Black" pitchFamily="34" charset="0"/>
              </a:rPr>
              <a:t> </a:t>
            </a:r>
            <a:r>
              <a:rPr lang="ru-RU" sz="2000">
                <a:latin typeface="Arial Black" pitchFamily="34" charset="0"/>
              </a:rPr>
              <a:t>“кредит” происходит от латинского “creditum” - ссуда, долг 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03238" y="1773238"/>
            <a:ext cx="54371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000">
                <a:latin typeface="Arial Black" pitchFamily="34" charset="0"/>
              </a:rPr>
              <a:t>  </a:t>
            </a:r>
            <a:r>
              <a:rPr lang="ru-RU" sz="2000">
                <a:latin typeface="Arial Black" pitchFamily="34" charset="0"/>
              </a:rPr>
              <a:t>Кредит имеет денежную природу 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468313" y="2420938"/>
            <a:ext cx="8074025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000">
                <a:latin typeface="Arial Black" pitchFamily="34" charset="0"/>
              </a:rPr>
              <a:t>  </a:t>
            </a:r>
            <a:r>
              <a:rPr lang="ru-RU" sz="2000">
                <a:latin typeface="Arial Black" pitchFamily="34" charset="0"/>
              </a:rPr>
              <a:t>Банк как посредник аккумулирует временно свободные средства, формируя ссудный капитал, и предоставляет его во временное распоряжение тем лицам, которые испытывают потребность в привлечении дополнительных финансовых ресурсов на определенных условиях. </a:t>
            </a:r>
          </a:p>
          <a:p>
            <a:endParaRPr lang="ru-RU">
              <a:latin typeface="Times New Roman" pitchFamily="18" charset="0"/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468313" y="4437063"/>
            <a:ext cx="7191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000">
                <a:latin typeface="Arial Black" pitchFamily="34" charset="0"/>
              </a:rPr>
              <a:t>  </a:t>
            </a:r>
            <a:r>
              <a:rPr lang="ru-RU" sz="2000">
                <a:latin typeface="Arial Black" pitchFamily="34" charset="0"/>
              </a:rPr>
              <a:t>Кредит - форма движения ссудного капитала 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298" name="WordArt 10"/>
          <p:cNvSpPr>
            <a:spLocks noChangeArrowheads="1" noChangeShapeType="1" noTextEdit="1"/>
          </p:cNvSpPr>
          <p:nvPr/>
        </p:nvSpPr>
        <p:spPr bwMode="auto">
          <a:xfrm>
            <a:off x="2362200" y="457200"/>
            <a:ext cx="4419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Сущность кредита</a:t>
            </a:r>
          </a:p>
        </p:txBody>
      </p:sp>
      <p:pic>
        <p:nvPicPr>
          <p:cNvPr id="15367" name="Picture 2" descr="C:\Users\РИМ\Desktop\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4941888"/>
            <a:ext cx="336391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3" descr="C:\Users\РИМ\Desktop\i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4941888"/>
            <a:ext cx="2952750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97431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 advAuto="1000"/>
      <p:bldP spid="12295" grpId="0" autoUpdateAnimBg="0"/>
      <p:bldP spid="12296" grpId="0" autoUpdateAnimBg="0"/>
      <p:bldP spid="12297" grpId="0" autoUpdateAnimBg="0"/>
      <p:bldP spid="1229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19113" y="1268759"/>
            <a:ext cx="8229600" cy="3446671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/>
              <a:t>Исторически первоначальной формой кредитных отношений было ростовщичество. </a:t>
            </a:r>
          </a:p>
          <a:p>
            <a:pPr marL="0" indent="0" algn="just">
              <a:buNone/>
            </a:pPr>
            <a:r>
              <a:rPr lang="ru-RU" sz="2400" b="1" dirty="0"/>
              <a:t>Ростовщичество</a:t>
            </a:r>
            <a:r>
              <a:rPr lang="ru-RU" sz="2400" dirty="0"/>
              <a:t> — это выдача денег в долг с условием уплаты заемщиком высоких процентов при погашении долга. </a:t>
            </a:r>
          </a:p>
          <a:p>
            <a:pPr marL="0" indent="0" algn="just">
              <a:buNone/>
            </a:pPr>
            <a:r>
              <a:rPr lang="ru-RU" sz="2400" b="1" dirty="0"/>
              <a:t>Кредит</a:t>
            </a:r>
            <a:r>
              <a:rPr lang="ru-RU" sz="2400" dirty="0"/>
              <a:t> — предоставление в долг товаров и денег на условиях возврата через известное время эквивалента суммы долга плюс процент.</a:t>
            </a:r>
            <a:br>
              <a:rPr lang="ru-RU" sz="2400" dirty="0"/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12298" name="WordArt 10"/>
          <p:cNvSpPr>
            <a:spLocks noChangeArrowheads="1" noChangeShapeType="1" noTextEdit="1"/>
          </p:cNvSpPr>
          <p:nvPr/>
        </p:nvSpPr>
        <p:spPr bwMode="auto">
          <a:xfrm>
            <a:off x="2362200" y="457200"/>
            <a:ext cx="4586064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История кредита</a:t>
            </a:r>
          </a:p>
        </p:txBody>
      </p:sp>
      <p:pic>
        <p:nvPicPr>
          <p:cNvPr id="15367" name="Picture 2" descr="C:\Users\РИМ\Desktop\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4941888"/>
            <a:ext cx="336391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3" descr="C:\Users\РИМ\Desktop\i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4941888"/>
            <a:ext cx="2952750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0008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 advAuto="1000"/>
      <p:bldP spid="122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1" name="Text Box 41"/>
          <p:cNvSpPr txBox="1">
            <a:spLocks noChangeArrowheads="1"/>
          </p:cNvSpPr>
          <p:nvPr/>
        </p:nvSpPr>
        <p:spPr bwMode="auto">
          <a:xfrm>
            <a:off x="838200" y="1066800"/>
            <a:ext cx="1944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срочность</a:t>
            </a:r>
          </a:p>
        </p:txBody>
      </p:sp>
      <p:sp>
        <p:nvSpPr>
          <p:cNvPr id="15402" name="Text Box 42"/>
          <p:cNvSpPr txBox="1">
            <a:spLocks noChangeArrowheads="1"/>
          </p:cNvSpPr>
          <p:nvPr/>
        </p:nvSpPr>
        <p:spPr bwMode="auto">
          <a:xfrm>
            <a:off x="2151063" y="1538288"/>
            <a:ext cx="2420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возвратность</a:t>
            </a:r>
          </a:p>
        </p:txBody>
      </p:sp>
      <p:sp>
        <p:nvSpPr>
          <p:cNvPr id="15404" name="Text Box 44"/>
          <p:cNvSpPr txBox="1">
            <a:spLocks noChangeArrowheads="1"/>
          </p:cNvSpPr>
          <p:nvPr/>
        </p:nvSpPr>
        <p:spPr bwMode="auto">
          <a:xfrm>
            <a:off x="3463925" y="1995488"/>
            <a:ext cx="2519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платность</a:t>
            </a:r>
          </a:p>
        </p:txBody>
      </p:sp>
      <p:sp>
        <p:nvSpPr>
          <p:cNvPr id="15405" name="Text Box 45"/>
          <p:cNvSpPr txBox="1">
            <a:spLocks noChangeArrowheads="1"/>
          </p:cNvSpPr>
          <p:nvPr/>
        </p:nvSpPr>
        <p:spPr bwMode="auto">
          <a:xfrm>
            <a:off x="4770438" y="2482850"/>
            <a:ext cx="2736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обеспеченность                   кредита</a:t>
            </a:r>
          </a:p>
        </p:txBody>
      </p:sp>
      <p:sp>
        <p:nvSpPr>
          <p:cNvPr id="15406" name="Text Box 46"/>
          <p:cNvSpPr txBox="1">
            <a:spLocks noChangeArrowheads="1"/>
          </p:cNvSpPr>
          <p:nvPr/>
        </p:nvSpPr>
        <p:spPr bwMode="auto">
          <a:xfrm>
            <a:off x="6053138" y="3244850"/>
            <a:ext cx="2520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>
                <a:latin typeface="Arial Black" pitchFamily="34" charset="0"/>
              </a:rPr>
              <a:t>целевое использование</a:t>
            </a:r>
          </a:p>
        </p:txBody>
      </p:sp>
      <p:sp>
        <p:nvSpPr>
          <p:cNvPr id="15417" name="WordArt 57"/>
          <p:cNvSpPr>
            <a:spLocks noChangeArrowheads="1" noChangeShapeType="1" noTextEdit="1"/>
          </p:cNvSpPr>
          <p:nvPr/>
        </p:nvSpPr>
        <p:spPr bwMode="auto">
          <a:xfrm>
            <a:off x="1331913" y="381000"/>
            <a:ext cx="629761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Принципы кредитования</a:t>
            </a:r>
          </a:p>
        </p:txBody>
      </p:sp>
      <p:pic>
        <p:nvPicPr>
          <p:cNvPr id="16392" name="Picture 2" descr="C:\Users\РИМ\Desktop\i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284538"/>
            <a:ext cx="388778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1" grpId="0" autoUpdateAnimBg="0"/>
      <p:bldP spid="15402" grpId="0" autoUpdateAnimBg="0"/>
      <p:bldP spid="15404" grpId="0" autoUpdateAnimBg="0"/>
      <p:bldP spid="15405" grpId="0" autoUpdateAnimBg="0"/>
      <p:bldP spid="15406" grpId="0" autoUpdateAnimBg="0"/>
      <p:bldP spid="154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bd07252_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143000" y="1054100"/>
            <a:ext cx="685800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735013" y="974725"/>
            <a:ext cx="34559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latin typeface="Arial Black" pitchFamily="34" charset="0"/>
              </a:rPr>
              <a:t>По обеспечению</a:t>
            </a:r>
            <a:r>
              <a:rPr lang="en-US" sz="2000" b="1" u="sng">
                <a:latin typeface="Arial Black" pitchFamily="34" charset="0"/>
              </a:rPr>
              <a:t>:</a:t>
            </a:r>
            <a:r>
              <a:rPr lang="ru-RU" sz="2000" b="1">
                <a:latin typeface="Arial Black" pitchFamily="34" charset="0"/>
              </a:rPr>
              <a:t> </a:t>
            </a:r>
            <a:endParaRPr lang="en-US" sz="2000" b="1">
              <a:latin typeface="Arial Black" pitchFamily="34" charset="0"/>
            </a:endParaRPr>
          </a:p>
          <a:p>
            <a:endParaRPr lang="ru-RU" sz="2000" b="1">
              <a:latin typeface="Arial Black" pitchFamily="34" charset="0"/>
            </a:endParaRP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Необеспеченные (бланковые)</a:t>
            </a: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Залоговые</a:t>
            </a: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Гарантированные</a:t>
            </a: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Застрахованные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4191000" y="2438400"/>
            <a:ext cx="48958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latin typeface="Arial Black" pitchFamily="34" charset="0"/>
              </a:rPr>
              <a:t>По срокам кредитования:</a:t>
            </a:r>
            <a:endParaRPr lang="en-US" sz="2000" b="1" u="sng">
              <a:latin typeface="Arial Black" pitchFamily="34" charset="0"/>
            </a:endParaRPr>
          </a:p>
          <a:p>
            <a:endParaRPr lang="ru-RU" sz="2000" u="sng">
              <a:latin typeface="Arial Black" pitchFamily="34" charset="0"/>
            </a:endParaRP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До востребования</a:t>
            </a: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Краткосрочные (до 1 года)</a:t>
            </a: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Среднесрочные (от 1 г. до 3 л.)</a:t>
            </a: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Долгосрочные (свыше 3 лет) 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763588" y="4724400"/>
            <a:ext cx="52562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>
                <a:latin typeface="Arial Black" pitchFamily="34" charset="0"/>
              </a:rPr>
              <a:t>По методам погашения:</a:t>
            </a:r>
            <a:endParaRPr lang="en-US" sz="2000" b="1" u="sng">
              <a:latin typeface="Arial Black" pitchFamily="34" charset="0"/>
            </a:endParaRPr>
          </a:p>
          <a:p>
            <a:endParaRPr lang="ru-RU" sz="2000" b="1" u="sng">
              <a:latin typeface="Arial Black" pitchFamily="34" charset="0"/>
            </a:endParaRP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В рассрочку (частями, долями)</a:t>
            </a:r>
          </a:p>
          <a:p>
            <a:pPr>
              <a:buSzPct val="80000"/>
              <a:buFont typeface="Wingdings" pitchFamily="2" charset="2"/>
              <a:buChar char="v"/>
            </a:pPr>
            <a:r>
              <a:rPr lang="ru-RU" sz="2000">
                <a:latin typeface="Arial Black" pitchFamily="34" charset="0"/>
              </a:rPr>
              <a:t>С единовременным погашением (на определенную дату)</a:t>
            </a:r>
          </a:p>
        </p:txBody>
      </p:sp>
      <p:sp>
        <p:nvSpPr>
          <p:cNvPr id="17414" name="WordArt 12"/>
          <p:cNvSpPr>
            <a:spLocks noChangeArrowheads="1" noChangeShapeType="1" noTextEdit="1"/>
          </p:cNvSpPr>
          <p:nvPr/>
        </p:nvSpPr>
        <p:spPr bwMode="auto">
          <a:xfrm>
            <a:off x="1847850" y="304800"/>
            <a:ext cx="54483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Классификация кредитов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utoUpdateAnimBg="0"/>
      <p:bldP spid="29703" grpId="0" autoUpdateAnimBg="0"/>
      <p:bldP spid="2970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83175" y="1412875"/>
            <a:ext cx="2232025" cy="1584325"/>
          </a:xfrm>
        </p:spPr>
        <p:txBody>
          <a:bodyPr/>
          <a:lstStyle/>
          <a:p>
            <a:pPr>
              <a:buFontTx/>
              <a:buBlip>
                <a:blip r:embed="rId3"/>
              </a:buBlip>
            </a:pPr>
            <a:r>
              <a:rPr lang="ru-RU" sz="2000" u="sng">
                <a:latin typeface="Arial Black" pitchFamily="34" charset="0"/>
              </a:rPr>
              <a:t>Неустойка</a:t>
            </a:r>
            <a:endParaRPr lang="en-US" sz="2000" u="sng">
              <a:latin typeface="Arial Black" pitchFamily="34" charset="0"/>
            </a:endParaRPr>
          </a:p>
          <a:p>
            <a:pPr>
              <a:buFontTx/>
              <a:buNone/>
            </a:pPr>
            <a:endParaRPr lang="ru-RU" sz="2000" u="sng">
              <a:latin typeface="Arial Black" pitchFamily="34" charset="0"/>
            </a:endParaRPr>
          </a:p>
          <a:p>
            <a:pPr>
              <a:buFontTx/>
              <a:buNone/>
            </a:pPr>
            <a:r>
              <a:rPr lang="ru-RU" sz="2000">
                <a:latin typeface="Arial Black" pitchFamily="34" charset="0"/>
              </a:rPr>
              <a:t> - пени</a:t>
            </a:r>
          </a:p>
          <a:p>
            <a:pPr>
              <a:buFontTx/>
              <a:buNone/>
            </a:pPr>
            <a:r>
              <a:rPr lang="ru-RU" sz="2000">
                <a:latin typeface="Arial Black" pitchFamily="34" charset="0"/>
              </a:rPr>
              <a:t> - штраф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827088" y="2708275"/>
            <a:ext cx="273685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80000"/>
              <a:buFontTx/>
              <a:buBlip>
                <a:blip r:embed="rId3"/>
              </a:buBlip>
            </a:pPr>
            <a:r>
              <a:rPr lang="ru-RU" sz="2000">
                <a:latin typeface="Arial Black" pitchFamily="34" charset="0"/>
              </a:rPr>
              <a:t> </a:t>
            </a:r>
            <a:r>
              <a:rPr lang="ru-RU" sz="2000" u="sng">
                <a:latin typeface="Arial Black" pitchFamily="34" charset="0"/>
              </a:rPr>
              <a:t>Залог</a:t>
            </a:r>
            <a:endParaRPr lang="en-US" sz="2000" u="sng">
              <a:latin typeface="Arial Black" pitchFamily="34" charset="0"/>
            </a:endParaRPr>
          </a:p>
          <a:p>
            <a:pPr>
              <a:spcBef>
                <a:spcPct val="50000"/>
              </a:spcBef>
              <a:buSzPct val="80000"/>
            </a:pPr>
            <a:endParaRPr lang="ru-RU" sz="2000" u="sng">
              <a:latin typeface="Arial Black" pitchFamily="34" charset="0"/>
            </a:endParaRPr>
          </a:p>
          <a:p>
            <a:pPr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Движимого имущества</a:t>
            </a:r>
          </a:p>
          <a:p>
            <a:pPr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Недвижимого имущества</a:t>
            </a:r>
          </a:p>
          <a:p>
            <a:pPr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Имущественных прав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 sz="2000">
              <a:latin typeface="Arial Black" pitchFamily="34" charset="0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900113" y="1557338"/>
            <a:ext cx="215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80000"/>
              <a:buFontTx/>
              <a:buBlip>
                <a:blip r:embed="rId3"/>
              </a:buBlip>
            </a:pPr>
            <a:r>
              <a:rPr lang="ru-RU" sz="2000">
                <a:latin typeface="Arial Black" pitchFamily="34" charset="0"/>
              </a:rPr>
              <a:t> </a:t>
            </a:r>
            <a:r>
              <a:rPr lang="ru-RU" sz="2000" u="sng">
                <a:latin typeface="Arial Black" pitchFamily="34" charset="0"/>
              </a:rPr>
              <a:t>Банковская гарантия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5105400" y="3352800"/>
            <a:ext cx="277177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80000"/>
              <a:buFontTx/>
              <a:buBlip>
                <a:blip r:embed="rId3"/>
              </a:buBlip>
            </a:pPr>
            <a:r>
              <a:rPr lang="ru-RU" sz="2000">
                <a:latin typeface="Arial Black" pitchFamily="34" charset="0"/>
              </a:rPr>
              <a:t> Поручительство</a:t>
            </a:r>
            <a:endParaRPr lang="en-US" sz="2000">
              <a:latin typeface="Arial Black" pitchFamily="34" charset="0"/>
            </a:endParaRPr>
          </a:p>
          <a:p>
            <a:pPr>
              <a:spcBef>
                <a:spcPct val="50000"/>
              </a:spcBef>
              <a:buSzPct val="80000"/>
            </a:pPr>
            <a:endParaRPr lang="ru-RU" sz="2000">
              <a:latin typeface="Arial Black" pitchFamily="34" charset="0"/>
            </a:endParaRPr>
          </a:p>
          <a:p>
            <a:pPr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Юридических лиц</a:t>
            </a:r>
          </a:p>
          <a:p>
            <a:pPr>
              <a:spcBef>
                <a:spcPct val="50000"/>
              </a:spcBef>
              <a:buSzPct val="80000"/>
              <a:buFontTx/>
              <a:buChar char="-"/>
            </a:pPr>
            <a:r>
              <a:rPr lang="ru-RU" sz="2000">
                <a:latin typeface="Arial Black" pitchFamily="34" charset="0"/>
              </a:rPr>
              <a:t>Физических лиц</a:t>
            </a:r>
          </a:p>
        </p:txBody>
      </p:sp>
      <p:sp>
        <p:nvSpPr>
          <p:cNvPr id="50185" name="WordArt 9"/>
          <p:cNvSpPr>
            <a:spLocks noChangeArrowheads="1" noChangeShapeType="1" noTextEdit="1"/>
          </p:cNvSpPr>
          <p:nvPr/>
        </p:nvSpPr>
        <p:spPr bwMode="auto">
          <a:xfrm>
            <a:off x="1452563" y="381000"/>
            <a:ext cx="62388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Формы обеспечения кредита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0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 advAuto="1000"/>
      <p:bldP spid="50180" grpId="0" build="p" autoUpdateAnimBg="0" advAuto="1000"/>
      <p:bldP spid="50181" grpId="0" autoUpdateAnimBg="0"/>
      <p:bldP spid="50182" grpId="0" build="p" autoUpdateAnimBg="0" advAuto="1000"/>
      <p:bldP spid="501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551715"/>
            <a:ext cx="8358246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Выберите утверждение, которое в наибольшей степени отвечает вашему характеру: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А.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– «Мой любимый предмет – математика!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Я могу целый день провести за расчетами.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Цифры завораживают  меня и внушают уважение»;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- «Мне нравится общаться с людьми больше, чем с бумажками.</a:t>
            </a:r>
            <a:r>
              <a:rPr kumimoji="0" lang="ru-RU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Большинство домашних заданий я выполняю вместе с друзьями».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-    «Я люблю проводить время, играя в активные игры с большим числом участников (волейбол, баскетбол и др.). В одиночестве мне становится скучно». 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3850" y="1447800"/>
            <a:ext cx="8058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dirty="0">
                <a:latin typeface="Arial Black" pitchFamily="34" charset="0"/>
              </a:rPr>
              <a:t> Цена кредита (ставка ссудного процента) определяется соотношением спроса на кредитные ресурсы и предложением; естественно с учетом денежно-кредитной политики НБ РК 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800600" y="3048000"/>
            <a:ext cx="39624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>
                <a:latin typeface="Arial Black" pitchFamily="34" charset="0"/>
              </a:rPr>
              <a:t> Кредитование осуществля-ется на договорной основе, обязательства кредитора и заемщика имеют реальную юридическую силу 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04800" y="5562600"/>
            <a:ext cx="8534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>
                <a:latin typeface="Arial Black" pitchFamily="34" charset="0"/>
              </a:rPr>
              <a:t> Переход от кредитования объекта - государственного предприятия к кредитованию субъекта кредитных отношений - заемщика </a:t>
            </a:r>
          </a:p>
        </p:txBody>
      </p:sp>
      <p:sp>
        <p:nvSpPr>
          <p:cNvPr id="20485" name="WordArt 10"/>
          <p:cNvSpPr>
            <a:spLocks noChangeArrowheads="1" noChangeShapeType="1" noTextEdit="1"/>
          </p:cNvSpPr>
          <p:nvPr/>
        </p:nvSpPr>
        <p:spPr bwMode="auto">
          <a:xfrm>
            <a:off x="344488" y="420688"/>
            <a:ext cx="8453437" cy="417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Принципы современной системы кредитования в Казахстане</a:t>
            </a:r>
          </a:p>
        </p:txBody>
      </p:sp>
      <p:pic>
        <p:nvPicPr>
          <p:cNvPr id="23566" name="Picture 14" descr="pe01944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2743200"/>
            <a:ext cx="2971800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7" grpId="0" autoUpdateAnimBg="0"/>
      <p:bldP spid="2355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676400"/>
            <a:ext cx="4114800" cy="1524000"/>
          </a:xfrm>
        </p:spPr>
        <p:txBody>
          <a:bodyPr/>
          <a:lstStyle/>
          <a:p>
            <a:pPr algn="just">
              <a:buFontTx/>
              <a:buBlip>
                <a:blip r:embed="rId3"/>
              </a:buBlip>
            </a:pPr>
            <a:r>
              <a:rPr lang="ru-RU" sz="1800">
                <a:latin typeface="Arial Black" pitchFamily="34" charset="0"/>
              </a:rPr>
              <a:t>демонополизация единого ссудного фонда, кредит-ные ресурсы формиру-ются каждым банком самостоятельно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140200" y="4402138"/>
            <a:ext cx="47371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dirty="0">
                <a:latin typeface="Arial Black" pitchFamily="34" charset="0"/>
              </a:rPr>
              <a:t> </a:t>
            </a:r>
            <a:r>
              <a:rPr lang="ru-RU">
                <a:latin typeface="Arial Black" pitchFamily="34" charset="0"/>
              </a:rPr>
              <a:t>Банк Казахстана </a:t>
            </a:r>
            <a:r>
              <a:rPr lang="ru-RU" dirty="0">
                <a:latin typeface="Arial Black" pitchFamily="34" charset="0"/>
              </a:rPr>
              <a:t>может оказать косвенное воздействие на размер ресурсов путем установления экономических нормативов вместо лимитов кредитования </a:t>
            </a:r>
          </a:p>
        </p:txBody>
      </p:sp>
      <p:sp>
        <p:nvSpPr>
          <p:cNvPr id="22544" name="WordArt 16"/>
          <p:cNvSpPr>
            <a:spLocks noChangeArrowheads="1" noChangeShapeType="1" noTextEdit="1"/>
          </p:cNvSpPr>
          <p:nvPr/>
        </p:nvSpPr>
        <p:spPr bwMode="auto">
          <a:xfrm>
            <a:off x="344488" y="420688"/>
            <a:ext cx="8453437" cy="417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Принципы современной системы кредитования в Казахстане</a:t>
            </a:r>
          </a:p>
        </p:txBody>
      </p:sp>
      <p:pic>
        <p:nvPicPr>
          <p:cNvPr id="22547" name="Picture 19" descr="pe01942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447800"/>
            <a:ext cx="2971800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20" descr="pe01943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038600"/>
            <a:ext cx="31242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 advAuto="1000"/>
      <p:bldP spid="22532" grpId="0" autoUpdateAnimBg="0"/>
      <p:bldP spid="225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052736"/>
            <a:ext cx="8071048" cy="554461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     </a:t>
            </a:r>
            <a:r>
              <a:rPr lang="ru-RU" b="1" dirty="0"/>
              <a:t>Доход банка </a:t>
            </a:r>
            <a:r>
              <a:rPr lang="ru-RU" dirty="0"/>
              <a:t>– это разница между процентом займа и процентом вклада</a:t>
            </a:r>
          </a:p>
          <a:p>
            <a:pPr marL="0" indent="0">
              <a:buNone/>
            </a:pPr>
            <a:r>
              <a:rPr lang="ru-RU" sz="2800" u="sng" dirty="0"/>
              <a:t>Например:  </a:t>
            </a:r>
          </a:p>
          <a:p>
            <a:pPr marL="0" indent="0">
              <a:buNone/>
            </a:pPr>
            <a:r>
              <a:rPr lang="ru-RU" sz="2800" dirty="0"/>
              <a:t>Ксения Иванова вложила в </a:t>
            </a:r>
            <a:r>
              <a:rPr lang="ru-RU" sz="2800" dirty="0" err="1"/>
              <a:t>Казкоммерцбанк</a:t>
            </a:r>
            <a:r>
              <a:rPr lang="ru-RU" sz="2800" dirty="0"/>
              <a:t> 10 000 </a:t>
            </a:r>
            <a:r>
              <a:rPr lang="ru-RU" sz="2800" dirty="0" err="1"/>
              <a:t>тг</a:t>
            </a:r>
            <a:r>
              <a:rPr lang="ru-RU" sz="2800" dirty="0"/>
              <a:t>. под 15% годовых. Эту же сумму банк дал в кредит Илье Курочкину под 19% годовых. Какую прибыль получит </a:t>
            </a:r>
            <a:r>
              <a:rPr lang="ru-RU" sz="2800" dirty="0" err="1"/>
              <a:t>Казкоммерцбанк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	</a:t>
            </a:r>
            <a:r>
              <a:rPr lang="ru-RU" sz="2800" b="1" dirty="0"/>
              <a:t>Решение: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1) 19-15= 4% прибыль банка в %</a:t>
            </a:r>
          </a:p>
          <a:p>
            <a:pPr marL="0" indent="0">
              <a:buNone/>
            </a:pPr>
            <a:r>
              <a:rPr lang="ru-RU" sz="2800" dirty="0"/>
              <a:t>2) 10000 х 0,04 =400  (</a:t>
            </a:r>
            <a:r>
              <a:rPr lang="ru-RU" sz="2800" dirty="0" err="1"/>
              <a:t>тг</a:t>
            </a:r>
            <a:r>
              <a:rPr lang="ru-RU" sz="2800" dirty="0"/>
              <a:t>) прибыль банка в тенге</a:t>
            </a:r>
          </a:p>
          <a:p>
            <a:pPr marL="0" indent="0" algn="just">
              <a:buNone/>
            </a:pPr>
            <a:endParaRPr lang="ru-RU" sz="1800" dirty="0">
              <a:latin typeface="Arial Black" pitchFamily="34" charset="0"/>
            </a:endParaRPr>
          </a:p>
        </p:txBody>
      </p:sp>
      <p:sp>
        <p:nvSpPr>
          <p:cNvPr id="22544" name="WordArt 16"/>
          <p:cNvSpPr>
            <a:spLocks noChangeArrowheads="1" noChangeShapeType="1" noTextEdit="1"/>
          </p:cNvSpPr>
          <p:nvPr/>
        </p:nvSpPr>
        <p:spPr bwMode="auto">
          <a:xfrm>
            <a:off x="1882180" y="474662"/>
            <a:ext cx="5379640" cy="363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latin typeface="Arial"/>
                <a:cs typeface="Arial"/>
              </a:rPr>
              <a:t>Доход банка</a:t>
            </a:r>
          </a:p>
        </p:txBody>
      </p:sp>
    </p:spTree>
    <p:extLst>
      <p:ext uri="{BB962C8B-B14F-4D97-AF65-F5344CB8AC3E}">
        <p14:creationId xmlns:p14="http://schemas.microsoft.com/office/powerpoint/2010/main" val="153664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 advAuto="1000"/>
      <p:bldP spid="225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500034" y="53201"/>
            <a:ext cx="821537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Если вы выбрали утверждение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А,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банковский бизнес для вас целиком подходит. Вы легко достигнете успеха в качестве банковского аналитика.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Если вы выбрали утверждение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вы можете работать в банке в качестве </a:t>
            </a:r>
            <a:r>
              <a:rPr kumimoji="0" lang="ru-R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операциониста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человека, который непосредственно взаимодействует с клиентами.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Если вы выбрали утверждение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то банк подойдет вам только в качестве места, где могут храниться ваши деньги. Работа в банке вам, скорее всего, не подойдет.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Arial" pitchFamily="34" charset="0"/>
              <a:ea typeface="Times New Roman" pitchFamily="18" charset="0"/>
            </a:endParaRPr>
          </a:p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Итак, тест пройден, и впереди вас ожидает интереснейшая экскурсия по банку!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 </a:t>
            </a: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</a:rPr>
              <a:t>Банковская система Республики Казахстан</a:t>
            </a: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3800" y="4076700"/>
            <a:ext cx="3665538" cy="2232025"/>
          </a:xfrm>
        </p:spPr>
        <p:txBody>
          <a:bodyPr/>
          <a:lstStyle/>
          <a:p>
            <a:pPr algn="l"/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r>
              <a:rPr lang="ru-RU" b="1"/>
              <a:t>Происхождение банков </a:t>
            </a:r>
          </a:p>
        </p:txBody>
      </p:sp>
      <p:pic>
        <p:nvPicPr>
          <p:cNvPr id="6147" name="Picture 1024" descr="320px-Matsys_the_moneylend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99188" y="1700213"/>
            <a:ext cx="2732087" cy="3168650"/>
          </a:xfrm>
        </p:spPr>
      </p:pic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179388" y="855663"/>
            <a:ext cx="5976937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    </a:t>
            </a:r>
            <a:r>
              <a:rPr lang="ru-RU" sz="2400">
                <a:latin typeface="Times New Roman" pitchFamily="18" charset="0"/>
              </a:rPr>
              <a:t>Слово “</a:t>
            </a:r>
            <a:r>
              <a:rPr lang="ru-RU" sz="2400" b="1">
                <a:latin typeface="Times New Roman" pitchFamily="18" charset="0"/>
              </a:rPr>
              <a:t>банк</a:t>
            </a:r>
            <a:r>
              <a:rPr lang="ru-RU" sz="2400">
                <a:latin typeface="Times New Roman" pitchFamily="18" charset="0"/>
              </a:rPr>
              <a:t>” происходит от итальянского “</a:t>
            </a:r>
            <a:r>
              <a:rPr lang="ru-RU" sz="2400" b="1">
                <a:latin typeface="Times New Roman" pitchFamily="18" charset="0"/>
              </a:rPr>
              <a:t>banco</a:t>
            </a:r>
            <a:r>
              <a:rPr lang="ru-RU" sz="2400">
                <a:latin typeface="Times New Roman" pitchFamily="18" charset="0"/>
              </a:rPr>
              <a:t>” и означает “стол”, «скамья». Предшественниками банков были средневековые менялы – представители денежно-торгового капитала; они принимали денежные средства у купцов и специализировались на обмене денег различных городов и стран. Со временем менялы стали использовать эти вклады, а также собственные денежные средства для выдачи ссуд и получения процентов, что означало превращение менял в банкиров.</a:t>
            </a:r>
            <a:br>
              <a:rPr lang="ru-RU" sz="2400">
                <a:latin typeface="Times New Roman" pitchFamily="18" charset="0"/>
              </a:rPr>
            </a:br>
            <a:r>
              <a:rPr lang="ru-RU" sz="2400">
                <a:latin typeface="Times New Roman" pitchFamily="18" charset="0"/>
              </a:rPr>
              <a:t>В Англии капиталистическая банковская система возникла в XVI в., причём банкиры вышли из среды либо золотых дел мастеров, либо купцов. 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395288" y="333375"/>
            <a:ext cx="5761037" cy="563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>
                <a:latin typeface="Times New Roman" pitchFamily="18" charset="0"/>
              </a:rPr>
              <a:t>    </a:t>
            </a:r>
            <a:r>
              <a:rPr lang="ru-RU" sz="2400">
                <a:latin typeface="Times New Roman" pitchFamily="18" charset="0"/>
              </a:rPr>
              <a:t>Но едва в хранилищах древних банков появились мешки с сокровищами, как в их сторону  обратился взор  местных предпринимателей- купцов и ремесленников. У них возник  вполне резонный вопрос: а нельзя  ли на время воспользоваться чужими сбережениями для расширения масштабов своих операций? Естественно, за плату!</a:t>
            </a:r>
          </a:p>
          <a:p>
            <a:pPr algn="just"/>
            <a:r>
              <a:rPr lang="en-US" sz="2400">
                <a:latin typeface="Times New Roman" pitchFamily="18" charset="0"/>
              </a:rPr>
              <a:t>   </a:t>
            </a:r>
            <a:r>
              <a:rPr lang="ru-RU" sz="2400">
                <a:latin typeface="Times New Roman" pitchFamily="18" charset="0"/>
              </a:rPr>
              <a:t>Так пересеклись интересы двух важнейших участников экономики – владельца сбережений и коммерсанта, нуждающегося в капитале для расширения своей деятельности. Именно этому и обязаны банки своим рождением.</a:t>
            </a:r>
          </a:p>
        </p:txBody>
      </p:sp>
      <p:pic>
        <p:nvPicPr>
          <p:cNvPr id="7171" name="Picture 2" descr="C:\Users\РИМ\Desktop\ЭКОНОМИКА 2011\9. ЭКОНОМИКА\деньги\Рисунок1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1773238"/>
            <a:ext cx="2717800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827088" y="333375"/>
            <a:ext cx="77057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Times New Roman" pitchFamily="18" charset="0"/>
              </a:rPr>
              <a:t>Банк</a:t>
            </a:r>
            <a:r>
              <a:rPr lang="ru-RU" sz="2400">
                <a:latin typeface="Times New Roman" pitchFamily="18" charset="0"/>
              </a:rPr>
              <a:t>- это  финансовая организация, основной функцией которой является получение денежных ресурсов от тех людей, у которых они временно  высвобождаются,  и представляют  их тем, кому они сейчас необходимы. </a:t>
            </a:r>
          </a:p>
        </p:txBody>
      </p:sp>
      <p:pic>
        <p:nvPicPr>
          <p:cNvPr id="8195" name="Picture 2" descr="C:\Users\РИМ\Desktop\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060575"/>
            <a:ext cx="2159000" cy="2082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" descr="C:\Users\РИМ\Desktop\i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2060575"/>
            <a:ext cx="2592388" cy="2082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AutoShape 2" descr="data:image/jpeg;base64,/9j/4AAQSkZJRgABAQAAAQABAAD/2wCEAAkGBhQSEBQUEhQUFBQUGRcXGRgXFBcVGBgVFRUVFRgXFRoaHCYeGBkjGRQYHy8gIycpLCwsFx4xNTAqNSYrLCkBCQoKDgwOGg8PGiokHiQsKi0sLC4tLCwpLiksLSosKSksLCwsMCwsLCw1KSosLCwsLCwsLiksLCwsLCwsKSwsLP/AABEIALcBEwMBIgACEQEDEQH/xAAbAAABBQEBAAAAAAAAAAAAAAAAAQIDBAUGB//EAEQQAAIBAgQCBwYDBgUDAwUAAAECEQADBBIhMQVBBhMiUWFxgTJCkaGxwQcjUhRictHh8DOCkqKyc8Lxk6PSFRZDU2P/xAAZAQADAQEBAAAAAAAAAAAAAAAAAgMBBAX/xAAyEQACAgEDAgMGBgEFAAAAAAAAAQIRAxIhMQRBE1FhcYGRocHwFCIysdHh8SNCQ1Ni/9oADAMBAAIRAxEAPwC+BSgUoFOFe2eYJFLFLFFACRRFLRQAURRRQARRFLSUAEUUUUAJRSxRQAkURS0VgCRRFLTrdvMeQGpJOwA3J8P77qHsA1VkwNSe7Wm3GCmCwB7hLH1Cgx6xVTFcVlhbtg5CcrHYn+KN9vZGg5yajxNokCJEMh07gwkeUE1HxLtrsU0VyWHxyCJLCdPYfuJ/T3A1JauhpykNG8GY8xuPWskWmF0Zm9l2P/qEwp8h9RU4tOWWYIzXNdmCiAuUjUa/WkjmtuPdDvFSs0qKgW8R7eo/VGo/iA9oeI186n/v493fXQpWRaoKKKKYwbNLSRRQARRS0UAJSUtJQAUGiigBsUUsUUASilopaACiloigBKIpaKAEiiKWigBKIpaIoASiliiKAG0U6KIrAEpKWgigBKh4xiertKgMNc7bHuRdvoW8yh5VPWd0gwD38RctW4kBbckwFRYDE+gG1QzOlRSC5ZW6PXBctXHgaXEVfBQpPxPOtC+YUnu/mKTCYFLNsWrUsobM7n33jLp3D+XPem49ottG57I8zp8pn0qEVqxy9b/YdWnHVz3+JQN7M0nZm05aECJ/yhauYa9JtiNSrMfCSPvWdjMQJEaRB/2p/KrnDyOsAHJW9JutpXLhk3mmvVfydORJQj7zTFsGARIJE/EVNisD1T5VMoxOXnlYHVD6/PzNV2XUR3j61Rw2OY43F2DPaZrieDoATH8S/SurJJxna8l9TmTVJPuy/RUuIGoYbOAw9d/mDUVdsXasi1ToSKIpaK0wSKKWkrQENFLSUAJRS0lABRRRQBNFLRRQAUUtFABRRRQAUUUUAJRU2Gwj3GyopY+H37q6HBdDTE3njwX7sdPlU55Iw5Y8YOXBzFTWcE7+wjN5KTW9jekfDcFoWRnGkIpvPPdOoB9RWPc/GAMwFnCXCsgFrjqkCdSFAJ2nSa5ZdUuyLLB5sjv4F0IDoyk6gEamrdjo5ffa2QP3iF+utavTDin7K1jERmCMykTEhkYATB3k/CuRxv4pYx/8K1YsjvbNdb7D5Ur6mVcDLBG+ToL3RO6qMxKdkEwCSTAmNqMB0Vu3VV5RVYAgkySDqDA/nVvoLxW/icPd/amzPnIByBB1boIgDxDa+NYFniGJS2LXXuq25WECqdGaQWgtodNCK2GXLPZGShjjuzp7XQhffuMf4VA+s1zPGUt4fE4hnzZGCZjzXrLjoWHeAbY07iadw29lv27jszFWBl3ZzEwfaJ5E1e6bcPDXcp0F+21sHkHnPbPo6v8AGp5tarWzY009C3Mi6MpgxtII2IOxXwNU7ySyjeJb1Iyj6t8Kr9H2b9lVbk5rd17cHdQEBK+WarKH2m13MRroumnrJ9a6Mcm40yPNSXc5rGYkEADcSp+Jj6mtrg95XZ2XYmNtNBH9fWqFrAqy9pScgBMRuNx4zExVzgBUFgIjsmB3kax4bV5vSp+JqvaX0VHbna0VXH1Nh1ka0JgRcv2bkxdtEdr/APZb1BVv3gCYPP6KAZ01mAB4nQfWpMPxFExVuwkXLpP5je7bUAsyr3tAgn/xXdnraufocipL83H17C37cIo/S11fQFT/AN1V4q0s3sioJZ2usBO4ZyBv/wBI1UzjMy81JUjmCCQfmKt08k8aFzRephRS0ldBIKKKRqACikWnVoDaKWigBIooooAmpaKKACiiisAKKKdbtliAASToANyaDRtb/CeirPDXZVd8uzEeP6R8/Kr3D+E28KnW3yMw9Qp7lHvN/fjWPxXjlzEnIsrbJgIN27s5G/kNPOuSWVzenH8S6xqKuZp4zpPasA28KiuRuRpbB8W3c+XxrDvWcXjASSWTvP5dhfIT2/MzW/w/glvDW+txGWRyIBC9wA95v78ayOL8cfEHKAVt7BBu3dmjfy2qCVuo7vzKt0rlsvI5vF8FtJJVhdYe0ygC2NpykiXjwAGlaOH6J3gJSydvbfKoA7xmIiup4dwi3hrZv4kgFdYOoXuAHvOeQ+FYPF+OviyQZSwDpb5tB3unn/BsOc0y/Vphu/MV8XLb0NlsOMfw428ys4GXMCGHW2tiDsQe8ado1yGH4Sto6glxoS2+ncNhW/0f4p1Lw3sNofA8j9j4Vq9IOB5/zLY7XMD3h3jx+tNGKxzqXxMk3ONxMzoxjurvQfZuDKfPdT8dPWpulHCslw3VHZcyfB41+O/nNYcV2fB+JLibRt3ILgQwPvD9Q+/caplThJZF7xMdSjoZxddU9lcbgYIzXLY2551EiP4gB6+VZPGOBNZMiWt8m7vBu7zqLg/FDYuZhqp0Yd4/mOX9a3JFZYXEyDeOVMz1trdUnMVIm4WUNLkKEJyqc2YADMveNjWdbs2rii3axKuSICh8rGOQDpuY2mu84p0ct4pVu4Z+qfMHzIAFuEe7dAEg6+0O0PEaVxPSDo0C83VexeOodQIcjnAIDH962Z71FcCbVo6Jp0nGmR2MKyCFuc/eRSZ8cuWocDw64lxipQqZOUKwjXeQWgfL4VoWQzAZ7lrrAQGObLmGg6wqQCHA3HOmYv8AaZjD/lWlILuHBdtYzNkkhddBHn3VXXGkkt18F7BHatu3fxJ8NcbrEBVdWXUPPvDkVBqHBcPazcv3SPzsQ9xLQOmW2XJa63cIE+Q8a0OFvdVc1y+2IMcwFtL4s7KGY+Ais+5xV7t0WwhTfO7HV0HaBAgG2hgGGEwBsPaSTeSVef39TVBUpNcb0MuYtrGItXbf+EjWwAeSJpr4suYnxY1hY3jCDFP2oDMzhvBnaPlXScVwubCu42RkUcszPmBJ8hy5T51xvF8GyhbgUGRKyJEj3SPGPUGqzjof5Qi9X6js8fiba4exctyzO1xH15249nu9oH1qO1dDCRtXJ4pH6jIvZg5gBspJEx8FHoKv8MxD2wpfUMNxsf5MPtVMeZp1InPGmrR0EUUAztRXac4lFLSUAFJS0UAJRS0VoEtFFFYAUsUUUGiqpJAGpOw8a6zAYJMHaN27q57txPuL495+1QdHuHLaQ4i7oAJWeS/q8zsP61i8U4m1+5mbQDRV/Sv/AMjz+Fck5PJLRHjuXilBamJxHiL33zN/lUbKDyHefHnXQ8MwCYS0b1/R423InZVHNz/fOq/RrhYUHEXYCqCVnYAbuft/4rI4vxY4i5m1FtZyL4fqP7x+QpJbvwoe8Zbf6kvcN4nxR775n0HupyUfc95re4Vw9MLaOIxHZIEgfpB2gc3O0eMVX6McIDHrrnsL7M7EjcnwH18qy+OcXOKugiepQ/lj9R2N0+fLuHnWyX/FD3gv+yXuIeJcSfE3A9zsqP8ADt8kHe3e57+Wwqpb0Zh5N8dD81+dS1Fc0ZT3yvxEj5r866YwUFSIOTk7ZJW1wXpCbQCXJZOR5r/MeFY1FbKCkqZkZOLtHY4vhNnEjOhAJ95dZP7w7/gaxb/Rm+hDWypZSGBVspkefhIrLs32QyrFT3gxWla6S3xuVb+JR9orn8PJFVF2i2uEt2qOgs8VZLTNikyKo7TiCpG3aUSefIGo7nR3D3u1bMfwMCPhqB8qq4nFm/w26zgBirgxMdlyBE+AB9a5c3Mskb+Ghnu+NSxxbbadUUnJJK9zsMF0bey5a3fImJBSQQO8ZvGmnpRaL3bV+2YVyhMB0YCNSp1G+0Hzqn0RvubjBnZgE5sx1zKJ1NY/F1jE3vG4T8hQsblPTMxz0wuJ0gXh7wItawApzLqTAAUwBv3Vl9KeE4dbuGs5Alu+bgYJ2SWRQ9uSNYDgabGday8ChN21E+2m3gwP2rR6fYgLjeGyY/Mu/wDFB96TLDQ6seE9Sujk7HSS4gnslogMxJK95UEwDU3C7RytcJkvqTuY3knxOvoKm4RwxcRYNsgEtbuRp7yy6+srWPbwjFCwjKJ5/pE7VaO0uOxJ7ou8R4gbuSynsKZGkSx3Y8zA0HhVzE4X8lzHYQKDPKSAPXSsfhGPULmdWBPkYHdy10rRxvGGvqLFpSloHMRMszfruEaaclGg8a1S225YrW+/YyMPfBdkPvD58v5eoqTCdoG2fNfBh99PiKfxzA5VS4nuQp8R4/3zqDEN7N0e9v4ONZ9RB+NSlGnv9r+ikZWtvtmjwu+dUbcbff8AnWjWLeaGW4Oev2I+P1rZR5AI2OtdWGVqnyiORb2gopaKuSG0U6KSgBKKWigCSloooNCtPgPC+uu6+wurfZfX6TWbXWqP2TCf/wBH+Odh/wBo+njUM09EduWUxx1PczelHFM79Up7Fs6xsXH2X6+VUuDcN666F90asfDu8ztUFvA3G2Rz/lP8q6rg+FNjDkhZuPrGm59lTPdufWpNrDjpclEnkn6Gb0r4jmIw6aIsZ42JHsp5DQn07qyeG4E3rqoNJ3Pco3NaP/2xeYksUBJJMtOpMkmBWzwPhgw+Ysys7aSNgo1gev2pYzjjhs9zZRc5b8FDpXjAltcNb0BAzxyQbL5tz8POubFda/Rpbjs7u7MxkwAo8hvpyqZejVhRLAwObOQPsKzFkjBb8sMkJSe3BxtRYgdkxuNfVTP2rqsTxThlj272EUjkbqufhJNU2/EnhqexcL+FrD3G+eUCnfUrsjFgfmZVrCu3sox8lJ+1WbfA752tt6wPqalf8TrZ/wAPDY1/NLdofFmn5VTv/iJiD/h4ED/q4r7Iv3pH1T8jVgRoW+i947hV82H2mrCdEH964g8gT/KsJunHEiNEwVv0u3D/AMgKhbpBj3Bz4pV8LeGtj5vmNTfUyHWGJ2y8OC4c2c0zoSByZpOnlNVh0ew+k5256tG3lFceuMvn2sRfb/MF/wCCrUV7CG4O1muR+pmf/kTUfFq3fJTQd0mJwmGki5ZtmIJa6AY3941TfpdgQTF2y7HUlEN0/wCwGuTw3BgFlbSr4hAPnFFy1Gb90hTrMMeR8al+Ii3yr9o3htLg6dunNoDsDEP/AA2Mo/8AcK1idIOla3ULnBMz2kuFLly7bDWyV1ZApaG0B9BVDFX7dmx111oQELoGYyfADu1qj0j4lbts2H7RZ7D3AYAWMrQN5kgE7Ui6iLlpT3/jkbw2lZh9Fenj4e6jaNlnstpIIgxHny+FdBw/iFu4HCkDOzFVmYDbDbUjavNLuF7KkSQ4kSMp09qO8A6T4Gn4fHumxn11+PP1ruhl7nNKHY9Ks8MXrbqsJCkRrybtDbwIq/asKohQBXHcF6WQTnOaYmZnQQPLTTurrcJj0uCVM+HOuvC416kMidkl+yHUqdmEfGsDC2pD2jvy/jTUfESPWujisbiVspdDjnB9V/pFZmXEvc/YwxvsVcI+e0y817Q9PaHwg+laPB78oV/T9D/WqH+FiJHsMQw/hbUj5kelTYf8rEZeRMeh2+3wqcHpkr9j+hSStfM2YopYpK7TmEopYooASiiig01bfALx90DzYCpW6OOurvbXzJP0Fc71jH2rl1vA3bkfAMBUJ4fb3KqT4jMfiZrzn1UjrWFHRouHtOpfE2uyQYkciDGprSu9N8NmnrHcxEW7F1/HcLHzrjbaBdtPLSpZqE8rnyUjBR4OhxH4j2x7GFxlyOZFu0P9zz8qzT+Id+Atrh6IBt1uJ29ET71QKUirpSWPRYvdM+ItsMFa8rdy6f8Ac4HyqP8A+u49vaxpXwt2LCfVWNQTTgKzUwoV719vbxWKfzvsg+FvKKpX+D2nMuguHvuM1z/mTV6luUWBRwvDLSiVtWx5Io+1X8PhsxCrAnbkPlUa7VY4dpcUkwBqSTAAiKjnm4Y5SXKTHgrkkZmN4zYsgZ3Ms5QLkaTlbKW1jsTOvPKe6tO5ayhCdnnXuIP3En0rG4pw/DYprd641u09uUuILiGVD5EbskkAkjXuYCq+H6aWMt9brIqrcU2ur664XyACSSMolVC6R72nM8EeoyShFpNu/wAyrtxt8bOl44pv5Gzd4mgsdY6Pam91S593HJwIED+RqbEwFQoQdWtt4XVMwfQMPQVy+I6a4ZFZFS9eW46XHDAKBlVSAoJI1yrPLU1Tw3TK6lhy6XL4e6SrXb4lCsMqgBZGkeB1iKIx6i1zSl37p7fLf6BJ4/l8zrulr37dhruGbtKihlWBkDSWuwBq2gA7hmI20xOk1zEpiMHYw1x1i2rzmIzuD2muH3hoJBnfxqkvTbEm8XXD2+0qoYF1s1tSWAjNEwzaxzp2I4rjrtsG1MAuhHVJ1qayMpjMsoU25ip4OkzRa1pOr572vfx9TZ5oNbMu4axefD8SOIglkRBl1UBA2i+Go+c61c6OXhAw1y473b9oXTNpuySq5CXGgyqoG2pjXlWLa4LjFwiIl24jF2YqLmTsuNcxnfMNv3jTE6KX3bNfuE/llNbzsVaOyR3rIBI21NXl0WrUrSuqrtSS+liLPVHQdIbrrgSE6rrc6nLd6pgORMXNNDzrF6RYi3dxYZXt3CuFdeywYrcRWJkDbcx61Xtfh3IGe6ojWQpO8TqSOYqziuiaWxduh2LBHOgABJtkGd95OnjVsfTKM9be+/bzr+Ccstx0pHO4++ps4ZQVYpZcNDBspZ7jgGDE5WGnLzrPuDXwyz4yDFUjb5gx5U+3io0bSZ1G2pB1HpXRoceCVqRYa1B05EiRoZUwatYPjL2yNT5j7gfUVGpBP8Rb4M6n5yKYEkA7EmNP4mGo9BTwzVyLKB3HCOl6tAfXx/vf5Gt25luqCpBAP9DPdXkkEGRp9/MVs8P6SNbI1K+O4/p5GRXasuqOlnP4dO0dlfw5ZAPeQsh+opuKGZEcbxB81/pNR8N6QpddmeBnyzA0lYE+vhWmuHAa5bBBAIdSCCCrDlRz8Pmjf5/cs2bmZQe8A1JVThwgMh3RiPTcVbrtg7SZzSVOhKSnUlOKJRS0lAFZhQDpS5aVRXhHpjTTpp6rShKDSMmkqwtgkwAST60pwx7UwAu5JAC89Sdt6SWSMeWaot8FUW9KWIqR7ttTaDXLY685bfbBDkfpIkb6eZqDG8RtWjfzsQbAVmGU65/ZyzEyTE1Px8fn98DeHLyJo0pAs1De41h0TDu5fLiQSrZRlUCP8TXsjtb60uC4wjph2CE9fdW37cZMweTtrBtkct6R9TDS5b0v8dxvClaRLlmosdgRdtvbbZlI+PP0MH0qPh/FXuvj0FtM2HMWjDGdWUBpOplQfWoeKcSuoeHC2yt1rxdKooFwgqrRpourRHgal+Ni5KKTv+rH8B1f35GPa/D9Qpi6wMH2VCjkYOp0lQfSr1jojaFtlbMwdlY9qAHGb2YGm59PKrHTixicp/Z7jsl25kcIxlMoCrbAGykkknvInSK0OHXuwMM7W+vNoPlzgv1iajs9xAmfE1i668Xi1tf+b9geB+fRZSTovYGVurUZYALPAnUgHMYY91WLiWbFq7cPVqlpsrgLqH0EEAe1qPjWb014U+MTBi0CbbFp0JCswXVo7oPwqXB4FreFxABt4lnvISbwARsuRXmSAcuU6g7ikn1U9OtNc1Xfmho4Vden0Nm7jVTDPfJOVFzQokkGIjUDWapniiRhWRHZcWRJAAKaKuZtDtIH+U1W4vxjDNhcVatXbKrlCWx1igErBYKJmBEDkeVZ2I4zaRcBat4nJ1OQ3UTre2CEeDlEPMHQn3+6kebNk3jdX5dtN+Xmb4cI819s3MJxPPisXYFueoTMhzHtkDZtokkVLwTrTbJxFsJcyOSpAIkSVK6kERHOuZtdK8Mt3GXgL1xb4VYW2FIDKyn2m15cuYqvhOnothFTDubdm11SBroBKmAzXCFP6REba70jj1MotJPdL0p1vW/mNeJPlcl+zxa6/CetuXlsP1xXrchEqDMQik76be7UfTC9cONhWlP2RiwkhYZXlgO+cvwrGu8dY4NLC4dGtFmaGd2YOHzRK5Z7Lj4mrWP4rddybtkA9XetC4ttlBttbDWgZO4Kn/VXTiwTjl1tbXL51X7Ep5IuFL0MTi1mLeHaS7XLIZixkg9Y6KB+6FUCKzLmH1I3gx9Tp37VJe4szZQyqAihFyiIUNm25kkkzPOnWrgOuhkrtyORprsTlAg0mUihEwSKsWcdqA3Z1HfHvE/NqddXsr4qPkBp41CyTVdKkrEumTgzk30BHh7IPkd6ddTWNpL+UKT9hVJZXY6d3KrNrGg6HQ6nXbXMd/WKnUo8DbMW0zWzKmOccj/XxFdDwrpTkYawfHn67H1g1hhZIH7yyO8ZUB+tMKdn4eO86Dw0+dWhmfAkoHp3DuMLfvOygLKrIBntLoSJ1AM1qV49hMZcssDbYiOUkfA8vp4V2fBunAaFvDXvAAb1XZvNfhXfhyRS0nLkg27OuoqLDYpLi5kYMp5j6HuPgalrqIiUUUVoFaaA1NFFeEemWMRiert2X/KVetC3WuMFAtQSxEkdraInyqkvGOvwrvZu9SBfuIjAdp1S2zqokHUnv7j5Vz/TnigNtMO1okSLgudYBB1U9nLrpPMbimcTvXMLYs2LFq1etN+ZL23cm4I7UBoHZIgR315c+lyzt2/1e6jrjlhGl6FzpBjL78NtMJW5fvAXMhIiZyrvKg9lo7zUmE4ffWxjlvuLjth7SnKSx7IZRn5lssa896zOGpj2S/cV2tvcdXKlAquSCDlDghSIWNtt6jw/RnGMjzfuIztmK9cwzE+0zlTE7U66OWhx25u/enXuqhXnjqvc0MdwonD8JQhlA0LRlyl8rjyMj5Un4gcTF1rWGQq1wkdYRBJglUUx/EWjlmqthuhtwXLVw3VzJl/U0lT4xuoArXsdGbaYlsQNycwWBAZhqZ58/jVo9Ik05O6bfxdiPM6aXkl8CS90hsYQ2Lf7T2cOjpcsqrObhZRlB0y76yTzrHt9LMKn7OLa3YR+uYBASHg/lrJAIl21HKN5rXx/RixeudY4aTAMMANBAO0/+Kms8BsKUItr+WCFmTvzOup13NKuhxq7b35+Lf1NeeXajAw/TBLaYt7du8f2h+bIjJmRoI0bnm18BUGF6TEtg7YsKq2IyMbrOe1KywAUHta+ldZY4XZXRbVsAx7g5bcqtZABAAHkAPpVV0uJO6+6r9hHlm+5xDdJOIE3MlpUNxsz5LLNLQEzdokA6DUd1Wf2PG3L7Xcz22ayArKLaEMFB6ttJjMGE7wRrFdeW0FNXcTr4THzp1ixxW0ULrk+WcmnR7GNZKteuI+Zifzmi4r6nNlJ1DSdf1GoE/DolBmuKHnXQlY5AeM866ri/ERYRsR2DY6uEUk5ziMxXI2uoEEmNshHjVTolxm9dbD9YEi4MSWi2onqymSDyAzEad1cz6yKg5xjx7uE9vbsW8Ft02UMP+H9oJDOxaRqABpB0A179/Cr6dDbJKGLjFABIPJSSswN9Y8gKg6LcXxN0XM7N1a2cRDSO1dFyc2gBBVXCjlppVfojiMVev4W5eabYzNIJlito2ZuGdW0HxJon1ORa6ivyq+fb6ehixR235Nm30VsqxUWVllkhm1K5gZgnbMBT+FYSy2lhbUEkSoENlOokDXUVj9DcLcOIvXM2ZLZxKKkbFytzfuLcq2OiypbSx+UbD3M7vbzMcgEgOc/aUNA37xUcvVzhqT8rXtdvff0HjhTqvMdh+J2ntXbtsl1stkKojZi8gAKDEySIrF4x0ms3TfsJLFLdxs0DLnVdVXUyRJ120O9T9Hr4wljEuerFxr5IV7ttMyq6zlLNE5WaD3xVDiHDcGn7Rcw7o+dLpUKQVQqn5gWNAe2D5NpVMGecszjLjt8Fd/T+hcmNKFrk4vFYGApGYh1DDMuQnkYEmRmkTzjYVSa2QZGhrd4rjVIwqoytktIjZTmhusZ4kaE6ist2EDSZJE84UCPrXdHI3+o53GnsMt3CRB5fyj7UppxtRMa7+ehy/WmGrRqtibvuFMa3NSUGtMIrdxk2MjuPodO7ap0xAKxqIjT/VP1FMilUUuhXY2p1Q6hlpaQ1QQtcP4tdsNmRj46/WdGHga7bg/TW3c0u9hu/wB31G6/MeNcBSEc6pDLKIsoKR7IjSJGoOxGo9DSV5KnEbgEAj5j6ECiuj8QiXhM9RikFOFAFeYdo3qweQJHeBUq01acWigBdzTGOtKGM7UwiRQAgapeVQa09p0oAdNLNMVdaULFADiYNOmaYNTT3oASaFpoG1P8KAOb6adIsqDDhLknK5INsI6zqjaTGh1EGedVsT0puW8UTawqAWLZCJnOVVeGduyIIIIA8uddPewdt2BdEYjQFlBjXlNWbVoF40EwJj4Dyrml0+JRdrbdvnvyUWSd7HH8J4nfTA3TYtor9YZQo1wZLkaLmMn1nY1f4ML/AOwMq5rN0ZwsLk1JzjKDsNctaN7pBYFx7Ydjct3VtMGAUSxYZl1OYSNe6RWhibZVUPJywPg0SvxAPyo14dv/AFS9u1rk1xn8Dk8HwnGNYvLcd1uXGV1frYYsOyQxU7QBVLD/AIfOxJvXBqDrJck8pJ5TXacVe4luwbNtGLXAHztACA6xLASfWocNxFzxW9h8q9StsEdnZsqtJPiSR6CovrMcbpcJ+X+3Z/0N4MnVvy+ZzidAl6sI1waNmBCbSsMBrzhfhSY3ogti29xLjkqr6GACDbZW0HOI+FTccxGOt4qzZRmZRFzMoUC6ZzPJAAVVnLHdB1mk6aXHONYKxyjCOSCxiCHBIG2acvwq0Oo1uNLaVv4CSx0n6Hn7JzBg+FAvH3tddCNI5bVscYs5bdhyWc3LSsSxkgl3UQe4BAAKzbmHOo7o+k10KUZIk04js4YjmCHnyJnX5UTISdZ3POSW/v0qubVOTFECGGg5jwmPmaxwceDdSfJO9vu11I+EE/Wo5qY3QVaNZzf8V+G1OuJNwjyjv7TQfOJ+VbHJ5mOHkQClFIaUVcmLSUtJFaAtFJNLQAtFFFBh61FOUUhFKNqgWEIpcutKaSgB+XWmMKU0HagBrJTgKVjQpoAbsaWlpDQYIBrTitKopWoAjDf36U5qSP79KdQaIR86fYuKjBmZVVdSWIAAHMk00io79oMrK2oYEHyIj70s46ouPmanTsw+KdIMOytbvX7V0tfz22Rc3U2QQYZlXfQiBJ1E+EKdNrZXE9aRla6DaNmxc9pQCrOWIBMKojQwp0p+D6C2FIJLvHIwAfOBPzq2Oj2GUMGUBWYMQXIEiYjUR7RrlXRY0qt/dfwVeeT7IyekHSOxfOFQpe7DJdBhApDcpJOxEbcjSWOmY/aMRiEsNnNtQUe6IhWytEJyBBjwNal39gUAMcP2NBLKxAkmNzzJ+NMPSPAoSQ9qTM5bZJM77LrVPwuPuvP57sXxZffoY2F6c3otItlOrSBvcuPkB1WZ17MDbupnE8ZiHvXmvICFtXrYdLRXskSpY8xoPKTWrc6e4VfZLnytkfUiszi3Ty1ctOipcllKy2UASInc1WOKEXsvt8iOcnyzmMXxVrgUOAFRQi5RoFDZtZJJMkmZ501GzHMI9lgd9Pa137o+NVwwNIbXdoad412F1eZbaM3hlB/06HbwU01sPrA30kdxIBgd+9QrfIIzDTXUdxMnSpUYF807jbxCQZFLcom0mQNajbQ/3vUtrGEHtD1H8U6j41LkkA79lj5sO196ZdtQxHdTLTMx3EDvRQBS1YmBooorQFFBFIKAaAFmiiigD16aM00lFQKjhQBRRQA2n0UUAIXps0UUAOzCqeI4ratntvHox+gNJRWmFK703wq++T5I33Aqle/EGz7tu6fRR/3UUUAU7n4kR7Nn43P5LVS9+I947W7a/wCpvuKKKw0pXenmJOzKvki/eap3elmKb/8AM48iF+gFFFAUUb3Frze1duHzdj96qtcJ31+dFFADZps0lFACirYuqRqfkaKKDCK4F91vSDQl8+dFFamBOjg0ht8xp5UtFU5QnAgvEaHnOo8QB/KrDtJJoopVFJmt7CUUUVQUWiiigAoiiigBKWiigD//2Q==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il_fi" descr="http://www.khabar.kz/i_data/12996704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071678"/>
            <a:ext cx="32147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l_fi" descr="http://newskaz.ru/images/14/25/14253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214818"/>
            <a:ext cx="257176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l_fi" descr="http://thenews.kz/static/news/f/a/facQG8U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5000636"/>
            <a:ext cx="328614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l_fi" descr="http://bank-kz.info/wp-content/uploads/2008/11/kaspi-bank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4214818"/>
            <a:ext cx="300039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l_fi" descr="http://www.kursiv.kz/uploads/posts/2010-06/1277707353_yekstradiciya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00364" y="4214818"/>
            <a:ext cx="2397126" cy="235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763713" y="2276475"/>
            <a:ext cx="5557837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Arial Black"/>
              </a:rPr>
              <a:t>Банковская система РК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173413" y="4546600"/>
            <a:ext cx="2797175" cy="6572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D8DE5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eaLnBrk="0" hangingPunct="0"/>
            <a:r>
              <a:rPr lang="ru-RU" sz="1600">
                <a:latin typeface="Times New Roman" pitchFamily="18" charset="0"/>
              </a:rPr>
              <a:t>Коммерческие банки</a:t>
            </a: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4572000" y="4089400"/>
            <a:ext cx="0" cy="4572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sm" len="med"/>
          </a:ln>
        </p:spPr>
        <p:txBody>
          <a:bodyPr anchor="ctr" anchorCtr="1"/>
          <a:lstStyle/>
          <a:p>
            <a:endParaRPr lang="ru-RU"/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3708400" y="3357563"/>
            <a:ext cx="1706563" cy="7461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D8DE5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 eaLnBrk="0" hangingPunct="0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</a:rPr>
              <a:t>НБ РК – Банк  Казахстана</a:t>
            </a:r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323850" y="260350"/>
            <a:ext cx="3962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I этап реформы банковской системы относится к 1988-1990гг. (подготовительный).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4572000" y="692150"/>
            <a:ext cx="4114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Главный итог I этапа - создание двухуровневой банковской системы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288" y="5661025"/>
            <a:ext cx="84248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II этап реформы банковской системы начинается с 1991 г.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 autoUpdateAnimBg="0"/>
      <p:bldP spid="9" grpId="0" animBg="1"/>
      <p:bldP spid="35" grpId="0" animBg="1" autoUpdateAnimBg="0"/>
      <p:bldP spid="36" grpId="0" autoUpdateAnimBg="0"/>
      <p:bldP spid="37" grpId="0" autoUpdateAnimBg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163888" y="1828800"/>
            <a:ext cx="2816225" cy="9175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 eaLnBrk="0" hangingPunct="0"/>
            <a:r>
              <a:rPr lang="ru-RU" b="1">
                <a:latin typeface="Times New Roman" pitchFamily="18" charset="0"/>
              </a:rPr>
              <a:t>Центральный банк</a:t>
            </a:r>
          </a:p>
        </p:txBody>
      </p:sp>
      <p:pic>
        <p:nvPicPr>
          <p:cNvPr id="3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685800"/>
            <a:ext cx="178911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800600" y="3810000"/>
            <a:ext cx="3671888" cy="12192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 eaLnBrk="0" hangingPunct="0"/>
            <a:r>
              <a:rPr lang="ru-RU" b="1" dirty="0">
                <a:latin typeface="Times New Roman" pitchFamily="18" charset="0"/>
              </a:rPr>
              <a:t>Небанковские кредитные организации</a:t>
            </a:r>
            <a:endParaRPr lang="ru-RU" dirty="0">
              <a:latin typeface="Times New Roman" pitchFamily="18" charset="0"/>
            </a:endParaRPr>
          </a:p>
        </p:txBody>
      </p: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5943600" y="2284413"/>
            <a:ext cx="1600200" cy="1525587"/>
            <a:chOff x="3744" y="1439"/>
            <a:chExt cx="1008" cy="961"/>
          </a:xfrm>
        </p:grpSpPr>
        <p:sp>
          <p:nvSpPr>
            <p:cNvPr id="9233" name="Line 12"/>
            <p:cNvSpPr>
              <a:spLocks noChangeShapeType="1"/>
            </p:cNvSpPr>
            <p:nvPr/>
          </p:nvSpPr>
          <p:spPr bwMode="auto">
            <a:xfrm>
              <a:off x="3744" y="1440"/>
              <a:ext cx="10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anchor="ctr" anchorCtr="1"/>
            <a:lstStyle/>
            <a:p>
              <a:endParaRPr lang="ru-RU"/>
            </a:p>
          </p:txBody>
        </p:sp>
        <p:sp>
          <p:nvSpPr>
            <p:cNvPr id="9234" name="Line 14"/>
            <p:cNvSpPr>
              <a:spLocks noChangeShapeType="1"/>
            </p:cNvSpPr>
            <p:nvPr/>
          </p:nvSpPr>
          <p:spPr bwMode="auto">
            <a:xfrm>
              <a:off x="4742" y="1439"/>
              <a:ext cx="0" cy="96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anchor="ctr" anchorCtr="1"/>
            <a:lstStyle/>
            <a:p>
              <a:endParaRPr lang="ru-RU"/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1447800" y="2286000"/>
            <a:ext cx="1752600" cy="1524000"/>
            <a:chOff x="912" y="1440"/>
            <a:chExt cx="1104" cy="960"/>
          </a:xfrm>
        </p:grpSpPr>
        <p:sp>
          <p:nvSpPr>
            <p:cNvPr id="9231" name="Line 10"/>
            <p:cNvSpPr>
              <a:spLocks noChangeShapeType="1"/>
            </p:cNvSpPr>
            <p:nvPr/>
          </p:nvSpPr>
          <p:spPr bwMode="auto">
            <a:xfrm flipH="1">
              <a:off x="912" y="1440"/>
              <a:ext cx="11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anchor="ctr" anchorCtr="1"/>
            <a:lstStyle/>
            <a:p>
              <a:endParaRPr lang="ru-RU"/>
            </a:p>
          </p:txBody>
        </p:sp>
        <p:sp>
          <p:nvSpPr>
            <p:cNvPr id="9232" name="Line 15"/>
            <p:cNvSpPr>
              <a:spLocks noChangeShapeType="1"/>
            </p:cNvSpPr>
            <p:nvPr/>
          </p:nvSpPr>
          <p:spPr bwMode="auto">
            <a:xfrm>
              <a:off x="918" y="1440"/>
              <a:ext cx="0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anchor="ctr" anchorCtr="1"/>
            <a:lstStyle/>
            <a:p>
              <a:endParaRPr lang="ru-RU"/>
            </a:p>
          </p:txBody>
        </p:sp>
      </p:grpSp>
      <p:pic>
        <p:nvPicPr>
          <p:cNvPr id="11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800600"/>
            <a:ext cx="9144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800600"/>
            <a:ext cx="9144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876800"/>
            <a:ext cx="96043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2363" y="4876800"/>
            <a:ext cx="960437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97763" y="4876800"/>
            <a:ext cx="960437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132138" y="1844675"/>
            <a:ext cx="2816225" cy="9175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 eaLnBrk="0" hangingPunct="0"/>
            <a:r>
              <a:rPr lang="ru-RU" b="1" dirty="0">
                <a:latin typeface="Times New Roman" pitchFamily="18" charset="0"/>
              </a:rPr>
              <a:t>Национальный банк</a:t>
            </a:r>
          </a:p>
        </p:txBody>
      </p:sp>
      <p:pic>
        <p:nvPicPr>
          <p:cNvPr id="17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800600"/>
            <a:ext cx="9144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838200" y="3810000"/>
            <a:ext cx="2424113" cy="1143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00" tIns="12700" rIns="12700" bIns="12700" anchor="ctr" anchorCtr="1"/>
          <a:lstStyle/>
          <a:p>
            <a:pPr algn="ctr" eaLnBrk="0" hangingPunct="0"/>
            <a:r>
              <a:rPr lang="ru-RU" b="1" dirty="0">
                <a:latin typeface="Times New Roman" pitchFamily="18" charset="0"/>
              </a:rPr>
              <a:t>Коммерческие банки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4" grpId="0" animBg="1" autoUpdateAnimBg="0"/>
      <p:bldP spid="16" grpId="0" animBg="1" autoUpdateAnimBg="0"/>
      <p:bldP spid="18" grpId="0" animBg="1" autoUpdateAnimBg="0"/>
    </p:bldLst>
  </p:timing>
</p:sld>
</file>

<file path=ppt/theme/theme1.xml><?xml version="1.0" encoding="utf-8"?>
<a:theme xmlns:a="http://schemas.openxmlformats.org/drawingml/2006/main" name="Тема18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Тема18</Template>
  <TotalTime>597</TotalTime>
  <Words>1743</Words>
  <Application>Microsoft Office PowerPoint</Application>
  <PresentationFormat>Экран (4:3)</PresentationFormat>
  <Paragraphs>181</Paragraphs>
  <Slides>22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Arial Black</vt:lpstr>
      <vt:lpstr>Calibri</vt:lpstr>
      <vt:lpstr>Times New Roman</vt:lpstr>
      <vt:lpstr>Wingdings</vt:lpstr>
      <vt:lpstr>Тема18</vt:lpstr>
      <vt:lpstr> Все дороги ведут в банк</vt:lpstr>
      <vt:lpstr>Презентация PowerPoint</vt:lpstr>
      <vt:lpstr>Презентация PowerPoint</vt:lpstr>
      <vt:lpstr> Банковская система Республики Казахстан</vt:lpstr>
      <vt:lpstr>Происхождение банков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Национальный банк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Банки. Банковская система</dc:title>
  <dc:creator>РИМ</dc:creator>
  <cp:lastModifiedBy>user1</cp:lastModifiedBy>
  <cp:revision>52</cp:revision>
  <dcterms:created xsi:type="dcterms:W3CDTF">2012-01-29T05:46:33Z</dcterms:created>
  <dcterms:modified xsi:type="dcterms:W3CDTF">2020-11-10T04:07:50Z</dcterms:modified>
</cp:coreProperties>
</file>