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1" r:id="rId4"/>
    <p:sldId id="258" r:id="rId5"/>
    <p:sldId id="264" r:id="rId6"/>
    <p:sldId id="259" r:id="rId7"/>
    <p:sldId id="263" r:id="rId8"/>
    <p:sldId id="270" r:id="rId9"/>
    <p:sldId id="266" r:id="rId10"/>
    <p:sldId id="267" r:id="rId11"/>
    <p:sldId id="268" r:id="rId12"/>
    <p:sldId id="269"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40"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30" name="Дата 29"/>
          <p:cNvSpPr>
            <a:spLocks noGrp="1"/>
          </p:cNvSpPr>
          <p:nvPr>
            <p:ph type="dt" sz="half" idx="10"/>
          </p:nvPr>
        </p:nvSpPr>
        <p:spPr/>
        <p:txBody>
          <a:bodyPr/>
          <a:lstStyle/>
          <a:p>
            <a:fld id="{CAC19BB5-9BFE-4302-A3C9-6F9F4C415076}" type="datetimeFigureOut">
              <a:rPr lang="ru-RU" smtClean="0"/>
              <a:t>16.11.2020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9E5CF18-44D4-4CF9-B2DE-1D5BAD69235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CAC19BB5-9BFE-4302-A3C9-6F9F4C415076}" type="datetimeFigureOut">
              <a:rPr lang="ru-RU" smtClean="0"/>
              <a:t>16.11.2020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CAC19BB5-9BFE-4302-A3C9-6F9F4C415076}" type="datetimeFigureOut">
              <a:rPr lang="ru-RU" smtClean="0"/>
              <a:t>16.11.2020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E5CF18-44D4-4CF9-B2DE-1D5BAD69235B}"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CAC19BB5-9BFE-4302-A3C9-6F9F4C415076}" type="datetimeFigureOut">
              <a:rPr lang="ru-RU" smtClean="0"/>
              <a:t>16.11.2020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CAC19BB5-9BFE-4302-A3C9-6F9F4C415076}" type="datetimeFigureOut">
              <a:rPr lang="ru-RU" smtClean="0"/>
              <a:t>16.11.2020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CAC19BB5-9BFE-4302-A3C9-6F9F4C415076}" type="datetimeFigureOut">
              <a:rPr lang="ru-RU" smtClean="0"/>
              <a:t>16.11.2020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AC19BB5-9BFE-4302-A3C9-6F9F4C415076}" type="datetimeFigureOut">
              <a:rPr lang="ru-RU" smtClean="0"/>
              <a:t>16.11.2020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CAC19BB5-9BFE-4302-A3C9-6F9F4C415076}" type="datetimeFigureOut">
              <a:rPr lang="ru-RU" smtClean="0"/>
              <a:t>16.11.2020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E5CF18-44D4-4CF9-B2DE-1D5BAD69235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CAC19BB5-9BFE-4302-A3C9-6F9F4C415076}" type="datetimeFigureOut">
              <a:rPr lang="ru-RU" smtClean="0"/>
              <a:t>16.11.2020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E9E5CF18-44D4-4CF9-B2DE-1D5BAD69235B}"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AC19BB5-9BFE-4302-A3C9-6F9F4C415076}" type="datetimeFigureOut">
              <a:rPr lang="ru-RU" smtClean="0"/>
              <a:t>16.11.2020</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9E5CF18-44D4-4CF9-B2DE-1D5BAD69235B}"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Прибыль. Рентабельность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a:t>Виды издержек</a:t>
            </a:r>
          </a:p>
        </p:txBody>
      </p:sp>
      <p:sp>
        <p:nvSpPr>
          <p:cNvPr id="3" name="Содержимое 2"/>
          <p:cNvSpPr>
            <a:spLocks noGrp="1"/>
          </p:cNvSpPr>
          <p:nvPr>
            <p:ph idx="1"/>
          </p:nvPr>
        </p:nvSpPr>
        <p:spPr>
          <a:xfrm>
            <a:off x="457200" y="1340768"/>
            <a:ext cx="8229600" cy="4983832"/>
          </a:xfrm>
        </p:spPr>
        <p:txBody>
          <a:bodyPr>
            <a:normAutofit fontScale="92500" lnSpcReduction="10000"/>
          </a:bodyPr>
          <a:lstStyle/>
          <a:p>
            <a:pPr marL="0" indent="0">
              <a:buNone/>
            </a:pPr>
            <a:r>
              <a:rPr lang="ru-RU" b="1" dirty="0"/>
              <a:t>3.</a:t>
            </a:r>
            <a:r>
              <a:rPr lang="ru-RU" dirty="0"/>
              <a:t> </a:t>
            </a:r>
            <a:r>
              <a:rPr lang="ru-RU" b="1" dirty="0"/>
              <a:t>Постоянные издержки FC</a:t>
            </a:r>
            <a:r>
              <a:rPr lang="ru-RU" dirty="0"/>
              <a:t> (</a:t>
            </a:r>
            <a:r>
              <a:rPr lang="ru-RU" dirty="0" err="1"/>
              <a:t>fixed</a:t>
            </a:r>
            <a:r>
              <a:rPr lang="ru-RU" dirty="0"/>
              <a:t> </a:t>
            </a:r>
            <a:r>
              <a:rPr lang="ru-RU" dirty="0" err="1"/>
              <a:t>cost</a:t>
            </a:r>
            <a:r>
              <a:rPr lang="ru-RU" dirty="0"/>
              <a:t>) – это те, которые не зависят от объема производства. К ним относятся отчисления на амортизацию зданий и сооружений, рентные платежи, административно-управленческие расходы и т. д. Эти затраты должны быть оплачены даже в случае остановки предприятия.</a:t>
            </a:r>
          </a:p>
          <a:p>
            <a:pPr marL="0" indent="0">
              <a:buNone/>
            </a:pPr>
            <a:r>
              <a:rPr lang="ru-RU" b="1" dirty="0"/>
              <a:t>4. Переменные издержки VC</a:t>
            </a:r>
            <a:r>
              <a:rPr lang="ru-RU" dirty="0"/>
              <a:t> (</a:t>
            </a:r>
            <a:r>
              <a:rPr lang="ru-RU" dirty="0" err="1"/>
              <a:t>variable</a:t>
            </a:r>
            <a:r>
              <a:rPr lang="ru-RU" dirty="0"/>
              <a:t> </a:t>
            </a:r>
            <a:r>
              <a:rPr lang="ru-RU" dirty="0" err="1"/>
              <a:t>cost</a:t>
            </a:r>
            <a:r>
              <a:rPr lang="ru-RU" dirty="0"/>
              <a:t>) – это расходы, которые зависят от количества производимой продукции. Они состоят из затрат на сырье, материалы, заработную плату и т. п. По мере роста объема производства они возрастают.</a:t>
            </a:r>
          </a:p>
          <a:p>
            <a:pPr marL="0" indent="0">
              <a:buNone/>
            </a:pPr>
            <a:r>
              <a:rPr lang="ru-RU" b="1" dirty="0"/>
              <a:t>5.</a:t>
            </a:r>
            <a:r>
              <a:rPr lang="ru-RU" dirty="0"/>
              <a:t> </a:t>
            </a:r>
            <a:r>
              <a:rPr lang="ru-RU" b="1" dirty="0"/>
              <a:t>Валовые, или общие</a:t>
            </a:r>
            <a:r>
              <a:rPr lang="ru-RU" dirty="0"/>
              <a:t>, издержки – это сумма постоянных и переменных издержек</a:t>
            </a:r>
          </a:p>
          <a:p>
            <a:pPr>
              <a:buNone/>
            </a:pPr>
            <a:endParaRPr lang="ru-RU" dirty="0"/>
          </a:p>
        </p:txBody>
      </p:sp>
    </p:spTree>
    <p:extLst>
      <p:ext uri="{BB962C8B-B14F-4D97-AF65-F5344CB8AC3E}">
        <p14:creationId xmlns:p14="http://schemas.microsoft.com/office/powerpoint/2010/main" val="3103601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a:t>Виды издержек</a:t>
            </a:r>
          </a:p>
        </p:txBody>
      </p:sp>
      <p:sp>
        <p:nvSpPr>
          <p:cNvPr id="3" name="Содержимое 2"/>
          <p:cNvSpPr>
            <a:spLocks noGrp="1"/>
          </p:cNvSpPr>
          <p:nvPr>
            <p:ph idx="1"/>
          </p:nvPr>
        </p:nvSpPr>
        <p:spPr>
          <a:xfrm>
            <a:off x="457200" y="1340768"/>
            <a:ext cx="8229600" cy="5184576"/>
          </a:xfrm>
        </p:spPr>
        <p:txBody>
          <a:bodyPr>
            <a:normAutofit fontScale="92500" lnSpcReduction="20000"/>
          </a:bodyPr>
          <a:lstStyle/>
          <a:p>
            <a:pPr>
              <a:buNone/>
            </a:pPr>
            <a:r>
              <a:rPr lang="ru-RU" b="1" dirty="0"/>
              <a:t>6.</a:t>
            </a:r>
            <a:r>
              <a:rPr lang="ru-RU" dirty="0"/>
              <a:t> </a:t>
            </a:r>
            <a:r>
              <a:rPr lang="ru-RU" b="1" dirty="0"/>
              <a:t>Бухгалтерские издержки</a:t>
            </a:r>
            <a:r>
              <a:rPr lang="ru-RU" dirty="0"/>
              <a:t> – это реальные расходы (явные)  фирмы в текущем периоде по приобретению сырья, необходимого оборудования и других производственных фондов.</a:t>
            </a:r>
          </a:p>
          <a:p>
            <a:pPr>
              <a:buNone/>
            </a:pPr>
            <a:r>
              <a:rPr lang="ru-RU" b="1" dirty="0"/>
              <a:t>7.</a:t>
            </a:r>
            <a:r>
              <a:rPr lang="ru-RU" dirty="0"/>
              <a:t> </a:t>
            </a:r>
            <a:r>
              <a:rPr lang="ru-RU" b="1" dirty="0"/>
              <a:t>Экономические издержки</a:t>
            </a:r>
            <a:r>
              <a:rPr lang="ru-RU" dirty="0"/>
              <a:t> включают бухгалтерские и внутренние. При принятии экономических решений должны учитываться все ресурсы, вовлеченные в процесс производства, и расходы по ним.</a:t>
            </a:r>
          </a:p>
          <a:p>
            <a:pPr marL="0" indent="0">
              <a:buNone/>
            </a:pPr>
            <a:r>
              <a:rPr lang="ru-RU" b="1" dirty="0"/>
              <a:t> 8.</a:t>
            </a:r>
            <a:r>
              <a:rPr lang="ru-RU" dirty="0"/>
              <a:t> </a:t>
            </a:r>
            <a:r>
              <a:rPr lang="ru-RU" b="1" dirty="0"/>
              <a:t>Возвратные издержки</a:t>
            </a:r>
            <a:r>
              <a:rPr lang="ru-RU" dirty="0"/>
              <a:t> – это все расходы фирмы, которые она способна вернуть после очередного производственного цикла или по окончании своего функционирования.</a:t>
            </a:r>
          </a:p>
          <a:p>
            <a:pPr marL="0" indent="0">
              <a:buNone/>
            </a:pPr>
            <a:r>
              <a:rPr lang="ru-RU" b="1" dirty="0"/>
              <a:t> 9.</a:t>
            </a:r>
            <a:r>
              <a:rPr lang="ru-RU" dirty="0"/>
              <a:t> </a:t>
            </a:r>
            <a:r>
              <a:rPr lang="ru-RU" b="1" dirty="0"/>
              <a:t>Невозвратные издержки</a:t>
            </a:r>
            <a:r>
              <a:rPr lang="ru-RU" dirty="0"/>
              <a:t> не имеют альтернативного использования. Это единовременные затраты по регистрации предприятия, его страхованию, изготовлению вывески.</a:t>
            </a:r>
          </a:p>
          <a:p>
            <a:pPr>
              <a:buNone/>
            </a:pPr>
            <a:endParaRPr lang="ru-RU" dirty="0"/>
          </a:p>
        </p:txBody>
      </p:sp>
    </p:spTree>
    <p:extLst>
      <p:ext uri="{BB962C8B-B14F-4D97-AF65-F5344CB8AC3E}">
        <p14:creationId xmlns:p14="http://schemas.microsoft.com/office/powerpoint/2010/main" val="3352453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a:t>Виды издержек</a:t>
            </a:r>
          </a:p>
        </p:txBody>
      </p:sp>
      <p:sp>
        <p:nvSpPr>
          <p:cNvPr id="3" name="Содержимое 2"/>
          <p:cNvSpPr>
            <a:spLocks noGrp="1"/>
          </p:cNvSpPr>
          <p:nvPr>
            <p:ph idx="1"/>
          </p:nvPr>
        </p:nvSpPr>
        <p:spPr>
          <a:xfrm>
            <a:off x="457200" y="1340768"/>
            <a:ext cx="8229600" cy="5184576"/>
          </a:xfrm>
        </p:spPr>
        <p:txBody>
          <a:bodyPr>
            <a:normAutofit fontScale="92500" lnSpcReduction="10000"/>
          </a:bodyPr>
          <a:lstStyle/>
          <a:p>
            <a:pPr marL="0" indent="0">
              <a:buNone/>
            </a:pPr>
            <a:r>
              <a:rPr lang="ru-RU" b="1" dirty="0"/>
              <a:t>10</a:t>
            </a:r>
            <a:r>
              <a:rPr lang="ru-RU" dirty="0"/>
              <a:t>.  </a:t>
            </a:r>
            <a:r>
              <a:rPr lang="ru-RU" b="1" dirty="0"/>
              <a:t>Прямые затраты</a:t>
            </a:r>
            <a:r>
              <a:rPr lang="ru-RU" dirty="0"/>
              <a:t> — издержки, непосредственно связанные с основной деятельностью предприятия, непосредственно (прямо) включающиеся в себестоимость продукции. К ним относятся затраты на основные материалы, покупные изделия, полуфабрикаты, топливо и энергию на технологические цели, заработную плату основных производственных рабочих</a:t>
            </a:r>
          </a:p>
          <a:p>
            <a:pPr marL="0" indent="0">
              <a:buNone/>
            </a:pPr>
            <a:r>
              <a:rPr lang="ru-RU" b="1" dirty="0"/>
              <a:t>11. Косвенные затраты</a:t>
            </a:r>
            <a:r>
              <a:rPr lang="ru-RU" dirty="0"/>
              <a:t> нельзя прямо отнести на единицу продукции, т.к. они касаются работы цеха, предприятия в целом. Это затраты на оплату труда административно-управленческого персонала, на содержание зданий и сооружений, информационной системы. </a:t>
            </a:r>
          </a:p>
        </p:txBody>
      </p:sp>
    </p:spTree>
    <p:extLst>
      <p:ext uri="{BB962C8B-B14F-4D97-AF65-F5344CB8AC3E}">
        <p14:creationId xmlns:p14="http://schemas.microsoft.com/office/powerpoint/2010/main" val="2902041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87624" y="1052736"/>
            <a:ext cx="7499176" cy="5271864"/>
          </a:xfrm>
        </p:spPr>
        <p:txBody>
          <a:bodyPr>
            <a:normAutofit fontScale="92500" lnSpcReduction="20000"/>
          </a:bodyPr>
          <a:lstStyle/>
          <a:p>
            <a:pPr algn="just">
              <a:buNone/>
            </a:pPr>
            <a:r>
              <a:rPr lang="ru-RU" dirty="0"/>
              <a:t>       </a:t>
            </a:r>
            <a:r>
              <a:rPr lang="ru-RU" b="1" dirty="0"/>
              <a:t>Прибыль</a:t>
            </a:r>
            <a:r>
              <a:rPr lang="ru-RU" dirty="0"/>
              <a:t> — разница между доходами и затратами организации. </a:t>
            </a:r>
          </a:p>
          <a:p>
            <a:pPr algn="just">
              <a:buNone/>
            </a:pPr>
            <a:endParaRPr lang="ru-RU" dirty="0"/>
          </a:p>
          <a:p>
            <a:pPr algn="just">
              <a:buNone/>
            </a:pPr>
            <a:r>
              <a:rPr lang="ru-RU" i="1" dirty="0"/>
              <a:t>  Прибыль = </a:t>
            </a:r>
            <a:r>
              <a:rPr lang="en-US" i="1" dirty="0"/>
              <a:t>TR</a:t>
            </a:r>
            <a:r>
              <a:rPr lang="ru-RU" i="1" dirty="0"/>
              <a:t> – ТС    ( Прибыль = выручка – расходы)</a:t>
            </a:r>
            <a:endParaRPr lang="ru-RU" dirty="0"/>
          </a:p>
          <a:p>
            <a:pPr marL="0" indent="0" algn="just">
              <a:buNone/>
            </a:pPr>
            <a:r>
              <a:rPr lang="ru-RU" i="1" dirty="0"/>
              <a:t>   Выручка = Количество товаров х цена единицы товара</a:t>
            </a:r>
            <a:endParaRPr lang="ru-RU" dirty="0"/>
          </a:p>
          <a:p>
            <a:pPr marL="0" indent="0" algn="just">
              <a:buNone/>
            </a:pPr>
            <a:r>
              <a:rPr lang="ru-RU" b="1" dirty="0"/>
              <a:t>     Прибыль</a:t>
            </a:r>
            <a:r>
              <a:rPr lang="ru-RU" dirty="0"/>
              <a:t> предприятия характеризует результат от реализации продукции</a:t>
            </a:r>
          </a:p>
          <a:p>
            <a:pPr marL="0" indent="0" algn="just">
              <a:buNone/>
            </a:pPr>
            <a:endParaRPr lang="ru-RU" dirty="0"/>
          </a:p>
          <a:p>
            <a:pPr marL="0" indent="0" algn="just">
              <a:buNone/>
            </a:pPr>
            <a:r>
              <a:rPr lang="ru-RU" dirty="0"/>
              <a:t>Прибыль выступает главным показателем эффективности производства, является целью и движущим мотивом рыноч­ной экономики.</a:t>
            </a:r>
          </a:p>
          <a:p>
            <a:pPr marL="0" indent="0">
              <a:buNone/>
            </a:pPr>
            <a:endParaRPr lang="ru-RU" dirty="0"/>
          </a:p>
          <a:p>
            <a:pPr algn="just">
              <a:buNone/>
            </a:pPr>
            <a:r>
              <a:rPr lang="en-US" dirty="0"/>
              <a:t>    </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24712"/>
          </a:xfrm>
        </p:spPr>
        <p:txBody>
          <a:bodyPr>
            <a:normAutofit fontScale="90000"/>
          </a:bodyPr>
          <a:lstStyle/>
          <a:p>
            <a:pPr algn="ctr"/>
            <a:r>
              <a:rPr lang="ru-RU" b="1" dirty="0"/>
              <a:t>Виды прибыли</a:t>
            </a:r>
            <a:br>
              <a:rPr lang="ru-RU" b="1" dirty="0"/>
            </a:br>
            <a:endParaRPr lang="ru-RU" dirty="0"/>
          </a:p>
        </p:txBody>
      </p:sp>
      <p:sp>
        <p:nvSpPr>
          <p:cNvPr id="3" name="Содержимое 2"/>
          <p:cNvSpPr>
            <a:spLocks noGrp="1"/>
          </p:cNvSpPr>
          <p:nvPr>
            <p:ph idx="1"/>
          </p:nvPr>
        </p:nvSpPr>
        <p:spPr>
          <a:xfrm>
            <a:off x="457200" y="1052736"/>
            <a:ext cx="8229600" cy="5271864"/>
          </a:xfrm>
        </p:spPr>
        <p:txBody>
          <a:bodyPr/>
          <a:lstStyle/>
          <a:p>
            <a:r>
              <a:rPr lang="ru-RU" dirty="0"/>
              <a:t>  </a:t>
            </a:r>
            <a:r>
              <a:rPr lang="ru-RU" sz="2400" b="1" i="1" dirty="0"/>
              <a:t>общая (валовая) прибыль</a:t>
            </a:r>
            <a:r>
              <a:rPr lang="ru-RU" sz="2400" dirty="0"/>
              <a:t> - это разница между выручкой </a:t>
            </a:r>
            <a:r>
              <a:rPr lang="en-US" sz="2400" i="1" dirty="0"/>
              <a:t>TR </a:t>
            </a:r>
            <a:r>
              <a:rPr lang="ru-RU" sz="2400" dirty="0"/>
              <a:t>и общими (валовыми) издержками </a:t>
            </a:r>
            <a:r>
              <a:rPr lang="ru-RU" sz="2400" i="1" dirty="0"/>
              <a:t>ТС.</a:t>
            </a:r>
          </a:p>
          <a:p>
            <a:pPr>
              <a:buFont typeface="Arial" panose="020B0604020202020204" pitchFamily="34" charset="0"/>
              <a:buChar char="•"/>
            </a:pPr>
            <a:r>
              <a:rPr lang="ru-RU" sz="2400" b="1" i="1" dirty="0"/>
              <a:t>бухгалтерская прибыль </a:t>
            </a:r>
            <a:r>
              <a:rPr lang="ru-RU" sz="2400" dirty="0"/>
              <a:t>- прибыль, получаемая как разница между выручкой фирмы и бухгалтерскими издерж­ками (явными), т. е. себестоимостью продукции.</a:t>
            </a:r>
          </a:p>
          <a:p>
            <a:pPr>
              <a:buFont typeface="Arial" panose="020B0604020202020204" pitchFamily="34" charset="0"/>
              <a:buChar char="•"/>
            </a:pPr>
            <a:r>
              <a:rPr lang="ru-RU" sz="2400" b="1" i="1" dirty="0"/>
              <a:t>экономическая прибыль </a:t>
            </a:r>
            <a:r>
              <a:rPr lang="ru-RU" sz="2400" dirty="0"/>
              <a:t>- прибыль, получаемая как разница между выручкой и экономическими (явными и неяв­ными) издержками, включая прибыль предпринимателя. </a:t>
            </a:r>
          </a:p>
          <a:p>
            <a:pPr>
              <a:buFont typeface="Arial" panose="020B0604020202020204" pitchFamily="34" charset="0"/>
              <a:buChar char="•"/>
            </a:pPr>
            <a:r>
              <a:rPr lang="ru-RU" sz="2400" b="1" dirty="0"/>
              <a:t>чистая (располагаемая) прибыль </a:t>
            </a:r>
            <a:r>
              <a:rPr lang="ru-RU" sz="2400" dirty="0"/>
              <a:t>– прибыль, получаемая как разница между валовой прибылью и уплатой различных нало­гов, платежей в бюджеты. </a:t>
            </a:r>
          </a:p>
          <a:p>
            <a:pPr>
              <a:buNone/>
            </a:pP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36712"/>
            <a:ext cx="8229600" cy="5487888"/>
          </a:xfrm>
        </p:spPr>
        <p:txBody>
          <a:bodyPr>
            <a:normAutofit lnSpcReduction="10000"/>
          </a:bodyPr>
          <a:lstStyle/>
          <a:p>
            <a:pPr algn="just">
              <a:buNone/>
            </a:pPr>
            <a:r>
              <a:rPr lang="ru-RU" dirty="0"/>
              <a:t>           </a:t>
            </a:r>
            <a:r>
              <a:rPr lang="ru-RU" b="1" dirty="0"/>
              <a:t>Рентабельность</a:t>
            </a:r>
            <a:r>
              <a:rPr lang="ru-RU" dirty="0"/>
              <a:t> — экономическая эффективность предприятия. </a:t>
            </a:r>
          </a:p>
          <a:p>
            <a:pPr algn="just">
              <a:buNone/>
            </a:pPr>
            <a:r>
              <a:rPr lang="ru-RU" dirty="0"/>
              <a:t>    Она чаще всего выражается в процентах и показывает степень целесообразности использования денежных и материальных ресурсов. </a:t>
            </a:r>
          </a:p>
          <a:p>
            <a:pPr algn="just">
              <a:buNone/>
            </a:pPr>
            <a:r>
              <a:rPr lang="ru-RU" dirty="0"/>
              <a:t>   Другими словами, рентабельность определяет какой процент прибыли от единицы вложенных средств получает предприятие в неделю, месяц, квартал, год и т.д. </a:t>
            </a:r>
          </a:p>
          <a:p>
            <a:pPr marL="0" indent="0">
              <a:buNone/>
            </a:pPr>
            <a:r>
              <a:rPr lang="ru-RU" dirty="0"/>
              <a:t>     </a:t>
            </a:r>
            <a:r>
              <a:rPr lang="ru-RU" b="1" dirty="0"/>
              <a:t>Рентабельность реализации продукции = </a:t>
            </a:r>
            <a:r>
              <a:rPr lang="ru-RU" dirty="0"/>
              <a:t>прибыль : затраты х 100 </a:t>
            </a:r>
          </a:p>
          <a:p>
            <a:pPr marL="0" indent="0">
              <a:buNone/>
            </a:pPr>
            <a:r>
              <a:rPr lang="ru-RU" b="1" dirty="0"/>
              <a:t>   Рентабельность</a:t>
            </a:r>
            <a:r>
              <a:rPr lang="ru-RU" dirty="0"/>
              <a:t> </a:t>
            </a:r>
            <a:r>
              <a:rPr lang="ru-RU" b="1" dirty="0"/>
              <a:t>производства </a:t>
            </a:r>
            <a:r>
              <a:rPr lang="ru-RU" dirty="0"/>
              <a:t>= Прибыль: (Основные средства + Оборотные средства) х 100</a:t>
            </a:r>
          </a:p>
          <a:p>
            <a:pPr algn="just">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vidy-rentabelnosti-2.jpg"/>
          <p:cNvPicPr>
            <a:picLocks noGrp="1" noChangeAspect="1"/>
          </p:cNvPicPr>
          <p:nvPr>
            <p:ph idx="1"/>
          </p:nvPr>
        </p:nvPicPr>
        <p:blipFill>
          <a:blip r:embed="rId2"/>
          <a:stretch>
            <a:fillRect/>
          </a:stretch>
        </p:blipFill>
        <p:spPr>
          <a:xfrm>
            <a:off x="857224" y="500042"/>
            <a:ext cx="6500857" cy="5753121"/>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2081970"/>
          </a:xfrm>
        </p:spPr>
        <p:txBody>
          <a:bodyPr>
            <a:normAutofit fontScale="90000"/>
          </a:bodyPr>
          <a:lstStyle/>
          <a:p>
            <a:pPr algn="ctr"/>
            <a:r>
              <a:rPr lang="ru-RU" b="1" dirty="0"/>
              <a:t>     Разница между прибылью   и рентабельностью</a:t>
            </a:r>
            <a:br>
              <a:rPr lang="ru-RU" b="1" dirty="0"/>
            </a:br>
            <a:endParaRPr lang="ru-RU" dirty="0"/>
          </a:p>
        </p:txBody>
      </p:sp>
      <p:sp>
        <p:nvSpPr>
          <p:cNvPr id="3" name="Содержимое 2"/>
          <p:cNvSpPr>
            <a:spLocks noGrp="1"/>
          </p:cNvSpPr>
          <p:nvPr>
            <p:ph idx="1"/>
          </p:nvPr>
        </p:nvSpPr>
        <p:spPr>
          <a:xfrm>
            <a:off x="428596" y="2571744"/>
            <a:ext cx="8229600" cy="3752856"/>
          </a:xfrm>
        </p:spPr>
        <p:txBody>
          <a:bodyPr/>
          <a:lstStyle/>
          <a:p>
            <a:pPr>
              <a:buNone/>
            </a:pPr>
            <a:r>
              <a:rPr lang="ru-RU" dirty="0"/>
              <a:t>           Основная разница между этими понятиями заключается в том, что прибыль можно подсчитать в точных цифрах, а рентабельность нет. </a:t>
            </a:r>
          </a:p>
          <a:p>
            <a:pPr>
              <a:buNone/>
            </a:pPr>
            <a:r>
              <a:rPr lang="ru-RU" dirty="0"/>
              <a:t>    Стоимость активов предприятия — величина условная. Можно лишь приблизительно сделать их оценку.</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510466"/>
          </a:xfrm>
        </p:spPr>
        <p:txBody>
          <a:bodyPr>
            <a:normAutofit fontScale="90000"/>
          </a:bodyPr>
          <a:lstStyle/>
          <a:p>
            <a:r>
              <a:rPr lang="ru-RU" dirty="0"/>
              <a:t>Что влияет на рентабельность предприятия</a:t>
            </a:r>
          </a:p>
        </p:txBody>
      </p:sp>
      <p:sp>
        <p:nvSpPr>
          <p:cNvPr id="3" name="Содержимое 2"/>
          <p:cNvSpPr>
            <a:spLocks noGrp="1"/>
          </p:cNvSpPr>
          <p:nvPr>
            <p:ph idx="1"/>
          </p:nvPr>
        </p:nvSpPr>
        <p:spPr>
          <a:xfrm>
            <a:off x="457200" y="2428868"/>
            <a:ext cx="8229600" cy="3895732"/>
          </a:xfrm>
        </p:spPr>
        <p:txBody>
          <a:bodyPr>
            <a:normAutofit/>
          </a:bodyPr>
          <a:lstStyle/>
          <a:p>
            <a:pPr>
              <a:buNone/>
            </a:pPr>
            <a:r>
              <a:rPr lang="ru-RU" dirty="0"/>
              <a:t>         На рентабельность предприятия влияет очень большое количество факторов. Условно их можно разделить на две большие группы: внешние и внутренние. </a:t>
            </a:r>
          </a:p>
          <a:p>
            <a:pPr>
              <a:buNone/>
            </a:pPr>
            <a:r>
              <a:rPr lang="ru-RU" dirty="0"/>
              <a:t>         Внешние относятся к:  экономической ситуации на рынке; налоговой политике; уровню конкуренции; покупательской способности; спросу на продукцию.</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a:t>Задача</a:t>
            </a:r>
          </a:p>
        </p:txBody>
      </p:sp>
      <p:sp>
        <p:nvSpPr>
          <p:cNvPr id="3" name="Содержимое 2"/>
          <p:cNvSpPr>
            <a:spLocks noGrp="1"/>
          </p:cNvSpPr>
          <p:nvPr>
            <p:ph idx="1"/>
          </p:nvPr>
        </p:nvSpPr>
        <p:spPr>
          <a:xfrm>
            <a:off x="457200" y="1412776"/>
            <a:ext cx="8229600" cy="4911824"/>
          </a:xfrm>
        </p:spPr>
        <p:txBody>
          <a:bodyPr>
            <a:normAutofit fontScale="77500" lnSpcReduction="20000"/>
          </a:bodyPr>
          <a:lstStyle/>
          <a:p>
            <a:pPr marL="0" indent="0">
              <a:buNone/>
            </a:pPr>
            <a:r>
              <a:rPr lang="ru-RU" sz="3000" dirty="0">
                <a:latin typeface="Times New Roman" panose="02020603050405020304" pitchFamily="18" charset="0"/>
                <a:cs typeface="Times New Roman" panose="02020603050405020304" pitchFamily="18" charset="0"/>
              </a:rPr>
              <a:t>1 предприятие  имеет выручку 1 5000 000 </a:t>
            </a:r>
            <a:r>
              <a:rPr lang="ru-RU" sz="3000" dirty="0" err="1">
                <a:latin typeface="Times New Roman" panose="02020603050405020304" pitchFamily="18" charset="0"/>
                <a:cs typeface="Times New Roman" panose="02020603050405020304" pitchFamily="18" charset="0"/>
              </a:rPr>
              <a:t>тг</a:t>
            </a:r>
            <a:r>
              <a:rPr lang="ru-RU" sz="3000" dirty="0">
                <a:latin typeface="Times New Roman" panose="02020603050405020304" pitchFamily="18" charset="0"/>
                <a:cs typeface="Times New Roman" panose="02020603050405020304" pitchFamily="18" charset="0"/>
              </a:rPr>
              <a:t>,  себестоимость – 1 000 000 </a:t>
            </a:r>
            <a:r>
              <a:rPr lang="ru-RU" sz="3000" dirty="0" err="1">
                <a:latin typeface="Times New Roman" panose="02020603050405020304" pitchFamily="18" charset="0"/>
                <a:cs typeface="Times New Roman" panose="02020603050405020304" pitchFamily="18" charset="0"/>
              </a:rPr>
              <a:t>тг</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a:latin typeface="Times New Roman" panose="02020603050405020304" pitchFamily="18" charset="0"/>
                <a:cs typeface="Times New Roman" panose="02020603050405020304" pitchFamily="18" charset="0"/>
              </a:rPr>
              <a:t>2 предприятие имеет выручка 2 400 000 </a:t>
            </a:r>
            <a:r>
              <a:rPr lang="ru-RU" sz="3000" dirty="0" err="1">
                <a:latin typeface="Times New Roman" panose="02020603050405020304" pitchFamily="18" charset="0"/>
                <a:cs typeface="Times New Roman" panose="02020603050405020304" pitchFamily="18" charset="0"/>
              </a:rPr>
              <a:t>тг</a:t>
            </a:r>
            <a:r>
              <a:rPr lang="ru-RU" sz="3000" dirty="0">
                <a:latin typeface="Times New Roman" panose="02020603050405020304" pitchFamily="18" charset="0"/>
                <a:cs typeface="Times New Roman" panose="02020603050405020304" pitchFamily="18" charset="0"/>
              </a:rPr>
              <a:t>, себестоимость – 1 800 000 </a:t>
            </a:r>
            <a:r>
              <a:rPr lang="ru-RU" sz="3000" dirty="0" err="1">
                <a:latin typeface="Times New Roman" panose="02020603050405020304" pitchFamily="18" charset="0"/>
                <a:cs typeface="Times New Roman" panose="02020603050405020304" pitchFamily="18" charset="0"/>
              </a:rPr>
              <a:t>тг</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a:latin typeface="Times New Roman" panose="02020603050405020304" pitchFamily="18" charset="0"/>
                <a:cs typeface="Times New Roman" panose="02020603050405020304" pitchFamily="18" charset="0"/>
              </a:rPr>
              <a:t>Определите прибыль и рентабельность каждого предприятия</a:t>
            </a:r>
          </a:p>
          <a:p>
            <a:pPr marL="0" indent="0">
              <a:buNone/>
            </a:pPr>
            <a:r>
              <a:rPr lang="ru-RU" sz="3000" b="1" dirty="0">
                <a:latin typeface="Times New Roman" panose="02020603050405020304" pitchFamily="18" charset="0"/>
                <a:cs typeface="Times New Roman" panose="02020603050405020304" pitchFamily="18" charset="0"/>
              </a:rPr>
              <a:t> </a:t>
            </a:r>
            <a:endParaRPr lang="ru-RU" sz="3000" dirty="0">
              <a:latin typeface="Times New Roman" panose="02020603050405020304" pitchFamily="18" charset="0"/>
              <a:cs typeface="Times New Roman" panose="02020603050405020304" pitchFamily="18" charset="0"/>
            </a:endParaRPr>
          </a:p>
          <a:p>
            <a:pPr marL="0" indent="0">
              <a:buNone/>
            </a:pPr>
            <a:r>
              <a:rPr lang="ru-RU" sz="3000" u="sng" dirty="0">
                <a:latin typeface="Times New Roman" panose="02020603050405020304" pitchFamily="18" charset="0"/>
                <a:cs typeface="Times New Roman" panose="02020603050405020304" pitchFamily="18" charset="0"/>
              </a:rPr>
              <a:t>Решение:</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a:latin typeface="Times New Roman" panose="02020603050405020304" pitchFamily="18" charset="0"/>
                <a:cs typeface="Times New Roman" panose="02020603050405020304" pitchFamily="18" charset="0"/>
              </a:rPr>
              <a:t>Прибыль 1 пред = 1,5 – 1 млн = 500 000 </a:t>
            </a:r>
            <a:r>
              <a:rPr lang="ru-RU" sz="3000" dirty="0" err="1">
                <a:latin typeface="Times New Roman" panose="02020603050405020304" pitchFamily="18" charset="0"/>
                <a:cs typeface="Times New Roman" panose="02020603050405020304" pitchFamily="18" charset="0"/>
              </a:rPr>
              <a:t>тг</a:t>
            </a:r>
            <a:r>
              <a:rPr lang="ru-RU" sz="3000" dirty="0">
                <a:latin typeface="Times New Roman" panose="02020603050405020304" pitchFamily="18" charset="0"/>
                <a:cs typeface="Times New Roman" panose="02020603050405020304" pitchFamily="18" charset="0"/>
              </a:rPr>
              <a:t> </a:t>
            </a:r>
          </a:p>
          <a:p>
            <a:pPr marL="0" indent="0">
              <a:buNone/>
            </a:pPr>
            <a:r>
              <a:rPr lang="ru-RU" sz="3000" dirty="0" err="1">
                <a:latin typeface="Times New Roman" panose="02020603050405020304" pitchFamily="18" charset="0"/>
                <a:cs typeface="Times New Roman" panose="02020603050405020304" pitchFamily="18" charset="0"/>
              </a:rPr>
              <a:t>Рентаб</a:t>
            </a:r>
            <a:r>
              <a:rPr lang="ru-RU" sz="3000" dirty="0">
                <a:latin typeface="Times New Roman" panose="02020603050405020304" pitchFamily="18" charset="0"/>
                <a:cs typeface="Times New Roman" panose="02020603050405020304" pitchFamily="18" charset="0"/>
              </a:rPr>
              <a:t> 1 пред = 500 000 : 1 млн х 100 =  50 % (более эффективно работает предприятие)</a:t>
            </a:r>
          </a:p>
          <a:p>
            <a:pPr marL="0" indent="0">
              <a:buNone/>
            </a:pPr>
            <a:r>
              <a:rPr lang="ru-RU" sz="3000" dirty="0">
                <a:latin typeface="Times New Roman" panose="02020603050405020304" pitchFamily="18" charset="0"/>
                <a:cs typeface="Times New Roman" panose="02020603050405020304" pitchFamily="18" charset="0"/>
              </a:rPr>
              <a:t>Прибыль 2 пред = 2,4-1,8 = 600 000 </a:t>
            </a:r>
            <a:r>
              <a:rPr lang="ru-RU" sz="3000" dirty="0" err="1">
                <a:latin typeface="Times New Roman" panose="02020603050405020304" pitchFamily="18" charset="0"/>
                <a:cs typeface="Times New Roman" panose="02020603050405020304" pitchFamily="18" charset="0"/>
              </a:rPr>
              <a:t>тг</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err="1">
                <a:latin typeface="Times New Roman" panose="02020603050405020304" pitchFamily="18" charset="0"/>
                <a:cs typeface="Times New Roman" panose="02020603050405020304" pitchFamily="18" charset="0"/>
              </a:rPr>
              <a:t>Рентаб</a:t>
            </a:r>
            <a:r>
              <a:rPr lang="ru-RU" sz="3000" dirty="0">
                <a:latin typeface="Times New Roman" panose="02020603050405020304" pitchFamily="18" charset="0"/>
                <a:cs typeface="Times New Roman" panose="02020603050405020304" pitchFamily="18" charset="0"/>
              </a:rPr>
              <a:t> 2 пред = 600 000 : 1,8 х 100 = 33,3%</a:t>
            </a:r>
          </a:p>
          <a:p>
            <a:pPr marL="0" indent="0">
              <a:buNone/>
            </a:pPr>
            <a:r>
              <a:rPr lang="ru-RU" dirty="0"/>
              <a:t> </a:t>
            </a:r>
          </a:p>
          <a:p>
            <a:pPr>
              <a:buNone/>
            </a:pPr>
            <a:endParaRPr lang="ru-RU" dirty="0"/>
          </a:p>
        </p:txBody>
      </p:sp>
    </p:spTree>
    <p:extLst>
      <p:ext uri="{BB962C8B-B14F-4D97-AF65-F5344CB8AC3E}">
        <p14:creationId xmlns:p14="http://schemas.microsoft.com/office/powerpoint/2010/main" val="2021220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fontScale="90000"/>
          </a:bodyPr>
          <a:lstStyle/>
          <a:p>
            <a:pPr algn="ctr"/>
            <a:r>
              <a:rPr lang="ru-RU" dirty="0"/>
              <a:t>Виды издержек</a:t>
            </a:r>
          </a:p>
        </p:txBody>
      </p:sp>
      <p:sp>
        <p:nvSpPr>
          <p:cNvPr id="3" name="Содержимое 2"/>
          <p:cNvSpPr>
            <a:spLocks noGrp="1"/>
          </p:cNvSpPr>
          <p:nvPr>
            <p:ph idx="1"/>
          </p:nvPr>
        </p:nvSpPr>
        <p:spPr>
          <a:xfrm>
            <a:off x="457200" y="1340768"/>
            <a:ext cx="8229600" cy="4983832"/>
          </a:xfrm>
        </p:spPr>
        <p:txBody>
          <a:bodyPr>
            <a:normAutofit lnSpcReduction="10000"/>
          </a:bodyPr>
          <a:lstStyle/>
          <a:p>
            <a:pPr marL="0" indent="0">
              <a:buNone/>
            </a:pPr>
            <a:r>
              <a:rPr lang="ru-RU" b="1" dirty="0"/>
              <a:t>1. Явные издержек (внешние) </a:t>
            </a:r>
            <a:r>
              <a:rPr lang="ru-RU" dirty="0"/>
              <a:t>- заработная плата рабочим, денежные затраты на покупку и аренду станков, оборудования, зданий, сооружений, оплата транспортных расходов, коммунальные платежи, оплата поставщиков материальных ресурсов, оплата услуг банков, страховых компаний </a:t>
            </a:r>
          </a:p>
          <a:p>
            <a:pPr marL="0" indent="0">
              <a:buNone/>
            </a:pPr>
            <a:r>
              <a:rPr lang="ru-RU" b="1" dirty="0"/>
              <a:t> 2. Неявные издержки (внутренние) – </a:t>
            </a:r>
            <a:r>
              <a:rPr lang="ru-RU" dirty="0"/>
              <a:t>это денежные платежи, которые могла бы получить фирма при более выгодном использовании принадлежащих ей ресурсов. Для собственника капитала неявными издержками является прибыль, которую он мог бы получить, вложив свой капитал не в данное, а в какое-то иное дело (предприятие).</a:t>
            </a:r>
          </a:p>
          <a:p>
            <a:pPr>
              <a:buNone/>
            </a:pPr>
            <a:endParaRPr lang="ru-RU" dirty="0"/>
          </a:p>
        </p:txBody>
      </p:sp>
    </p:spTree>
    <p:extLst>
      <p:ext uri="{BB962C8B-B14F-4D97-AF65-F5344CB8AC3E}">
        <p14:creationId xmlns:p14="http://schemas.microsoft.com/office/powerpoint/2010/main" val="25268128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29</TotalTime>
  <Words>835</Words>
  <Application>Microsoft Office PowerPoint</Application>
  <PresentationFormat>Экран (4:3)</PresentationFormat>
  <Paragraphs>52</Paragraphs>
  <Slides>12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Arial</vt:lpstr>
      <vt:lpstr>Calibri</vt:lpstr>
      <vt:lpstr>Constantia</vt:lpstr>
      <vt:lpstr>Times New Roman</vt:lpstr>
      <vt:lpstr>Wingdings 2</vt:lpstr>
      <vt:lpstr>Поток</vt:lpstr>
      <vt:lpstr>Прибыль. Рентабельность</vt:lpstr>
      <vt:lpstr>Презентация PowerPoint</vt:lpstr>
      <vt:lpstr>Виды прибыли </vt:lpstr>
      <vt:lpstr>Презентация PowerPoint</vt:lpstr>
      <vt:lpstr>Презентация PowerPoint</vt:lpstr>
      <vt:lpstr>     Разница между прибылью   и рентабельностью </vt:lpstr>
      <vt:lpstr>Что влияет на рентабельность предприятия</vt:lpstr>
      <vt:lpstr>Задача</vt:lpstr>
      <vt:lpstr>Виды издержек</vt:lpstr>
      <vt:lpstr>Виды издержек</vt:lpstr>
      <vt:lpstr>Виды издержек</vt:lpstr>
      <vt:lpstr>Виды издержек</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Прибыль. Рентабильность</dc:title>
  <dc:creator>Пользователь Windows</dc:creator>
  <cp:lastModifiedBy>user1</cp:lastModifiedBy>
  <cp:revision>4</cp:revision>
  <dcterms:created xsi:type="dcterms:W3CDTF">2020-04-18T07:55:04Z</dcterms:created>
  <dcterms:modified xsi:type="dcterms:W3CDTF">2020-11-16T11:42:17Z</dcterms:modified>
</cp:coreProperties>
</file>