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0" r:id="rId4"/>
    <p:sldId id="258" r:id="rId5"/>
    <p:sldId id="275" r:id="rId6"/>
    <p:sldId id="276" r:id="rId7"/>
    <p:sldId id="277" r:id="rId8"/>
    <p:sldId id="273" r:id="rId9"/>
    <p:sldId id="272" r:id="rId10"/>
    <p:sldId id="261" r:id="rId11"/>
    <p:sldId id="263" r:id="rId12"/>
    <p:sldId id="274" r:id="rId13"/>
    <p:sldId id="262" r:id="rId14"/>
    <p:sldId id="271" r:id="rId15"/>
    <p:sldId id="278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6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9" autoAdjust="0"/>
    <p:restoredTop sz="94687" autoAdjust="0"/>
  </p:normalViewPr>
  <p:slideViewPr>
    <p:cSldViewPr>
      <p:cViewPr varScale="1">
        <p:scale>
          <a:sx n="64" d="100"/>
          <a:sy n="64" d="100"/>
        </p:scale>
        <p:origin x="13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4221088"/>
            <a:ext cx="8603456" cy="2376263"/>
          </a:xfrm>
        </p:spPr>
        <p:txBody>
          <a:bodyPr>
            <a:normAutofit/>
          </a:bodyPr>
          <a:lstStyle/>
          <a:p>
            <a:pPr algn="r"/>
            <a:br>
              <a:rPr lang="ru-RU" dirty="0"/>
            </a:br>
            <a:r>
              <a:rPr lang="ru-RU" dirty="0"/>
              <a:t>финансовое хозяйство как основа государственных мер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1026" name="Picture 2" descr="http://rusk.ru/images/2015/26550_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4663"/>
            <a:ext cx="4073597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otohomka.ru/images/Nov/21/de78a08faeef2c83604b3a8e9b8dc096/mini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20469"/>
            <a:ext cx="34791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789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.liveinternet.ru/images/attach/c/11/128/259/128259257_6rublioboidengi1366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553"/>
            <a:ext cx="8465577" cy="475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2293" y="404664"/>
            <a:ext cx="1872208" cy="165618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Финансы хозяйствующих субъектов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24228" y="355437"/>
            <a:ext cx="1944216" cy="165618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Финансы 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75992" y="3356992"/>
            <a:ext cx="3096344" cy="1728192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Общегосударственные финансы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6084168" y="2011621"/>
            <a:ext cx="1332596" cy="1849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6084168" y="2011621"/>
            <a:ext cx="1944216" cy="27135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364502" y="764704"/>
            <a:ext cx="425972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364501" y="1628800"/>
            <a:ext cx="425972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1"/>
            <a:endCxn id="3" idx="2"/>
          </p:cNvCxnSpPr>
          <p:nvPr/>
        </p:nvCxnSpPr>
        <p:spPr>
          <a:xfrm flipH="1" flipV="1">
            <a:off x="1428397" y="2060848"/>
            <a:ext cx="1547595" cy="2160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27584" y="2065286"/>
            <a:ext cx="2148408" cy="28758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08252" y="355437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Вклады, взносы, платежи, залог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64502" y="1183529"/>
            <a:ext cx="4290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Доходы, займы, страховое возмещение</a:t>
            </a:r>
          </a:p>
        </p:txBody>
      </p:sp>
      <p:sp>
        <p:nvSpPr>
          <p:cNvPr id="27" name="TextBox 26"/>
          <p:cNvSpPr txBox="1"/>
          <p:nvPr/>
        </p:nvSpPr>
        <p:spPr>
          <a:xfrm rot="18234061">
            <a:off x="5625576" y="2399102"/>
            <a:ext cx="1775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Налоги, сборы</a:t>
            </a:r>
          </a:p>
        </p:txBody>
      </p:sp>
      <p:sp>
        <p:nvSpPr>
          <p:cNvPr id="28" name="TextBox 27"/>
          <p:cNvSpPr txBox="1"/>
          <p:nvPr/>
        </p:nvSpPr>
        <p:spPr>
          <a:xfrm rot="18354336">
            <a:off x="6373097" y="3423588"/>
            <a:ext cx="2087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Выплаты, дотации</a:t>
            </a:r>
          </a:p>
        </p:txBody>
      </p:sp>
      <p:sp>
        <p:nvSpPr>
          <p:cNvPr id="29" name="TextBox 28"/>
          <p:cNvSpPr txBox="1"/>
          <p:nvPr/>
        </p:nvSpPr>
        <p:spPr>
          <a:xfrm rot="3214080">
            <a:off x="1327728" y="2779002"/>
            <a:ext cx="2073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Кредиты, выплаты</a:t>
            </a:r>
          </a:p>
        </p:txBody>
      </p:sp>
      <p:sp>
        <p:nvSpPr>
          <p:cNvPr id="30" name="TextBox 29"/>
          <p:cNvSpPr txBox="1"/>
          <p:nvPr/>
        </p:nvSpPr>
        <p:spPr>
          <a:xfrm rot="3210954">
            <a:off x="363998" y="3423587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Налоги, сборы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1559" y="5517232"/>
            <a:ext cx="8280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Взаимосвязь основных звеньев финансовой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2756456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Финансовая система и ее звенья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914400"/>
            <a:ext cx="835292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 Звенья финансовых отношений взаимосвязаны, образуя в совокупности единую финансовую систему.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Каждое звено финансовой системы имеет свои конкретные функции и обслуживает определенную группу финансовых отношений в государстве.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Наличие звеньев финансовой системы определяется существованием самостоятельных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субъектов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участвующих в хозяйственной деятельности: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Хозяйствующий субъект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коммерческое предприятие, некоммерческая организация, финансовый посредник;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(физическое лицо)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производитель, предприниматель, посредник, продавец, покупатель и т.д.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64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48680"/>
            <a:ext cx="365842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3" y="682659"/>
            <a:ext cx="48965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Финансовая политика является составной частью экономической политики и охватывает весь комплекс мероприятий государства в области финансов.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политика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совокупность целенаправленных намерений и мероприятий, проводимых государством в области финансов для осуществления своих функций и задач. </a:t>
            </a:r>
          </a:p>
        </p:txBody>
      </p:sp>
    </p:spTree>
    <p:extLst>
      <p:ext uri="{BB962C8B-B14F-4D97-AF65-F5344CB8AC3E}">
        <p14:creationId xmlns:p14="http://schemas.microsoft.com/office/powerpoint/2010/main" val="2921689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Государственный бюджет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9172" y="856357"/>
            <a:ext cx="842493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Главное звено в финансовой системе – государственный бюджет.</a:t>
            </a:r>
          </a:p>
          <a:p>
            <a:pPr algn="just"/>
            <a:r>
              <a:rPr lang="ru-RU" b="1" dirty="0"/>
              <a:t>Бюджет </a:t>
            </a:r>
            <a:r>
              <a:rPr lang="ru-RU" dirty="0"/>
              <a:t>– это роспись или смета доходов и расходов на определенный период и на определенные цели.</a:t>
            </a:r>
          </a:p>
          <a:p>
            <a:pPr algn="just"/>
            <a:r>
              <a:rPr lang="ru-RU" b="1" dirty="0"/>
              <a:t>Государственный бюджет</a:t>
            </a:r>
            <a:r>
              <a:rPr lang="ru-RU" dirty="0"/>
              <a:t> - это роспись или смета доходов и расходов на определенный период (1 год).</a:t>
            </a:r>
          </a:p>
          <a:p>
            <a:pPr algn="just"/>
            <a:r>
              <a:rPr lang="ru-RU" b="1" dirty="0"/>
              <a:t>Государственный бюджет – </a:t>
            </a:r>
            <a:r>
              <a:rPr lang="ru-RU" dirty="0"/>
              <a:t>это финансовая программа деятельности государства, отражающая все его денежные ресурсы (доходы) и их распределение (расходы).</a:t>
            </a:r>
          </a:p>
          <a:p>
            <a:pPr algn="just"/>
            <a:r>
              <a:rPr lang="ru-RU" dirty="0"/>
              <a:t>    При составлении финансового плана государства указываются источники поступления доходов и направления расходования средств. Государственный бюджет представляется правительством и принимается высшим органом законодательной власти (Парламент РК).</a:t>
            </a:r>
          </a:p>
          <a:p>
            <a:pPr algn="just"/>
            <a:r>
              <a:rPr lang="ru-RU" dirty="0"/>
              <a:t>   Государственный бюджет - основное средство перераспределения национального дохода. Через это звено финансовой системы перераспределяется до 40% национального дохода страны. В госбюджете сосредоточиваются крупнейшие доходы и наиболее важные в политическом и экономическом отношении общегосударственные расходы, имеющий целевой характер назначения. Основными доходами государственного бюджета выступают налоги, составляющие от 70 до 90% и более общей суммы его доходов.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59239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Структура бюджетной системы РК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98072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endParaRPr lang="ru-RU" sz="2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DDBE16-72AB-43DF-A6A7-99E52F4C35F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44218"/>
            <a:ext cx="7992888" cy="5048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0641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Бюджетная система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4886" y="938335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совокупность всех видов бюджетов.</a:t>
            </a:r>
          </a:p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Принцип единства финансовой системы: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 стране проводится единая финансовая политика;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управление финансами базируется на единых законодательных и нормативных актах;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существует единая денежная система страны;</a:t>
            </a:r>
          </a:p>
          <a:p>
            <a:pPr marL="457200" indent="-4572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действуют единые принципы контроля за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финансовыми отношениями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Бюджетная система РК двухуровневая и состоит из республиканского и местного бюджета.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642DC4-C72A-45E4-9983-5E45245FDBE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374" y="3861048"/>
            <a:ext cx="4587066" cy="2893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6865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республиканский бюджет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980728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Республиканский бюджет 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централизованный денежный фонд, утверждаемый законом РК, разрабатываемый правительством, формируется за счет поступлений и использования профицита, предназначенный для финансирования республиканских бюджетных программ.</a:t>
            </a:r>
          </a:p>
          <a:p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Структура государственного бюджета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Доходная часть (налоговые и неналоговые поступления и сборы, доходы от операции с капиталом, рентные платежи)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Расходная часть (финансирование экономики, науки, расходы на управление, оборону, осуществление внешнеэкономической деятельности, выплаты и т.д.)</a:t>
            </a:r>
          </a:p>
          <a:p>
            <a:pPr algn="just"/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BB497D-0602-4B49-9C81-1EDD92E0952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81937"/>
            <a:ext cx="4608512" cy="2245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513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местный бюджет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980728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Местные бюджеты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денежные фонды административно-территориальных единиц, формируемые за счет поступлений и использования профицита, предназначенные для финансирования местных бюджетных программ. Аким и его аппарат выступают администраторами местных бюджетных программ. 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Национальный фонд Республики Казахстан 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Нацфонд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-Государственный фонд Республики Казахстан, являющийся совокупностью финансовых активов, сосредотачиваемых на счете Правительства Республики Казахстан в Национальном банке Республики 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Казахстан.</a:t>
            </a:r>
          </a:p>
          <a:p>
            <a:pPr algn="just"/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BB497D-0602-4B49-9C81-1EDD92E0952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81937"/>
            <a:ext cx="4608512" cy="2245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148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Бюджетный механизм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воздействует на экономику через бюджетный механизм.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механизм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совокупность форм и методов образования и использования централизованного фонда денежных средств государства.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механизм лежит в основе построения бюджетной политики.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состояния государственного бюджета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Нормальное (расходная часть госбюджета равна доходной)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Дефицитное (расходы превышают доходы)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Профицитное (доходы превышают затраты)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4044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712968" cy="548640"/>
          </a:xfrm>
        </p:spPr>
        <p:txBody>
          <a:bodyPr/>
          <a:lstStyle/>
          <a:p>
            <a:pPr algn="ctr"/>
            <a:r>
              <a:rPr lang="ru-RU" dirty="0"/>
              <a:t>Причины дефицита государственного бюджета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Падение доходов в условиях кризисного состояния экономики и уменьшения прироста национального дохода.</a:t>
            </a:r>
          </a:p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Уменьшение акцизных налогов, поступающих в государственный бюджет</a:t>
            </a:r>
          </a:p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Увеличение бюджетных расходов</a:t>
            </a:r>
          </a:p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Непоследовательная финансово-экономическая политика.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67301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e-text.ru/uploads/articles/2416_1_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" y="116631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65760"/>
            <a:ext cx="5716116" cy="548640"/>
          </a:xfrm>
        </p:spPr>
        <p:txBody>
          <a:bodyPr/>
          <a:lstStyle/>
          <a:p>
            <a:pPr algn="ctr"/>
            <a:r>
              <a:rPr lang="ru-RU" dirty="0"/>
              <a:t>Финансовое хозяйство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100628"/>
            <a:ext cx="6408712" cy="3912547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Финансовой хозяйство – это историческая форма организации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удовлетворения предельных потребностей. Финансовое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 черпает свои ресурсы из индивидуальных хозяйств.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индивидуальных хозяйств является основной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предпосылкой финансового хозяйства. Особенный характер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хозяйства проявляется также в том, что это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принудительное. Без принуждения построить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хозяйство невозможно.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До возникновения частной собственности коллектив,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удовлетворяющий индивидуальные и коллективные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своих участников, не имеет нужды в финансовом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хозяйстве. Если исчезает момент принуждения, то исчезает и </a:t>
            </a:r>
          </a:p>
          <a:p>
            <a:pPr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хозяйство.</a:t>
            </a:r>
          </a:p>
          <a:p>
            <a:pPr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20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5445224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/>
              <a:t>Цель занятия </a:t>
            </a:r>
            <a:r>
              <a:rPr lang="ru-RU" sz="2400" dirty="0"/>
              <a:t>– изучить сущность финансов, финансовую систему Республики Казахстан, ее основные звенья и их взаимосвязь.</a:t>
            </a:r>
          </a:p>
        </p:txBody>
      </p:sp>
    </p:spTree>
    <p:extLst>
      <p:ext uri="{BB962C8B-B14F-4D97-AF65-F5344CB8AC3E}">
        <p14:creationId xmlns:p14="http://schemas.microsoft.com/office/powerpoint/2010/main" val="1607966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dirty="0"/>
              <a:t>Меры по снижению бюджетного дефицита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dirty="0"/>
              <a:t>1) Переход от финансирования к кредитованию</a:t>
            </a:r>
          </a:p>
          <a:p>
            <a:pPr lvl="0" algn="just"/>
            <a:r>
              <a:rPr lang="ru-RU" sz="3200" dirty="0"/>
              <a:t>2) Постепенная ликвидация дотаций убыточным предприятиям</a:t>
            </a:r>
          </a:p>
          <a:p>
            <a:pPr lvl="0" algn="just"/>
            <a:r>
              <a:rPr lang="ru-RU" sz="3200" dirty="0"/>
              <a:t>3) Снижение расходов по управлению государством</a:t>
            </a:r>
          </a:p>
          <a:p>
            <a:pPr lvl="0"/>
            <a:r>
              <a:rPr lang="ru-RU" sz="3200" dirty="0"/>
              <a:t>4) Изменение системы налогообложения</a:t>
            </a:r>
          </a:p>
          <a:p>
            <a:pPr lvl="0"/>
            <a:r>
              <a:rPr lang="ru-RU" sz="3200" dirty="0"/>
              <a:t>5) Повышение роли местных бюджетов.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77452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dirty="0"/>
              <a:t>Способы покрытия бюджетного дефицита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dirty="0"/>
              <a:t>1) Выпуск госзаймов</a:t>
            </a:r>
          </a:p>
          <a:p>
            <a:pPr lvl="0" algn="just"/>
            <a:r>
              <a:rPr lang="ru-RU" sz="3200" dirty="0"/>
              <a:t>2) Ужесточение налогообложения</a:t>
            </a:r>
          </a:p>
          <a:p>
            <a:pPr lvl="0" algn="just"/>
            <a:r>
              <a:rPr lang="ru-RU" sz="3200" dirty="0"/>
              <a:t>3) Секвестр (пропорциональное снижение государственных расходов по всем статьям)</a:t>
            </a:r>
          </a:p>
          <a:p>
            <a:pPr lvl="0" algn="just"/>
            <a:r>
              <a:rPr lang="ru-RU" sz="3200" dirty="0"/>
              <a:t>4) Производство денег или </a:t>
            </a:r>
            <a:r>
              <a:rPr lang="ru-RU" sz="3200" dirty="0" err="1"/>
              <a:t>сеньораж</a:t>
            </a:r>
            <a:r>
              <a:rPr lang="ru-RU" sz="3200" dirty="0"/>
              <a:t> (печатание денег).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744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dirty="0"/>
              <a:t>выплаты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государственного бюджета производятся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выплаты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Ассигнование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(выдача денежных средств на содержание предприятий и учреждений)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государственных денежных пособий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(государственные денежные пособия на определенные цели развития)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(бюджетные средства предоставляемые на безвозмездной и безвозвратной основах для покрытия текущих расходов)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1507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dirty="0"/>
              <a:t>Государственный долг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Государственный долг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общая сумма накопленных бюджетных дефицитов прошлых лет.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долг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делится 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Внешний (долг иностранным гражданам, фирмам, организациям, государствам)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Внутренний (долг правительства гражданам своей страны)</a:t>
            </a:r>
          </a:p>
          <a:p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24288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24936" cy="548640"/>
          </a:xfrm>
        </p:spPr>
        <p:txBody>
          <a:bodyPr/>
          <a:lstStyle/>
          <a:p>
            <a:pPr algn="ctr"/>
            <a:r>
              <a:rPr lang="ru-RU" dirty="0"/>
              <a:t>дефолт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5689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случаях, когда государство прекращает платежи по своим долгам, наступает дефолт.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Дефолт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банкротство государства-должника.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Например, в России с дефолтом столкнулись в 1998 году. Дефицит бюджета в то время покрывали выпуском государственных краткосрочных облигаций (ГКО). Этот финансовый инструмент начали использовать с 1997 года. Вначале ставки были немного выше нуля, и государство без проблем выполняло свои обязательства. В новом году фондовый рынок упал, что привело к росту ставок по ГКО сначала до 19% , а потом и до 49,2%. 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выплаты долгов государству пришлось выпускать все новые и новые облигации. Возникла пирамида ГКО. Наступил момент, когда стало невозможно соблюдать кредитные обязательства. Технический дефолт объявили 17 августа.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12094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0.proshkolu.ru/content/media/pic/std/4000000/3878000/3877595-eb28c2c5d7c6110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34274"/>
            <a:ext cx="4749386" cy="341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5589240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Спасибо за внимание!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351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0176" y="980728"/>
            <a:ext cx="76328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	Финансы зародились с появлением государства, поэтому сущность финансов, закономерности их развития, роль и сфера действия финансовых отношений определяются общественным экономическим строем, природой и функциями государства.</a:t>
            </a:r>
          </a:p>
          <a:p>
            <a:pPr algn="just"/>
            <a:r>
              <a:rPr lang="ru-RU" sz="2000" dirty="0"/>
              <a:t>	Термин </a:t>
            </a:r>
            <a:r>
              <a:rPr lang="ru-RU" sz="2000" b="1" dirty="0"/>
              <a:t>«</a:t>
            </a:r>
            <a:r>
              <a:rPr lang="en-US" sz="2000" b="1" dirty="0" err="1"/>
              <a:t>finansia</a:t>
            </a:r>
            <a:r>
              <a:rPr lang="ru-RU" sz="2000" b="1" dirty="0"/>
              <a:t>» </a:t>
            </a:r>
            <a:r>
              <a:rPr lang="ru-RU" sz="2000" dirty="0"/>
              <a:t>возник в </a:t>
            </a:r>
            <a:r>
              <a:rPr lang="en-US" sz="2000" dirty="0"/>
              <a:t>XIII-XV </a:t>
            </a:r>
            <a:r>
              <a:rPr lang="ru-RU" sz="2000" dirty="0"/>
              <a:t>вв. в торговых городах Италии и сначала обозначал любой денежный платеж. В дальнейшем он получил международное распространение и стал употребляться как понятие, связанное с системой денежных отношений между населением и государством, возникающих в процессе образования государственных фондов денежных средств.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Финансы как экономическая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76410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445807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682659"/>
            <a:ext cx="8280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система отношений по поводу распределения и использования специальных фондов денежных средств (финансовых ресурсов).</a:t>
            </a:r>
          </a:p>
          <a:p>
            <a:r>
              <a:rPr lang="ru-RU" sz="2400" dirty="0"/>
              <a:t>	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финансов: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Это всегда денежные отношения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Обязательно существование государства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Эти денежные отношения связаны с распределением и перераспределением общественного продукта и национального дохода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5849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e-text.ru/uploads/articles/2416_1_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061" y="4907315"/>
            <a:ext cx="2465965" cy="195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65760"/>
            <a:ext cx="7228284" cy="398944"/>
          </a:xfrm>
        </p:spPr>
        <p:txBody>
          <a:bodyPr/>
          <a:lstStyle/>
          <a:p>
            <a:pPr algn="ctr"/>
            <a:r>
              <a:rPr lang="ru-RU" dirty="0"/>
              <a:t>Функции финансов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7" y="836713"/>
            <a:ext cx="8226604" cy="547260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Аккумулирующая функция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создание материальной основы 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существования государства и обеспечение его функционирования.</a:t>
            </a:r>
          </a:p>
          <a:p>
            <a:pPr marL="0" indent="0"/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Распределительная функция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прямом перераспределении национального дохода с целью эффективного воздействия на результаты хозяйствования.</a:t>
            </a:r>
          </a:p>
          <a:p>
            <a:pPr marL="0" indent="0"/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Регулирующая функция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стимулирование деятельности хозяйствующих субъектов.</a:t>
            </a:r>
          </a:p>
          <a:p>
            <a:pPr marL="0"/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функция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производной от распределительной. Эти две функции связаны друг с другом. Контрольная функция проявляется в контроле за распределением совокупного общественного продукта, делением НД на фонды, а также за их целевым назначением и расходованием. Формой реализации контрольной функции финансов является финансовая информация, которая выражает финансовые показатели (прибыль, выручка, рентабельность, ликвидность, оборачиваемость, платежеспособность и др.).</a:t>
            </a:r>
          </a:p>
          <a:p>
            <a:pPr marL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20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544522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9780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e-text.ru/uploads/articles/2416_1_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0" y="365760"/>
            <a:ext cx="2465965" cy="195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365760"/>
            <a:ext cx="6148164" cy="398944"/>
          </a:xfrm>
        </p:spPr>
        <p:txBody>
          <a:bodyPr/>
          <a:lstStyle/>
          <a:p>
            <a:pPr algn="ctr"/>
            <a:r>
              <a:rPr lang="ru-RU" dirty="0"/>
              <a:t>Финансовая система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2836" y="951111"/>
            <a:ext cx="6379346" cy="406206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система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система экономических </a:t>
            </a:r>
          </a:p>
          <a:p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между субъектами, связанная с </a:t>
            </a:r>
          </a:p>
          <a:p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образованием,  распределением, перераспределением</a:t>
            </a:r>
          </a:p>
          <a:p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 ресурсов.</a:t>
            </a:r>
          </a:p>
          <a:p>
            <a:r>
              <a:rPr lang="ru-RU" sz="20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Основными субъектами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между которыми постоянно </a:t>
            </a:r>
          </a:p>
          <a:p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движение денежных потоков, являются:</a:t>
            </a:r>
          </a:p>
          <a:p>
            <a:pPr lvl="0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государство и его институты</a:t>
            </a:r>
          </a:p>
          <a:p>
            <a:pPr lvl="0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фирмы, предприятия, компании, общества и т.п.</a:t>
            </a:r>
          </a:p>
          <a:p>
            <a:pPr lvl="0"/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население, домашнее хозяйство</a:t>
            </a:r>
          </a:p>
          <a:p>
            <a:pPr marL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20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544522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219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e-text.ru/uploads/articles/2416_1_ma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90665"/>
            <a:ext cx="2465965" cy="172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5760"/>
            <a:ext cx="8352928" cy="398944"/>
          </a:xfrm>
        </p:spPr>
        <p:txBody>
          <a:bodyPr/>
          <a:lstStyle/>
          <a:p>
            <a:pPr algn="ctr"/>
            <a:r>
              <a:rPr lang="ru-RU" dirty="0"/>
              <a:t>Финансовая система Республики </a:t>
            </a:r>
            <a:r>
              <a:rPr lang="ru-RU" dirty="0" err="1"/>
              <a:t>казахстан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5"/>
            <a:ext cx="8730661" cy="4392488"/>
          </a:xfrm>
        </p:spPr>
        <p:txBody>
          <a:bodyPr>
            <a:noAutofit/>
          </a:bodyPr>
          <a:lstStyle/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система РК носит рыночный характер и </a:t>
            </a:r>
            <a:r>
              <a:rPr lang="ru-RU" sz="18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звеньев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1.Общегосударственные финансы (централизованные)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государственные финансы (государственный бюджет, государственный кредит, финансы государственных предприятий и организаций);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фонды денежных средств, используемые в соответствии с потребностями государства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фонды, используемые для развития производства и решения социальных вопросов.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2.Финансы хозяйствующих субъектов (децентрализованные)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финансы предприятий и организаций;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финансы домашних хозяйств, т.е. личные финансы</a:t>
            </a:r>
          </a:p>
          <a:p>
            <a:pPr>
              <a:buFontTx/>
              <a:buChar char="-"/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фонды денежных средств, используемые в соответствии с потребностями </a:t>
            </a:r>
          </a:p>
          <a:p>
            <a:pPr marL="0" indent="0"/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лиц, совместно проживающих и ведущих общее хозяйство.</a:t>
            </a:r>
          </a:p>
          <a:p>
            <a:pPr marL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20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544522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982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1.liveinternet.ru/images/attach/c/2/70/393/70393638_Deng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7"/>
            <a:ext cx="38100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819552"/>
          </a:xfrm>
        </p:spPr>
        <p:txBody>
          <a:bodyPr/>
          <a:lstStyle/>
          <a:p>
            <a:r>
              <a:rPr lang="ru-RU" u="sng" dirty="0"/>
              <a:t>Образуются из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765083" y="1988840"/>
            <a:ext cx="3200400" cy="310896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/>
              <a:t>налоговых, таможенных и прочих платежей;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доходов от размещения государственных финансовых ресурсов;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доходов от реализации (приватизации) государственной собственности или от сдачи ее в аренду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и др.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716016" y="1052736"/>
            <a:ext cx="3200400" cy="819552"/>
          </a:xfrm>
        </p:spPr>
        <p:txBody>
          <a:bodyPr/>
          <a:lstStyle/>
          <a:p>
            <a:r>
              <a:rPr lang="ru-RU" u="sng" dirty="0"/>
              <a:t>используются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>
          <a:xfrm>
            <a:off x="4644008" y="1988840"/>
            <a:ext cx="3200400" cy="3108960"/>
          </a:xfrm>
        </p:spPr>
        <p:txBody>
          <a:bodyPr>
            <a:normAutofit/>
          </a:bodyPr>
          <a:lstStyle/>
          <a:p>
            <a:r>
              <a:rPr lang="ru-RU" sz="2000" dirty="0"/>
              <a:t>для финансирования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 социальных,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 управленческих,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правоохранительных,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оборонных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производственных задач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9592" y="260648"/>
            <a:ext cx="7200800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Под общегосударственными (централизованными) финансами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понимают аккумулирование денежных средств в распоряжении государства, которые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1835696" y="1368644"/>
            <a:ext cx="1080120" cy="2601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04048" y="1368644"/>
            <a:ext cx="1008112" cy="2601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60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финансы хозяйствующих субъектов (децентрализованные)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124744"/>
            <a:ext cx="82809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     </a:t>
            </a:r>
            <a:r>
              <a:rPr lang="ru-RU" sz="2300" dirty="0"/>
              <a:t>Финансы хозяйствующих субъектов	 обслуживают процесс создания и распределения общественного продукта и национального дохода. </a:t>
            </a:r>
          </a:p>
          <a:p>
            <a:pPr algn="just"/>
            <a:r>
              <a:rPr lang="ru-RU" sz="2300" dirty="0"/>
              <a:t>      Именно в данном звене финансовой системы формируется основная часть доходов, которая в результате перераспределения по установленным государством правилам формирует доходы бюджетов всех уровней, а также внебюджетных фондов. </a:t>
            </a:r>
          </a:p>
          <a:p>
            <a:pPr algn="just"/>
            <a:r>
              <a:rPr lang="ru-RU" sz="23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289222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389</TotalTime>
  <Words>1621</Words>
  <Application>Microsoft Office PowerPoint</Application>
  <PresentationFormat>Экран (4:3)</PresentationFormat>
  <Paragraphs>168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Franklin Gothic Book</vt:lpstr>
      <vt:lpstr>Franklin Gothic Medium</vt:lpstr>
      <vt:lpstr>Times New Roman</vt:lpstr>
      <vt:lpstr>Wingdings</vt:lpstr>
      <vt:lpstr>Углы</vt:lpstr>
      <vt:lpstr> финансовое хозяйство как основа государственных мер</vt:lpstr>
      <vt:lpstr>Финансовое хозяйство</vt:lpstr>
      <vt:lpstr>Финансы как экономическая категория</vt:lpstr>
      <vt:lpstr>Презентация PowerPoint</vt:lpstr>
      <vt:lpstr>Функции финансов</vt:lpstr>
      <vt:lpstr>Финансовая система</vt:lpstr>
      <vt:lpstr>Финансовая система Республики казахстан</vt:lpstr>
      <vt:lpstr>Презентация PowerPoint</vt:lpstr>
      <vt:lpstr>финансы хозяйствующих субъектов (децентрализованные)</vt:lpstr>
      <vt:lpstr>Презентация PowerPoint</vt:lpstr>
      <vt:lpstr>Финансовая система и ее звенья</vt:lpstr>
      <vt:lpstr>Презентация PowerPoint</vt:lpstr>
      <vt:lpstr>Государственный бюджет</vt:lpstr>
      <vt:lpstr>Структура бюджетной системы РК</vt:lpstr>
      <vt:lpstr>Бюджетная система </vt:lpstr>
      <vt:lpstr>республиканский бюджет </vt:lpstr>
      <vt:lpstr>местный бюджет </vt:lpstr>
      <vt:lpstr>Бюджетный механизм</vt:lpstr>
      <vt:lpstr>Причины дефицита государственного бюджета</vt:lpstr>
      <vt:lpstr>Меры по снижению бюджетного дефицита</vt:lpstr>
      <vt:lpstr>Способы покрытия бюджетного дефицита</vt:lpstr>
      <vt:lpstr>выплаты</vt:lpstr>
      <vt:lpstr>Государственный долг</vt:lpstr>
      <vt:lpstr>дефолт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финансов, их функции и роль в экономике. Структура финансовой системы</dc:title>
  <dc:creator>GIGABYTE</dc:creator>
  <cp:lastModifiedBy>user1</cp:lastModifiedBy>
  <cp:revision>42</cp:revision>
  <dcterms:created xsi:type="dcterms:W3CDTF">2016-11-05T15:46:38Z</dcterms:created>
  <dcterms:modified xsi:type="dcterms:W3CDTF">2020-11-12T04:50:23Z</dcterms:modified>
</cp:coreProperties>
</file>