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1"/>
  </p:handoutMasterIdLst>
  <p:sldIdLst>
    <p:sldId id="256" r:id="rId2"/>
    <p:sldId id="271" r:id="rId3"/>
    <p:sldId id="258" r:id="rId4"/>
    <p:sldId id="278" r:id="rId5"/>
    <p:sldId id="279" r:id="rId6"/>
    <p:sldId id="259" r:id="rId7"/>
    <p:sldId id="263" r:id="rId8"/>
    <p:sldId id="280" r:id="rId9"/>
    <p:sldId id="281" r:id="rId10"/>
  </p:sldIdLst>
  <p:sldSz cx="9144000" cy="6858000" type="screen4x3"/>
  <p:notesSz cx="6808788" cy="98234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893A7-50D1-498F-88E6-3535519D3D61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31325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331325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50C23-5CE9-4D95-9015-81F8ECA780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kakzarabativat.ru/investirovanie/investicionnyj-portfel/" TargetMode="External"/><Relationship Id="rId2" Type="http://schemas.openxmlformats.org/officeDocument/2006/relationships/hyperlink" Target="https://kakzarabativat.ru/kak-zarabotat/na-cennyh-bumagah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Альтернативная стоимость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857628"/>
            <a:ext cx="7772400" cy="135732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12968" cy="6525344"/>
          </a:xfrm>
        </p:spPr>
        <p:txBody>
          <a:bodyPr>
            <a:normAutofit/>
          </a:bodyPr>
          <a:lstStyle/>
          <a:p>
            <a:pPr algn="just"/>
            <a:r>
              <a:rPr lang="ru-RU" sz="3200" dirty="0">
                <a:solidFill>
                  <a:schemeClr val="tx1"/>
                </a:solidFill>
                <a:effectLst/>
                <a:latin typeface="+mn-lt"/>
              </a:rPr>
              <a:t>Очень плохо, когда у человека нет выбора, и он должен делать то, к чему его принуждают. Но и свободный выбор труден: выбирающий человек всегда от чего-то отказывается. В классической ситуации выбора находится ребенок, пришедший с родителями в магазин игрушек: он хотел бы купить все или почти все, а родители ограничили стоимость подарка определенной суммой.</a:t>
            </a:r>
            <a:endParaRPr lang="ru-RU" sz="32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800" dirty="0">
                <a:solidFill>
                  <a:srgbClr val="002060"/>
                </a:solidFill>
              </a:rPr>
              <a:t>Альтернативная стоимость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2664296"/>
          </a:xfrm>
        </p:spPr>
        <p:txBody>
          <a:bodyPr>
            <a:normAutofit/>
          </a:bodyPr>
          <a:lstStyle/>
          <a:p>
            <a:r>
              <a:rPr lang="ru-RU" sz="2000" b="1" dirty="0"/>
              <a:t>Альтернативная стоимость – </a:t>
            </a:r>
            <a:r>
              <a:rPr lang="ru-RU" sz="2000" dirty="0"/>
              <a:t>это стоимость (ценность) наиболее приоритетного среди благ, от которого пришлось отказаться ради осуществления собственного выбора.</a:t>
            </a:r>
          </a:p>
          <a:p>
            <a:r>
              <a:rPr lang="ru-RU" sz="2000" b="1" dirty="0"/>
              <a:t>Альтернативная стоимость – </a:t>
            </a:r>
            <a:r>
              <a:rPr lang="ru-RU" sz="2000" dirty="0"/>
              <a:t>благо, которым мы жертвуем ради иного блага.</a:t>
            </a:r>
          </a:p>
          <a:p>
            <a:r>
              <a:rPr lang="ru-RU" sz="2000" b="1" dirty="0"/>
              <a:t>Альтернативная стоимость</a:t>
            </a:r>
            <a:r>
              <a:rPr lang="ru-RU" sz="2000" dirty="0"/>
              <a:t> – это упущенная выгода</a:t>
            </a:r>
            <a:endParaRPr lang="ru-RU" sz="2000" b="1" dirty="0"/>
          </a:p>
          <a:p>
            <a:r>
              <a:rPr lang="ru-RU" sz="2000" b="1" dirty="0"/>
              <a:t>Альтернативная стоимость – </a:t>
            </a:r>
            <a:r>
              <a:rPr lang="ru-RU" sz="2000" dirty="0"/>
              <a:t>цена, измеряемая через другую вещь.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783021"/>
              </p:ext>
            </p:extLst>
          </p:nvPr>
        </p:nvGraphicFramePr>
        <p:xfrm>
          <a:off x="3347864" y="3596158"/>
          <a:ext cx="5400600" cy="2232248"/>
        </p:xfrm>
        <a:graphic>
          <a:graphicData uri="http://schemas.openxmlformats.org/drawingml/2006/table">
            <a:tbl>
              <a:tblPr/>
              <a:tblGrid>
                <a:gridCol w="540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АЛЬТЕРНАТИВНАЯ СТОИМОСТЬ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альтернативные издержки =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упущенная выгода =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цена упущенных возможностей =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цена выбора!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429000"/>
            <a:ext cx="289554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12968" cy="64807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+mn-lt"/>
              </a:rPr>
              <a:t>Примеры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EBBFF81-03BC-43C3-B28B-9768194B261D}"/>
              </a:ext>
            </a:extLst>
          </p:cNvPr>
          <p:cNvSpPr/>
          <p:nvPr/>
        </p:nvSpPr>
        <p:spPr>
          <a:xfrm>
            <a:off x="251520" y="1582341"/>
            <a:ext cx="871296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u="sng" dirty="0">
                <a:ea typeface="Times New Roman" panose="02020603050405020304" pitchFamily="18" charset="0"/>
              </a:rPr>
              <a:t>Пример № 1 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ea typeface="Times New Roman" panose="02020603050405020304" pitchFamily="18" charset="0"/>
              </a:rPr>
              <a:t>Петр должен решить, как он проведет лет. Первый вариант – поездка к родственникам на каникулы. Второй вариант – летняя работа. Паша выбрал отдых у родных. Значит, работа будет являться альтернативной стоимостью.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ea typeface="Times New Roman" panose="02020603050405020304" pitchFamily="18" charset="0"/>
              </a:rPr>
              <a:t>Что нужно сделать, чтобы рассчитать ее ценность или упущенную выгоду?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ea typeface="Times New Roman" panose="02020603050405020304" pitchFamily="18" charset="0"/>
              </a:rPr>
              <a:t>Предположим, что цена билета туда и обратно равна 2000 тенге. А на работе Петр мог бы зарабатывать 20 000 тенге. Значит альтернативная стоимость будет равна 20 000 тенге.</a:t>
            </a:r>
          </a:p>
          <a:p>
            <a:pPr indent="450215" algn="just"/>
            <a:r>
              <a:rPr lang="ru-RU" sz="2000" u="sng" dirty="0"/>
              <a:t>Пример № 2 </a:t>
            </a:r>
          </a:p>
          <a:p>
            <a:pPr indent="450215" algn="just"/>
            <a:r>
              <a:rPr lang="ru-RU" sz="2000" dirty="0"/>
              <a:t>У человека есть 1 500 тенге на покупку билета в кино или удовлетворение других потребностей. Альтернативной ценой билета будет важность благ, от которых отказались, для похода в кино (приобретение книги или отложить деньги в копилку). Тогда альтернативная стоимость равна цене товара.</a:t>
            </a:r>
          </a:p>
          <a:p>
            <a:pPr indent="450215" algn="just">
              <a:spcAft>
                <a:spcPts val="0"/>
              </a:spcAft>
            </a:pPr>
            <a:endParaRPr lang="ru-RU" sz="16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042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12968" cy="64807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+mn-lt"/>
              </a:rPr>
              <a:t>Примеры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EBBFF81-03BC-43C3-B28B-9768194B261D}"/>
              </a:ext>
            </a:extLst>
          </p:cNvPr>
          <p:cNvSpPr/>
          <p:nvPr/>
        </p:nvSpPr>
        <p:spPr>
          <a:xfrm>
            <a:off x="251520" y="1582341"/>
            <a:ext cx="87129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u="sng" dirty="0">
                <a:ea typeface="Times New Roman" panose="02020603050405020304" pitchFamily="18" charset="0"/>
              </a:rPr>
              <a:t>Пример № 3 </a:t>
            </a:r>
          </a:p>
          <a:p>
            <a:pPr fontAlgn="base"/>
            <a:r>
              <a:rPr lang="ru-RU" sz="2000" dirty="0"/>
              <a:t>    Выпускник школы выбрал учёбу в институте вместо работы. Значит, в данном случае альтернативной стоимостью будет работа.</a:t>
            </a:r>
          </a:p>
          <a:p>
            <a:pPr fontAlgn="base"/>
            <a:r>
              <a:rPr lang="ru-RU" sz="2000" dirty="0"/>
              <a:t>Студент платит за обучение 45$ в месяц. Если бы он пошёл на работу, то получал бы 100$ в месяц. Какова альтернативная стоимость и упущенная выгода выбора студента? </a:t>
            </a:r>
          </a:p>
          <a:p>
            <a:pPr fontAlgn="base"/>
            <a:r>
              <a:rPr lang="ru-RU" sz="2000" dirty="0"/>
              <a:t>(альтернативная стоимость - это величина зарплаты, которую не получит студент, т.е. 100$ в месяц; упущенная выгода равна 100 + 45 = 145$).</a:t>
            </a:r>
          </a:p>
          <a:p>
            <a:pPr indent="450215" algn="just">
              <a:spcAft>
                <a:spcPts val="0"/>
              </a:spcAft>
            </a:pPr>
            <a:endParaRPr lang="ru-RU" sz="2000" dirty="0">
              <a:ea typeface="Times New Roman" panose="02020603050405020304" pitchFamily="18" charset="0"/>
            </a:endParaRPr>
          </a:p>
          <a:p>
            <a:pPr indent="450215" algn="just"/>
            <a:r>
              <a:rPr lang="ru-RU" sz="2000" u="sng" dirty="0"/>
              <a:t>Пример № 4 </a:t>
            </a:r>
          </a:p>
          <a:p>
            <a:pPr indent="450215" algn="just"/>
            <a:r>
              <a:rPr lang="ru-RU" sz="2000" dirty="0"/>
              <a:t>Студент получает стипендию в размере 15$ в месяц. Если бы он пошёл на работу, то получал бы 100$. Какова альтернативная стоимость и упущенная выгода выбора студента? </a:t>
            </a:r>
          </a:p>
          <a:p>
            <a:pPr indent="450215" algn="just"/>
            <a:r>
              <a:rPr lang="ru-RU" sz="2000" dirty="0"/>
              <a:t>(альтернативная стоимость = 100$; упущенная выгода равна 100 - 15 = 85$).</a:t>
            </a:r>
          </a:p>
          <a:p>
            <a:pPr indent="450215" algn="just"/>
            <a:endParaRPr lang="ru-RU" sz="2000" u="sng" dirty="0"/>
          </a:p>
          <a:p>
            <a:pPr indent="450215" algn="just"/>
            <a:endParaRPr lang="ru-RU" sz="16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371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800" dirty="0">
                <a:solidFill>
                  <a:srgbClr val="002060"/>
                </a:solidFill>
              </a:rPr>
              <a:t>Свойства АС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/>
              <a:t>Альтернативная стоимость субъективна, то есть зависит от потребностей индивида.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Альтернативная стоимость не зависит от цены и денежных затрат.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pPr marL="514350" indent="-51435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Принципиальная разница цены от альтернативной стоимости в том, </a:t>
            </a:r>
          </a:p>
          <a:p>
            <a:pPr marL="514350" indent="-51435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цена – объективна, </a:t>
            </a:r>
          </a:p>
          <a:p>
            <a:pPr marL="514350" indent="-51435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АС – субъективна.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Альтернативная стоимость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37160" indent="0">
              <a:buNone/>
            </a:pPr>
            <a:r>
              <a:rPr lang="ru-RU" dirty="0"/>
              <a:t>Понятие альтернативной стоимости чаще всего применяется:</a:t>
            </a:r>
          </a:p>
          <a:p>
            <a:pPr lvl="0"/>
            <a:r>
              <a:rPr lang="ru-RU" i="1" dirty="0"/>
              <a:t>При оценке производственных возможностей</a:t>
            </a:r>
            <a:r>
              <a:rPr lang="ru-RU" dirty="0"/>
              <a:t> — что можно произвести на определенном оборудовании с ограниченным количеством ресурсов.</a:t>
            </a:r>
          </a:p>
          <a:p>
            <a:pPr lvl="0"/>
            <a:r>
              <a:rPr lang="ru-RU" i="1" dirty="0"/>
              <a:t>При оценке возможностей расширения</a:t>
            </a:r>
            <a:r>
              <a:rPr lang="ru-RU" dirty="0"/>
              <a:t> — что может дать установка нового оборудования, и каким образом можно использовать эти затраты при другом раскладе.</a:t>
            </a:r>
          </a:p>
          <a:p>
            <a:pPr lvl="0"/>
            <a:r>
              <a:rPr lang="ru-RU" i="1" dirty="0"/>
              <a:t>При оценке вариантов инвестиций</a:t>
            </a:r>
            <a:r>
              <a:rPr lang="ru-RU" dirty="0"/>
              <a:t> — что будет, если вложить деньги в определенные </a:t>
            </a:r>
            <a:r>
              <a:rPr lang="ru-RU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ценные бумаги</a:t>
            </a:r>
            <a:r>
              <a:rPr lang="ru-RU" dirty="0"/>
              <a:t>, и какой доход даст альтернативный </a:t>
            </a:r>
            <a:r>
              <a:rPr lang="ru-RU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инвестиционный портфель</a:t>
            </a:r>
            <a:r>
              <a:rPr lang="ru-RU" dirty="0"/>
              <a:t>.</a:t>
            </a:r>
          </a:p>
          <a:p>
            <a:pPr marL="13716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Альтернативная стоимость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37160" indent="0" algn="just">
              <a:buNone/>
            </a:pPr>
            <a:r>
              <a:rPr lang="ru-RU" i="1" dirty="0"/>
              <a:t>      Альтернативная стоимость производства</a:t>
            </a:r>
            <a:r>
              <a:rPr lang="ru-RU" dirty="0"/>
              <a:t> показывает, на сколько нужно снизить производство одного товара, чтобы из сэкономленных материалов сделать другой продукт. </a:t>
            </a:r>
          </a:p>
          <a:p>
            <a:pPr marL="137160" indent="0" algn="just">
              <a:buNone/>
            </a:pPr>
            <a:r>
              <a:rPr lang="ru-RU" dirty="0"/>
              <a:t>     Альтернативная стоимость производства используется, когда предприятие выпускает несколько линеек продуктов. Такой расчет позволяет вовремя скорректировать производственные мощности, чтобы удовлетворить спрос определенных товаров.</a:t>
            </a:r>
          </a:p>
          <a:p>
            <a:pPr marL="137160" indent="0" algn="just">
              <a:buNone/>
            </a:pPr>
            <a:r>
              <a:rPr lang="ru-RU" dirty="0"/>
              <a:t>    Определение альтернативной стоимости носит субъективный характер, поскольку каждый производитель, потребитель, каждая страна осуществляет выбор по своим критериям.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4917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Альтернативная стоимость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i="1" dirty="0"/>
              <a:t> </a:t>
            </a:r>
            <a:r>
              <a:rPr lang="ru-RU" dirty="0"/>
              <a:t>Выбор осуществляется путем принятия решения.</a:t>
            </a:r>
          </a:p>
          <a:p>
            <a:pPr marL="137160" indent="0">
              <a:buNone/>
            </a:pPr>
            <a:r>
              <a:rPr lang="ru-RU" dirty="0"/>
              <a:t>Процесс принятия решения является</a:t>
            </a:r>
            <a:r>
              <a:rPr lang="ru-RU" i="1" dirty="0"/>
              <a:t> </a:t>
            </a:r>
            <a:r>
              <a:rPr lang="ru-RU" b="1" i="1" dirty="0"/>
              <a:t>пятиступенчатым:</a:t>
            </a:r>
            <a:endParaRPr lang="ru-RU" dirty="0"/>
          </a:p>
          <a:p>
            <a:pPr marL="137160" indent="0">
              <a:buNone/>
            </a:pPr>
            <a:r>
              <a:rPr lang="ru-RU" dirty="0"/>
              <a:t>1. Определение проблемы.</a:t>
            </a:r>
          </a:p>
          <a:p>
            <a:pPr marL="137160" indent="0">
              <a:buNone/>
            </a:pPr>
            <a:r>
              <a:rPr lang="ru-RU" dirty="0"/>
              <a:t>2. Перечень всех существующих альтернатив (вариантов) для решения этой проблемы.</a:t>
            </a:r>
          </a:p>
          <a:p>
            <a:pPr marL="137160" indent="0">
              <a:buNone/>
            </a:pPr>
            <a:r>
              <a:rPr lang="ru-RU" dirty="0"/>
              <a:t>3. Определение критериев (что для нас важно).</a:t>
            </a:r>
          </a:p>
          <a:p>
            <a:pPr marL="137160" indent="0">
              <a:buNone/>
            </a:pPr>
            <a:r>
              <a:rPr lang="ru-RU" dirty="0"/>
              <a:t>4. Оценка каждой альтернативы по всем критериям.</a:t>
            </a:r>
          </a:p>
          <a:p>
            <a:pPr marL="137160" indent="0">
              <a:buNone/>
            </a:pPr>
            <a:r>
              <a:rPr lang="ru-RU" dirty="0"/>
              <a:t>5. Принятия окончательного решения.</a:t>
            </a:r>
          </a:p>
          <a:p>
            <a:pPr marL="137160" indent="0">
              <a:buNone/>
            </a:pPr>
            <a:r>
              <a:rPr lang="ru-RU" dirty="0"/>
              <a:t> </a:t>
            </a:r>
          </a:p>
          <a:p>
            <a:pPr marL="13716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9092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696</TotalTime>
  <Words>653</Words>
  <Application>Microsoft Office PowerPoint</Application>
  <PresentationFormat>Экран (4:3)</PresentationFormat>
  <Paragraphs>53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Альтернативная стоимость</vt:lpstr>
      <vt:lpstr>Очень плохо, когда у человека нет выбора, и он должен делать то, к чему его принуждают. Но и свободный выбор труден: выбирающий человек всегда от чего-то отказывается. В классической ситуации выбора находится ребенок, пришедший с родителями в магазин игрушек: он хотел бы купить все или почти все, а родители ограничили стоимость подарка определенной суммой.</vt:lpstr>
      <vt:lpstr>Альтернативная стоимость</vt:lpstr>
      <vt:lpstr>Примеры </vt:lpstr>
      <vt:lpstr>Примеры </vt:lpstr>
      <vt:lpstr>Свойства АС</vt:lpstr>
      <vt:lpstr>Альтернативная стоимость</vt:lpstr>
      <vt:lpstr>Альтернативная стоимость</vt:lpstr>
      <vt:lpstr>Альтернативная стоимость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Альтернативные затраты и кривая производственных возможностей</dc:title>
  <dc:creator>user1</dc:creator>
  <cp:lastModifiedBy>user1</cp:lastModifiedBy>
  <cp:revision>75</cp:revision>
  <dcterms:modified xsi:type="dcterms:W3CDTF">2020-10-20T12:39:21Z</dcterms:modified>
</cp:coreProperties>
</file>