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0"/>
  </p:notesMasterIdLst>
  <p:handoutMasterIdLst>
    <p:handoutMasterId r:id="rId41"/>
  </p:handoutMasterIdLst>
  <p:sldIdLst>
    <p:sldId id="257" r:id="rId2"/>
    <p:sldId id="301" r:id="rId3"/>
    <p:sldId id="302" r:id="rId4"/>
    <p:sldId id="303" r:id="rId5"/>
    <p:sldId id="258" r:id="rId6"/>
    <p:sldId id="259" r:id="rId7"/>
    <p:sldId id="262" r:id="rId8"/>
    <p:sldId id="305" r:id="rId9"/>
    <p:sldId id="304" r:id="rId10"/>
    <p:sldId id="277" r:id="rId11"/>
    <p:sldId id="278" r:id="rId12"/>
    <p:sldId id="264" r:id="rId13"/>
    <p:sldId id="265" r:id="rId14"/>
    <p:sldId id="306" r:id="rId15"/>
    <p:sldId id="307" r:id="rId16"/>
    <p:sldId id="308" r:id="rId17"/>
    <p:sldId id="281" r:id="rId18"/>
    <p:sldId id="282" r:id="rId19"/>
    <p:sldId id="283" r:id="rId20"/>
    <p:sldId id="309" r:id="rId21"/>
    <p:sldId id="284" r:id="rId22"/>
    <p:sldId id="310" r:id="rId23"/>
    <p:sldId id="311" r:id="rId24"/>
    <p:sldId id="312" r:id="rId25"/>
    <p:sldId id="285" r:id="rId26"/>
    <p:sldId id="295" r:id="rId27"/>
    <p:sldId id="296" r:id="rId28"/>
    <p:sldId id="314" r:id="rId29"/>
    <p:sldId id="276" r:id="rId30"/>
    <p:sldId id="313" r:id="rId31"/>
    <p:sldId id="315" r:id="rId32"/>
    <p:sldId id="316" r:id="rId33"/>
    <p:sldId id="317" r:id="rId34"/>
    <p:sldId id="318" r:id="rId35"/>
    <p:sldId id="319" r:id="rId36"/>
    <p:sldId id="320" r:id="rId37"/>
    <p:sldId id="321" r:id="rId38"/>
    <p:sldId id="299" r:id="rId39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0E3FDE45-AF77-4B5C-9715-49D594BDF05E}"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1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636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9" d="100"/>
          <a:sy n="89" d="100"/>
        </p:scale>
        <p:origin x="299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6D8150B0-C35F-4E62-B122-05A7C96C5AE7}" type="datetime1">
              <a:rPr lang="ru-RU" smtClean="0"/>
              <a:t>07.12.2020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2C33ADDF-418B-4AEE-81B9-E77B3218F8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89590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15608A6-EAD2-40F7-893B-DE2E383BC1EA}" type="datetime1">
              <a:rPr lang="ru-RU" noProof="0" smtClean="0"/>
              <a:t>07.12.2020</a:t>
            </a:fld>
            <a:endParaRPr lang="ru-RU" noProof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2275029A-2D1E-47A5-9598-4A9AC47B3AC1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03077041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2275029A-2D1E-47A5-9598-4A9AC47B3AC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4762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2275029A-2D1E-47A5-9598-4A9AC47B3AC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01132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2275029A-2D1E-47A5-9598-4A9AC47B3AC1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20955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2275029A-2D1E-47A5-9598-4A9AC47B3AC1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55808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2275029A-2D1E-47A5-9598-4A9AC47B3AC1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2903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2275029A-2D1E-47A5-9598-4A9AC47B3AC1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77721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2275029A-2D1E-47A5-9598-4A9AC47B3AC1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7840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144000" cy="2387600"/>
          </a:xfrm>
        </p:spPr>
        <p:txBody>
          <a:bodyPr rtlCol="0" anchor="b"/>
          <a:lstStyle>
            <a:lvl1pPr algn="l">
              <a:defRPr sz="6000">
                <a:solidFill>
                  <a:schemeClr val="tx2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rtlCol="0"/>
          <a:lstStyle>
            <a:lvl1pPr marL="0" indent="0" algn="l">
              <a:buNone/>
              <a:defRPr sz="2400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4E127F4-C264-4543-BD80-137291281E4F}" type="datetime1">
              <a:rPr lang="ru-RU" noProof="0" smtClean="0"/>
              <a:t>07.12.2020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62D6987-FB6D-4DB8-81B8-AD0F35E3BB5F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483261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B9C2E31-907D-4644-80F2-4DB295C0E17F}" type="datetime1">
              <a:rPr lang="ru-RU" noProof="0" smtClean="0"/>
              <a:t>07.12.2020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62D6987-FB6D-4DB8-81B8-AD0F35E3BB5F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631795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CAB43BC-686C-4CEC-9DA8-9B2BEB43AA1A}" type="datetime1">
              <a:rPr lang="ru-RU" noProof="0" smtClean="0"/>
              <a:t>07.12.2020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62D6987-FB6D-4DB8-81B8-AD0F35E3BB5F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446235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4AB3C9B-AE9B-439B-9E20-F24831A15E96}" type="datetime1">
              <a:rPr lang="ru-RU" noProof="0" smtClean="0"/>
              <a:t>07.12.2020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62D6987-FB6D-4DB8-81B8-AD0F35E3BB5F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702466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62262"/>
          </a:xfrm>
        </p:spPr>
        <p:txBody>
          <a:bodyPr rtlCol="0" anchor="b"/>
          <a:lstStyle>
            <a:lvl1pPr>
              <a:defRPr sz="60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 rtlCol="0"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4DBE9FC-B4AC-4E2B-91EA-A354D93F61B0}" type="datetime1">
              <a:rPr lang="ru-RU" noProof="0" smtClean="0"/>
              <a:t>07.12.2020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62D6987-FB6D-4DB8-81B8-AD0F35E3BB5F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2336118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74750"/>
            <a:ext cx="10515600" cy="1325563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 hasCustomPrompt="1"/>
          </p:nvPr>
        </p:nvSpPr>
        <p:spPr>
          <a:xfrm>
            <a:off x="838200" y="1835250"/>
            <a:ext cx="5181600" cy="4351338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6172200" y="1835250"/>
            <a:ext cx="5181600" cy="4351338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65975"/>
            <a:ext cx="3276600" cy="365125"/>
          </a:xfrm>
        </p:spPr>
        <p:txBody>
          <a:bodyPr rtlCol="0"/>
          <a:lstStyle/>
          <a:p>
            <a:pPr rtl="0"/>
            <a:fld id="{D8A81E54-0148-46E1-A385-A96B314ED149}" type="datetime1">
              <a:rPr lang="ru-RU" noProof="0" smtClean="0"/>
              <a:t>07.12.2020</a:t>
            </a:fld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648200" y="6365975"/>
            <a:ext cx="2895600" cy="365125"/>
          </a:xfrm>
        </p:spPr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65975"/>
            <a:ext cx="3276600" cy="365125"/>
          </a:xfrm>
        </p:spPr>
        <p:txBody>
          <a:bodyPr rtlCol="0"/>
          <a:lstStyle/>
          <a:p>
            <a:pPr rtl="0"/>
            <a:fld id="{062D6987-FB6D-4DB8-81B8-AD0F35E3BB5F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521872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274638"/>
            <a:ext cx="10515600" cy="1143000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831850" y="1489075"/>
            <a:ext cx="5156200" cy="641350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831850" y="2193925"/>
            <a:ext cx="5156200" cy="3978275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6189663" y="1489075"/>
            <a:ext cx="5157787" cy="641350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6189663" y="2193925"/>
            <a:ext cx="5157787" cy="3978275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AA82A16-18C9-4732-B382-332A3DE30819}" type="datetime1">
              <a:rPr lang="ru-RU" noProof="0" smtClean="0"/>
              <a:t>07.12.2020</a:t>
            </a:fld>
            <a:endParaRPr lang="ru-RU" noProof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62D6987-FB6D-4DB8-81B8-AD0F35E3BB5F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1009249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950E1DB-5DAB-47E7-83F0-6E088267881B}" type="datetime1">
              <a:rPr lang="ru-RU" noProof="0" smtClean="0"/>
              <a:t>07.12.2020</a:t>
            </a:fld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62D6987-FB6D-4DB8-81B8-AD0F35E3BB5F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918406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1B7FD50-AE85-4CDD-AB16-2C416C3F25D1}" type="datetime1">
              <a:rPr lang="ru-RU" noProof="0" smtClean="0"/>
              <a:t>07.12.2020</a:t>
            </a:fld>
            <a:endParaRPr lang="ru-RU" noProof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62D6987-FB6D-4DB8-81B8-AD0F35E3BB5F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497625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64D1ED4-4F87-478C-9B35-196DA1DDA9C6}" type="datetime1">
              <a:rPr lang="ru-RU" noProof="0" smtClean="0"/>
              <a:t>07.12.2020</a:t>
            </a:fld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62D6987-FB6D-4DB8-81B8-AD0F35E3BB5F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943659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 hasCustomPrompt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0A1652B-2F39-4CD7-8505-DDFED18FA6B4}" type="datetime1">
              <a:rPr lang="ru-RU" noProof="0" smtClean="0"/>
              <a:t>07.12.2020</a:t>
            </a:fld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62D6987-FB6D-4DB8-81B8-AD0F35E3BB5F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522290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8675DEDD-3455-4CE7-8CE4-563838EEED28}" type="datetime1">
              <a:rPr lang="ru-RU" noProof="0" smtClean="0"/>
              <a:t>07.12.2020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062D6987-FB6D-4DB8-81B8-AD0F35E3BB5F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981562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0969" y="1337614"/>
            <a:ext cx="9144000" cy="2387600"/>
          </a:xfrm>
        </p:spPr>
        <p:txBody>
          <a:bodyPr rtlCol="0">
            <a:noAutofit/>
          </a:bodyPr>
          <a:lstStyle/>
          <a:p>
            <a:pPr rtl="0"/>
            <a:r>
              <a:rPr lang="ru-RU" sz="8000" b="1" dirty="0">
                <a:latin typeface="Sitka Text" panose="02000505000000020004" pitchFamily="2" charset="0"/>
              </a:rPr>
              <a:t>Мировой рынок. Классификация стран</a:t>
            </a:r>
            <a:endParaRPr lang="ru" sz="8000" b="1" dirty="0">
              <a:latin typeface="Sitka Text" panose="02000505000000020004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25768" y="4430331"/>
            <a:ext cx="8942231" cy="1545465"/>
          </a:xfrm>
        </p:spPr>
        <p:txBody>
          <a:bodyPr rtlCol="0"/>
          <a:lstStyle/>
          <a:p>
            <a:pPr algn="just" rtl="0"/>
            <a:endParaRPr lang="en-US" i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61361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7030A0"/>
                </a:solidFill>
              </a:rPr>
              <a:t>Торговый баланс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/>
              <a:t>Торговый баланс - </a:t>
            </a:r>
            <a:r>
              <a:rPr lang="ru-RU" dirty="0"/>
              <a:t>это экономический показатель, отражающий соотношение стоимости ввезенных товаров на территорию страны (импорт) и стоимости товаров, вывезенных за пределы страны (экспорт). В зависимости от того, какая статья </a:t>
            </a:r>
            <a:r>
              <a:rPr lang="ru-RU" b="1" dirty="0"/>
              <a:t>торгового баланса</a:t>
            </a:r>
            <a:r>
              <a:rPr lang="ru-RU" dirty="0"/>
              <a:t> (импорт или экспорт) преобладает, можно говорить о дефиците или профиците </a:t>
            </a:r>
            <a:r>
              <a:rPr lang="ru-RU" b="1" dirty="0"/>
              <a:t>торгового баланса</a:t>
            </a:r>
            <a:r>
              <a:rPr lang="ru-RU" dirty="0"/>
              <a:t>. Для этого используется такой показатель, как </a:t>
            </a:r>
            <a:r>
              <a:rPr lang="ru-RU" b="1" u="sng" dirty="0"/>
              <a:t>сальдо торгового баланса</a:t>
            </a:r>
            <a:r>
              <a:rPr lang="ru-RU" u="sng" dirty="0"/>
              <a:t>.</a:t>
            </a:r>
            <a:r>
              <a:rPr lang="ru-RU" dirty="0"/>
              <a:t> </a:t>
            </a:r>
            <a:r>
              <a:rPr lang="ru-RU" b="1" dirty="0"/>
              <a:t>Торговый баланс</a:t>
            </a:r>
            <a:r>
              <a:rPr lang="ru-RU" dirty="0"/>
              <a:t> является составной частью платежного баланса страны.</a:t>
            </a:r>
          </a:p>
        </p:txBody>
      </p:sp>
    </p:spTree>
    <p:extLst>
      <p:ext uri="{BB962C8B-B14F-4D97-AF65-F5344CB8AC3E}">
        <p14:creationId xmlns:p14="http://schemas.microsoft.com/office/powerpoint/2010/main" val="15289443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Внешнеторговый оборот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24000"/>
            <a:ext cx="10515600" cy="499291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/>
              <a:t>Внешнеторговый оборот</a:t>
            </a:r>
            <a:r>
              <a:rPr lang="ru-RU" dirty="0"/>
              <a:t> – это значение, представляющее собой общую сумму показателей импорта и экспорта конкретного государства или группы стран</a:t>
            </a:r>
          </a:p>
          <a:p>
            <a:pPr marL="0" indent="0">
              <a:buNone/>
            </a:pPr>
            <a:r>
              <a:rPr lang="ru-RU" i="1" dirty="0"/>
              <a:t>Общий объем внешнеторгового оборота страны исчисляется по очень простой формуле, имеющей следующий вид:</a:t>
            </a:r>
          </a:p>
          <a:p>
            <a:endParaRPr lang="ru-RU" dirty="0"/>
          </a:p>
          <a:p>
            <a:pPr marL="0" indent="0" algn="ctr">
              <a:buNone/>
            </a:pPr>
            <a:r>
              <a:rPr lang="ru-RU" b="1" dirty="0"/>
              <a:t>ВО = Экспорт + Импорт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dirty="0"/>
              <a:t>Причем, здесь следует учитывать одну важную деталь. Для отдельных (однородных) товаров можно произвести расчёт в штуках, литрах, тоннах, погонных метрах и т.д. А вот для того, чтобы вычислить общий внешнеторговый оборот страны, необходимо применять стоимостные единицы измерения.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57558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3805" y="756678"/>
            <a:ext cx="10515600" cy="557972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5400" b="1" dirty="0">
                <a:solidFill>
                  <a:srgbClr val="7030A0"/>
                </a:solidFill>
              </a:rPr>
              <a:t>Основные показатели внешней торговли:</a:t>
            </a:r>
          </a:p>
          <a:p>
            <a:r>
              <a:rPr lang="ru-RU" dirty="0"/>
              <a:t>объёмы экспорта;</a:t>
            </a:r>
          </a:p>
          <a:p>
            <a:r>
              <a:rPr lang="ru-RU" dirty="0"/>
              <a:t>  объёмы импорта;</a:t>
            </a:r>
          </a:p>
          <a:p>
            <a:r>
              <a:rPr lang="ru-RU" dirty="0"/>
              <a:t> величина торгового оборота (сумма экспорта и импорта);</a:t>
            </a:r>
          </a:p>
          <a:p>
            <a:r>
              <a:rPr lang="ru-RU" dirty="0"/>
              <a:t>  внешнеторговое сальдо (соотношение экспорта и импорта);</a:t>
            </a:r>
          </a:p>
          <a:p>
            <a:r>
              <a:rPr lang="ru-RU" dirty="0"/>
              <a:t> экспортный потенциал (экспортные возможности).</a:t>
            </a:r>
          </a:p>
          <a:p>
            <a:r>
              <a:rPr lang="ru-RU" dirty="0"/>
              <a:t> структура внешней торговли (субъекты и объекты торговли)</a:t>
            </a:r>
          </a:p>
          <a:p>
            <a:pPr marL="0" indent="0">
              <a:buNone/>
            </a:pPr>
            <a:endParaRPr lang="ru-RU" sz="5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1015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21252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0070C0"/>
                </a:solidFill>
              </a:rPr>
              <a:t>Регулирование международной торговли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u="sng" dirty="0"/>
              <a:t>Регулирование</a:t>
            </a:r>
            <a:r>
              <a:rPr lang="ru-RU" dirty="0"/>
              <a:t> международной торговли подразделяется на:</a:t>
            </a:r>
          </a:p>
          <a:p>
            <a:pPr marL="0" indent="0">
              <a:buNone/>
            </a:pPr>
            <a:r>
              <a:rPr lang="ru-RU" dirty="0"/>
              <a:t>1) государственное регулирование и регулирование с помощью международных соглашений </a:t>
            </a:r>
          </a:p>
          <a:p>
            <a:pPr marL="0" indent="0">
              <a:buNone/>
            </a:pPr>
            <a:r>
              <a:rPr lang="ru-RU" dirty="0"/>
              <a:t>2) создание международных организаций. </a:t>
            </a:r>
          </a:p>
          <a:p>
            <a:pPr marL="0" indent="0">
              <a:buNone/>
            </a:pPr>
            <a:r>
              <a:rPr lang="ru-RU" dirty="0"/>
              <a:t>    Основой внутреннего регулирования международной торговли является внешнеторговая политика. 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64867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21252"/>
          </a:xfrm>
        </p:spPr>
        <p:txBody>
          <a:bodyPr>
            <a:normAutofit/>
          </a:bodyPr>
          <a:lstStyle/>
          <a:p>
            <a:r>
              <a:rPr lang="ru-RU" b="1" i="1" dirty="0">
                <a:solidFill>
                  <a:srgbClr val="0070C0"/>
                </a:solidFill>
              </a:rPr>
              <a:t>Внешнеторговая политика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14021"/>
            <a:ext cx="10515600" cy="4762942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1" dirty="0"/>
              <a:t>Внешнеторговая политика</a:t>
            </a:r>
            <a:r>
              <a:rPr lang="ru-RU" dirty="0"/>
              <a:t> - это политика в области внешней торговли, то есть международной торговли товарами и услугами.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u="sng" dirty="0"/>
              <a:t>Преимущества:</a:t>
            </a:r>
          </a:p>
          <a:p>
            <a:pPr marL="0" indent="0">
              <a:buNone/>
            </a:pPr>
            <a:br>
              <a:rPr lang="ru-RU" u="sng" dirty="0"/>
            </a:br>
            <a:r>
              <a:rPr lang="ru-RU" dirty="0"/>
              <a:t>-</a:t>
            </a:r>
            <a:r>
              <a:rPr lang="ru-RU" b="1" dirty="0"/>
              <a:t> </a:t>
            </a:r>
            <a:r>
              <a:rPr lang="ru-RU" dirty="0"/>
              <a:t>Возможность создавать новые технологии. </a:t>
            </a:r>
          </a:p>
          <a:p>
            <a:pPr marL="0" indent="0">
              <a:buNone/>
            </a:pPr>
            <a:r>
              <a:rPr lang="ru-RU" dirty="0"/>
              <a:t>- Повышение занятости. Совершенствование предприятий. </a:t>
            </a:r>
          </a:p>
          <a:p>
            <a:pPr marL="0" indent="0">
              <a:buNone/>
            </a:pPr>
            <a:r>
              <a:rPr lang="ru-RU" dirty="0"/>
              <a:t>- Укрепление политических связей. </a:t>
            </a:r>
          </a:p>
          <a:p>
            <a:pPr marL="0" indent="0">
              <a:buNone/>
            </a:pPr>
            <a:r>
              <a:rPr lang="ru-RU" dirty="0"/>
              <a:t>- Укрепление национальной валюты. </a:t>
            </a:r>
          </a:p>
          <a:p>
            <a:pPr marL="0" indent="0">
              <a:buNone/>
            </a:pPr>
            <a:r>
              <a:rPr lang="ru-RU" dirty="0"/>
              <a:t>- Увеличение потребительского выбора. </a:t>
            </a:r>
          </a:p>
          <a:p>
            <a:pPr marL="0" indent="0">
              <a:buNone/>
            </a:pPr>
            <a:r>
              <a:rPr lang="ru-RU" dirty="0"/>
              <a:t>- Рост эффективности производства. </a:t>
            </a:r>
          </a:p>
          <a:p>
            <a:pPr marL="0" indent="0">
              <a:buNone/>
            </a:pPr>
            <a:r>
              <a:rPr lang="ru-RU" dirty="0"/>
              <a:t>- Увеличивается количество налогов  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5892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21252"/>
          </a:xfrm>
        </p:spPr>
        <p:txBody>
          <a:bodyPr>
            <a:normAutofit/>
          </a:bodyPr>
          <a:lstStyle/>
          <a:p>
            <a:r>
              <a:rPr lang="ru-RU" b="1" i="1" dirty="0">
                <a:solidFill>
                  <a:srgbClr val="0070C0"/>
                </a:solidFill>
              </a:rPr>
              <a:t>Внешнеторговая политика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14021"/>
            <a:ext cx="10515600" cy="4762942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u="sng" dirty="0"/>
              <a:t>Недостатки:</a:t>
            </a:r>
            <a:endParaRPr lang="ru-RU" dirty="0"/>
          </a:p>
          <a:p>
            <a:pPr marL="0" lvl="0" indent="0">
              <a:buNone/>
            </a:pPr>
            <a:r>
              <a:rPr lang="ru-RU" b="1" dirty="0"/>
              <a:t>1) Снижение национального производства</a:t>
            </a:r>
            <a:r>
              <a:rPr lang="ru-RU" dirty="0"/>
              <a:t>. </a:t>
            </a:r>
          </a:p>
          <a:p>
            <a:pPr marL="0" indent="0">
              <a:buNone/>
            </a:pPr>
            <a:r>
              <a:rPr lang="ru-RU" dirty="0"/>
              <a:t>Если есть доступные товары за рубежом, нет стимула создавать товары самим. Как следствие, такая экономика превращается в лучшем случае в сырьевую, которая не развивает страну.</a:t>
            </a:r>
          </a:p>
          <a:p>
            <a:pPr marL="0" lvl="0" indent="0">
              <a:buNone/>
            </a:pPr>
            <a:r>
              <a:rPr lang="ru-RU" b="1" dirty="0"/>
              <a:t>2) Возможны конфликты между странами за сферы влияния. 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Тяжело обеспечить полностью взаимовыгодную торговлю, поэтому часто остается сторона, которая чувствует себя ущемленной. В желании избавиться от кажущейся несправедливости возможны экономические и даже военные конфликты. Например, одна из стран может начать политику протекционизма, то есть защиты национального производителя от иностранных конкурентов. Проблема в том, что во время глобализации страна, которая не торгует с другими государствами, обречена на деградацию.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88920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21252"/>
          </a:xfrm>
        </p:spPr>
        <p:txBody>
          <a:bodyPr>
            <a:normAutofit/>
          </a:bodyPr>
          <a:lstStyle/>
          <a:p>
            <a:r>
              <a:rPr lang="ru-RU" b="1" i="1" dirty="0">
                <a:solidFill>
                  <a:srgbClr val="0070C0"/>
                </a:solidFill>
              </a:rPr>
              <a:t>Внешнеторговая политика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14021"/>
            <a:ext cx="10515600" cy="476294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u="sng" dirty="0"/>
              <a:t>Недостатки: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3) Банкротство национальных производителей</a:t>
            </a:r>
            <a:r>
              <a:rPr lang="ru-RU" dirty="0"/>
              <a:t> и как следствие, увеличение безработицы.</a:t>
            </a:r>
          </a:p>
          <a:p>
            <a:pPr marL="0" indent="0">
              <a:buNone/>
            </a:pPr>
            <a:r>
              <a:rPr lang="ru-RU" b="1" dirty="0"/>
              <a:t>4) Протестные настроения.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Если банкротство предприятий и потеря работы обретут массовый характер, это увеличит недовольство граждан политикой нынешней власти.</a:t>
            </a:r>
          </a:p>
          <a:p>
            <a:pPr marL="0" lvl="0" indent="0">
              <a:buNone/>
            </a:pPr>
            <a:r>
              <a:rPr lang="ru-RU" b="1" dirty="0"/>
              <a:t>5) Политическая зависимость. 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Если не развивать национальное производство, страна де-факто потеряет суверенитет, поскольку экспортер сможет шантажировать прекращением поставки жизненно важных товаров.</a:t>
            </a:r>
          </a:p>
        </p:txBody>
      </p:sp>
    </p:spTree>
    <p:extLst>
      <p:ext uri="{BB962C8B-B14F-4D97-AF65-F5344CB8AC3E}">
        <p14:creationId xmlns:p14="http://schemas.microsoft.com/office/powerpoint/2010/main" val="30248682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Всемирная торговая организация (ВТО)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6114143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/>
              <a:t>Всемирная торговая организация, основанная </a:t>
            </a:r>
            <a:r>
              <a:rPr lang="ru-RU" sz="3200"/>
              <a:t>в январе 1995 </a:t>
            </a:r>
            <a:r>
              <a:rPr lang="ru-RU" sz="3200" dirty="0"/>
              <a:t>г., занимается либерализацией международной торговли и регулированием торговых и политических отношений между государствами, являющимися ее членами.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4546" y="2162628"/>
            <a:ext cx="4261396" cy="2663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1210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08000"/>
            <a:ext cx="10515600" cy="600891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3900" b="1" i="1" u="sng" dirty="0"/>
              <a:t>Основополагающими принципами и правилами ВТО являются:</a:t>
            </a:r>
            <a:endParaRPr lang="ru-RU" sz="3900" i="1" u="sng" dirty="0"/>
          </a:p>
          <a:p>
            <a:pPr>
              <a:buFontTx/>
              <a:buChar char="-"/>
            </a:pPr>
            <a:r>
              <a:rPr lang="ru-RU" dirty="0"/>
              <a:t>взаимное предоставление режима наибольшего благоприятствования  в торговле; </a:t>
            </a:r>
          </a:p>
          <a:p>
            <a:pPr marL="0" indent="0">
              <a:buNone/>
            </a:pPr>
            <a:br>
              <a:rPr lang="ru-RU" dirty="0"/>
            </a:br>
            <a:r>
              <a:rPr lang="ru-RU" dirty="0"/>
              <a:t>- взаимное предоставление национального режима  товарам и услугам иностранного происхождения; </a:t>
            </a:r>
          </a:p>
          <a:p>
            <a:pPr marL="0" indent="0">
              <a:buNone/>
            </a:pPr>
            <a:br>
              <a:rPr lang="ru-RU" dirty="0"/>
            </a:br>
            <a:r>
              <a:rPr lang="ru-RU" dirty="0"/>
              <a:t>- регулирование торговли преимущественно тарифными методами; </a:t>
            </a:r>
          </a:p>
          <a:p>
            <a:pPr marL="0" indent="0">
              <a:buNone/>
            </a:pPr>
            <a:br>
              <a:rPr lang="ru-RU" dirty="0"/>
            </a:br>
            <a:r>
              <a:rPr lang="ru-RU" dirty="0"/>
              <a:t>- отказ от использования количественных и иных ограничений; </a:t>
            </a:r>
          </a:p>
          <a:p>
            <a:pPr marL="0" indent="0">
              <a:buNone/>
            </a:pP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- разрешение торговых споров путем консультаций и переговоров и т.д.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59104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Важнейшими функциями ВТО</a:t>
            </a:r>
            <a:r>
              <a:rPr lang="ru-RU" dirty="0"/>
              <a:t> являются: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24000"/>
            <a:ext cx="10515600" cy="4920343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контроль за выполнением соглашений и договоренностей пакета документов Уругвайского раунда*;</a:t>
            </a: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проведение многосторонних торговых переговоров и консультаций между заинтересованными странами-членами; </a:t>
            </a: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разрешение торговых споров; </a:t>
            </a: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мониторинг национальной торговой политики стран-членов; </a:t>
            </a: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техническое содействие развивающимся государствам по вопросам, касающимся компетенции ВТО; </a:t>
            </a: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сотрудничество с международными специализированными организациями.</a:t>
            </a:r>
          </a:p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__________________</a:t>
            </a:r>
          </a:p>
          <a:p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</a:rPr>
              <a:t>*Уругвайский раунд — многосторонние переговоры в рамках Генерального соглашения по тарифам и торговле (ГАТТ), начавшиеся в городе </a:t>
            </a:r>
            <a:r>
              <a:rPr lang="ru-RU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Пунта-дельЭсте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(Уругвай) в сентябре 1986 года.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918654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5321" y="1181682"/>
            <a:ext cx="10515600" cy="4351338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sz="3600" dirty="0">
                <a:solidFill>
                  <a:prstClr val="black"/>
                </a:solidFill>
              </a:rPr>
              <a:t> 	</a:t>
            </a:r>
            <a:r>
              <a:rPr lang="ru-RU" dirty="0"/>
              <a:t>Современный мировой рынок сложился в процессе продолжительного исторического развития на базе внутренних рынков некоторых (в основном) ведущих государств. Рыночные взаимоотношения этих стран понемногу выходили за национально-государственные рамки.</a:t>
            </a:r>
          </a:p>
          <a:p>
            <a:pPr marL="0" indent="0" algn="just">
              <a:buNone/>
            </a:pPr>
            <a:r>
              <a:rPr lang="ru-RU" b="1" dirty="0"/>
              <a:t>    Мировой рынок</a:t>
            </a:r>
            <a:r>
              <a:rPr lang="ru-RU" dirty="0"/>
              <a:t> – это поле деятельности стабильных товарно-денежных отношений в общем составе мирового хозяйства, которые основаны на углублении и развитии международного разделения труда и процесса взаимодействие факторов производства между странами.</a:t>
            </a:r>
          </a:p>
          <a:p>
            <a:pPr marL="0" lv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49030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21252"/>
          </a:xfrm>
        </p:spPr>
        <p:txBody>
          <a:bodyPr>
            <a:normAutofit/>
          </a:bodyPr>
          <a:lstStyle/>
          <a:p>
            <a:r>
              <a:rPr lang="ru-RU" b="1" i="1" dirty="0">
                <a:solidFill>
                  <a:srgbClr val="0070C0"/>
                </a:solidFill>
              </a:rPr>
              <a:t>Регулирование внешней торговли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u="sng" dirty="0"/>
              <a:t>Регулирование внешней торговли бывает двух видов</a:t>
            </a:r>
            <a:r>
              <a:rPr lang="ru-RU" dirty="0"/>
              <a:t> :</a:t>
            </a:r>
          </a:p>
          <a:p>
            <a:pPr lvl="0"/>
            <a:r>
              <a:rPr lang="ru-RU" dirty="0"/>
              <a:t>тарифное</a:t>
            </a:r>
          </a:p>
          <a:p>
            <a:pPr lvl="0"/>
            <a:r>
              <a:rPr lang="ru-RU" dirty="0"/>
              <a:t> нетарифное. </a:t>
            </a:r>
          </a:p>
          <a:p>
            <a:pPr marL="0" indent="0">
              <a:buNone/>
            </a:pPr>
            <a:r>
              <a:rPr lang="ru-RU" dirty="0"/>
              <a:t>   К тарифному регулированию относят таможенные пошлины. </a:t>
            </a:r>
          </a:p>
          <a:p>
            <a:pPr marL="0" indent="0">
              <a:buNone/>
            </a:pPr>
            <a:r>
              <a:rPr lang="ru-RU" b="1" dirty="0"/>
              <a:t>Таможенная пошлина</a:t>
            </a:r>
            <a:r>
              <a:rPr lang="ru-RU" dirty="0"/>
              <a:t> –это косвенный налог</a:t>
            </a:r>
          </a:p>
          <a:p>
            <a:pPr marL="0" indent="0">
              <a:buNone/>
            </a:pPr>
            <a:r>
              <a:rPr lang="ru-RU" dirty="0"/>
              <a:t>   Нетарифное регулирование – это количественное ограничение по импорту и экспорту.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91745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b="1" dirty="0">
                <a:solidFill>
                  <a:srgbClr val="000000"/>
                </a:solidFill>
                <a:latin typeface="Roboto"/>
              </a:rPr>
              <a:t>Что продает Республика Казахстан  за границу? (экспорт)</a:t>
            </a:r>
            <a:endParaRPr lang="ru-RU" sz="5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6078" y="3623923"/>
            <a:ext cx="3507142" cy="2727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6646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6050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Экспортные товары РК</a:t>
            </a: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48033"/>
            <a:ext cx="10515600" cy="48289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1-е место. Пластмасса и изделия из неё </a:t>
            </a:r>
            <a:r>
              <a:rPr lang="ru-RU" dirty="0"/>
              <a:t>(Россия)</a:t>
            </a:r>
          </a:p>
          <a:p>
            <a:pPr marL="0" indent="0">
              <a:buNone/>
            </a:pPr>
            <a:r>
              <a:rPr lang="ru-RU" b="1" dirty="0"/>
              <a:t>2-е место. Текстильные материалы и изделия </a:t>
            </a:r>
            <a:r>
              <a:rPr lang="ru-RU" dirty="0"/>
              <a:t>(Латвия, Молдова)</a:t>
            </a:r>
          </a:p>
          <a:p>
            <a:pPr marL="0" indent="0">
              <a:buNone/>
            </a:pPr>
            <a:r>
              <a:rPr lang="ru-RU" b="1" dirty="0"/>
              <a:t>3-е место. Алкогольные, безалкогольные напитки и уксус </a:t>
            </a:r>
            <a:r>
              <a:rPr lang="ru-RU" dirty="0"/>
              <a:t>(Россия, Кыргызстан, Китай)</a:t>
            </a:r>
          </a:p>
          <a:p>
            <a:pPr marL="0" indent="0">
              <a:buNone/>
            </a:pPr>
            <a:r>
              <a:rPr lang="ru-RU" b="1" dirty="0"/>
              <a:t>4-е место. Шариковые или роликовые подшипники </a:t>
            </a:r>
            <a:r>
              <a:rPr lang="ru-RU" dirty="0"/>
              <a:t>(Россия)</a:t>
            </a:r>
          </a:p>
          <a:p>
            <a:pPr marL="0" indent="0">
              <a:buNone/>
            </a:pPr>
            <a:r>
              <a:rPr lang="ru-RU" b="1" dirty="0"/>
              <a:t>5-е место. Транспортные средства и относящиеся к транспорту устройства и оборудование </a:t>
            </a:r>
            <a:r>
              <a:rPr lang="ru-RU" dirty="0"/>
              <a:t>(Россия, Беларусь, Кыргызстан, Азербайджан, Узбекистан, Болгария, Литва)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44474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6050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Экспортные товары РК</a:t>
            </a: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48033"/>
            <a:ext cx="10515600" cy="482893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/>
              <a:t>6-е место. Сахар и изготовленные из него кондитерские изделия </a:t>
            </a:r>
            <a:r>
              <a:rPr lang="ru-RU" dirty="0"/>
              <a:t>(Россия)</a:t>
            </a:r>
          </a:p>
          <a:p>
            <a:pPr marL="0" indent="0">
              <a:buNone/>
            </a:pPr>
            <a:r>
              <a:rPr lang="ru-RU" b="1" dirty="0"/>
              <a:t>7-е место. Жиры и масла, животного и растительного происхождения </a:t>
            </a:r>
            <a:r>
              <a:rPr lang="ru-RU" dirty="0"/>
              <a:t>(Кыргызстан, Узбекистан, Китай)</a:t>
            </a:r>
          </a:p>
          <a:p>
            <a:pPr marL="0" indent="0">
              <a:buNone/>
            </a:pPr>
            <a:r>
              <a:rPr lang="ru-RU" b="1" dirty="0"/>
              <a:t>8-е место. Готовые продукты из злаков, муки, крахмала или молока, мучные кондитерские изделия </a:t>
            </a:r>
            <a:r>
              <a:rPr lang="ru-RU" dirty="0"/>
              <a:t>(Кыргызстан, Россия, Туркмения)</a:t>
            </a:r>
          </a:p>
          <a:p>
            <a:pPr marL="0" indent="0">
              <a:buNone/>
            </a:pPr>
            <a:r>
              <a:rPr lang="ru-RU" b="1" dirty="0"/>
              <a:t>9-е место. Сантехническое оборудование и его части, металлические </a:t>
            </a:r>
            <a:r>
              <a:rPr lang="ru-RU" dirty="0"/>
              <a:t>(Россия)</a:t>
            </a:r>
          </a:p>
          <a:p>
            <a:pPr marL="0" indent="0">
              <a:buNone/>
            </a:pPr>
            <a:r>
              <a:rPr lang="ru-RU" b="1" dirty="0"/>
              <a:t>10-е место. Трубы, трубки, шланги и их фитинги, пластмассовые </a:t>
            </a:r>
            <a:r>
              <a:rPr lang="ru-RU" dirty="0"/>
              <a:t>(Россия)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47050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6050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Основные рынки сбыта РК</a:t>
            </a: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48033"/>
            <a:ext cx="10515600" cy="482893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 descr="Чем Казахстан торгует с партнёрами по ЕАЭС">
            <a:extLst>
              <a:ext uri="{FF2B5EF4-FFF2-40B4-BE49-F238E27FC236}">
                <a16:creationId xmlns:a16="http://schemas.microsoft.com/office/drawing/2014/main" id="{0A858F6B-E1FB-4085-A137-727C15DDE6BC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28" r="-6826" b="4301"/>
          <a:stretch/>
        </p:blipFill>
        <p:spPr bwMode="auto">
          <a:xfrm>
            <a:off x="1696825" y="1442301"/>
            <a:ext cx="8795207" cy="37801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01183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86304"/>
          </a:xfrm>
        </p:spPr>
        <p:txBody>
          <a:bodyPr>
            <a:normAutofit/>
          </a:bodyPr>
          <a:lstStyle/>
          <a:p>
            <a:pPr algn="ctr"/>
            <a:endParaRPr lang="ru-RU" sz="2400" b="1" dirty="0"/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AE890167-8D69-46A1-9EAD-9735BF2597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43060"/>
            <a:ext cx="10515600" cy="573390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1B28ECA-77EF-4687-B019-4D161BDC66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1" y="365126"/>
            <a:ext cx="9616125" cy="5903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89049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800" b="1" dirty="0"/>
              <a:t>Что продают Республике Казахстан? </a:t>
            </a:r>
          </a:p>
          <a:p>
            <a:pPr marL="0" indent="0">
              <a:buNone/>
            </a:pPr>
            <a:r>
              <a:rPr lang="ru-RU" sz="4800" b="1" dirty="0"/>
              <a:t>(импорт)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6161" y="2838871"/>
            <a:ext cx="3505504" cy="2731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9670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3226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Импортируемые товары в РК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7EB64FE7-C7C1-4444-A848-957FE26C7E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/>
              <a:t>1 место – Трубы из черных металлов </a:t>
            </a:r>
            <a:r>
              <a:rPr lang="ru-RU" dirty="0"/>
              <a:t>(</a:t>
            </a:r>
            <a:r>
              <a:rPr lang="ru-RU" dirty="0" err="1"/>
              <a:t>Китай,Россия</a:t>
            </a:r>
            <a:r>
              <a:rPr lang="ru-RU" dirty="0"/>
              <a:t>, Япония) </a:t>
            </a:r>
          </a:p>
          <a:p>
            <a:pPr marL="0" indent="0">
              <a:buNone/>
            </a:pPr>
            <a:r>
              <a:rPr lang="ru-RU" b="1" dirty="0"/>
              <a:t>2 место – Медикаменты </a:t>
            </a:r>
            <a:r>
              <a:rPr lang="ru-RU" dirty="0"/>
              <a:t>(Германии, России, Индии и Франции, Испания, Турция)</a:t>
            </a:r>
          </a:p>
          <a:p>
            <a:pPr marL="0" indent="0">
              <a:buNone/>
            </a:pPr>
            <a:r>
              <a:rPr lang="ru-RU" b="1" dirty="0"/>
              <a:t>3 место – Легковые автомобили </a:t>
            </a:r>
            <a:r>
              <a:rPr lang="ru-RU" dirty="0"/>
              <a:t>(Россия, Япония)</a:t>
            </a:r>
          </a:p>
          <a:p>
            <a:pPr marL="0" indent="0">
              <a:buNone/>
            </a:pPr>
            <a:r>
              <a:rPr lang="ru-RU" b="1" dirty="0"/>
              <a:t>4 место – Сотовые телефоны </a:t>
            </a:r>
            <a:r>
              <a:rPr lang="ru-RU" dirty="0"/>
              <a:t>(Китай)</a:t>
            </a:r>
          </a:p>
          <a:p>
            <a:pPr marL="0" indent="0">
              <a:buNone/>
            </a:pPr>
            <a:r>
              <a:rPr lang="ru-RU" b="1" dirty="0"/>
              <a:t>5 место – Одежда </a:t>
            </a:r>
            <a:r>
              <a:rPr lang="ru-RU" dirty="0"/>
              <a:t>(Китай, Россия, Турция, Кыргызстан)</a:t>
            </a:r>
          </a:p>
          <a:p>
            <a:pPr marL="0" indent="0">
              <a:buNone/>
            </a:pPr>
            <a:r>
              <a:rPr lang="ru-RU" b="1" dirty="0"/>
              <a:t>6 место – Запорная арматура </a:t>
            </a:r>
            <a:r>
              <a:rPr lang="ru-RU" dirty="0"/>
              <a:t>(Корея, Россия, США, Китай)</a:t>
            </a:r>
          </a:p>
        </p:txBody>
      </p:sp>
    </p:spTree>
    <p:extLst>
      <p:ext uri="{BB962C8B-B14F-4D97-AF65-F5344CB8AC3E}">
        <p14:creationId xmlns:p14="http://schemas.microsoft.com/office/powerpoint/2010/main" val="4098245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3226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Импортируемые товары в РК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7EB64FE7-C7C1-4444-A848-957FE26C7E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/>
              <a:t>7 место – Жидкостные насосы </a:t>
            </a:r>
            <a:r>
              <a:rPr lang="ru-RU" dirty="0"/>
              <a:t>(Корея)</a:t>
            </a:r>
          </a:p>
          <a:p>
            <a:pPr marL="0" indent="0">
              <a:buNone/>
            </a:pPr>
            <a:r>
              <a:rPr lang="ru-RU" b="1" dirty="0"/>
              <a:t>8 место – Воздушные насосы </a:t>
            </a:r>
            <a:r>
              <a:rPr lang="ru-RU" dirty="0"/>
              <a:t>(Корея, Иордания, Люксембург и Южная Африка)</a:t>
            </a:r>
          </a:p>
          <a:p>
            <a:pPr marL="0" indent="0">
              <a:buNone/>
            </a:pPr>
            <a:r>
              <a:rPr lang="ru-RU" b="1" dirty="0"/>
              <a:t>9 место – Строительная автотехника </a:t>
            </a:r>
            <a:r>
              <a:rPr lang="ru-RU" dirty="0"/>
              <a:t>(Китая, США и Японии, Россия)</a:t>
            </a:r>
          </a:p>
          <a:p>
            <a:pPr marL="0" indent="0">
              <a:buNone/>
            </a:pPr>
            <a:r>
              <a:rPr lang="ru-RU" b="1" dirty="0"/>
              <a:t>10 место – Автомобильные запчасти </a:t>
            </a:r>
            <a:r>
              <a:rPr lang="ru-RU" dirty="0"/>
              <a:t>(Россия, Китай Южная Корея)</a:t>
            </a:r>
          </a:p>
        </p:txBody>
      </p:sp>
    </p:spTree>
    <p:extLst>
      <p:ext uri="{BB962C8B-B14F-4D97-AF65-F5344CB8AC3E}">
        <p14:creationId xmlns:p14="http://schemas.microsoft.com/office/powerpoint/2010/main" val="34357317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52056EDD-29D2-45F4-AFBE-4FC389F6E4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C6A4EE25-D895-46B1-BC15-69138650CC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95" y="109538"/>
            <a:ext cx="11434713" cy="6383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4560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5321" y="1181682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 Мировой рынок объединяет все национальные рынки. На мировом рынке существует определенная классификация товаров:</a:t>
            </a:r>
          </a:p>
          <a:p>
            <a:pPr marL="0" indent="0">
              <a:buNone/>
            </a:pPr>
            <a:r>
              <a:rPr lang="ru-RU" dirty="0"/>
              <a:t>1) по видам сырья, из которого изготовлен товар;</a:t>
            </a:r>
          </a:p>
          <a:p>
            <a:pPr marL="0" indent="0">
              <a:buNone/>
            </a:pPr>
            <a:r>
              <a:rPr lang="ru-RU" dirty="0"/>
              <a:t>2) по степени обработки товара;</a:t>
            </a:r>
          </a:p>
          <a:p>
            <a:pPr marL="0" indent="0">
              <a:buNone/>
            </a:pPr>
            <a:r>
              <a:rPr lang="ru-RU" dirty="0"/>
              <a:t>3) по назначению товара;</a:t>
            </a:r>
          </a:p>
          <a:p>
            <a:pPr marL="0" indent="0">
              <a:buNone/>
            </a:pPr>
            <a:r>
              <a:rPr lang="ru-RU" dirty="0"/>
              <a:t>4) по месту товара в международной торговле.</a:t>
            </a:r>
          </a:p>
          <a:p>
            <a:pPr marL="0" indent="0">
              <a:buNone/>
            </a:pPr>
            <a:r>
              <a:rPr lang="ru-RU" dirty="0"/>
              <a:t>   Международные организации стараются систематизировать и классифицировать товары, являющиеся предметом международной торговли.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532446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3226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Классификация стран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7EB64FE7-C7C1-4444-A848-957FE26C7E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Все страны современного зарубежного мира в соответствии с их местом в системе мирового хозяйства и международных отношений можно разбить на три основные группы:</a:t>
            </a:r>
          </a:p>
          <a:p>
            <a:pPr marL="0" indent="0">
              <a:buNone/>
            </a:pPr>
            <a:r>
              <a:rPr lang="ru-RU" dirty="0"/>
              <a:t>I - экономически развитые страны (ЭРС);</a:t>
            </a:r>
          </a:p>
          <a:p>
            <a:pPr marL="0" indent="0">
              <a:buNone/>
            </a:pPr>
            <a:r>
              <a:rPr lang="ru-RU" dirty="0"/>
              <a:t>II — промежуточная группа стран среднего уровня развития (СР); </a:t>
            </a:r>
          </a:p>
          <a:p>
            <a:pPr marL="0" indent="0">
              <a:buNone/>
            </a:pPr>
            <a:r>
              <a:rPr lang="ru-RU" dirty="0"/>
              <a:t>III — экономически слаборазвитые страны или, как их принято называть по терминологии ООН, развивающиеся страны (PC).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9271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3226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Классификация стран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7EB64FE7-C7C1-4444-A848-957FE26C7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2557"/>
            <a:ext cx="10515600" cy="457440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u="sng" dirty="0"/>
              <a:t>Основными критериями</a:t>
            </a:r>
            <a:r>
              <a:rPr lang="ru-RU" dirty="0"/>
              <a:t>, согласно которым делятся страны в соответствии с данной классификацией, являются:</a:t>
            </a:r>
          </a:p>
          <a:p>
            <a:pPr marL="0" indent="0">
              <a:buNone/>
            </a:pPr>
            <a:r>
              <a:rPr lang="ru-RU" dirty="0"/>
              <a:t>- показатели ВВП (абсолютный, на душу населения);</a:t>
            </a:r>
          </a:p>
          <a:p>
            <a:pPr marL="0" indent="0">
              <a:buNone/>
            </a:pPr>
            <a:r>
              <a:rPr lang="ru-RU" dirty="0"/>
              <a:t>- уровень развития демократии в государстве;</a:t>
            </a:r>
          </a:p>
          <a:p>
            <a:pPr marL="0" indent="0">
              <a:buNone/>
            </a:pPr>
            <a:r>
              <a:rPr lang="ru-RU" dirty="0"/>
              <a:t>- отраслевая структура экономики, развитость наукоемких отраслей;</a:t>
            </a:r>
          </a:p>
          <a:p>
            <a:pPr marL="0" indent="0">
              <a:buNone/>
            </a:pPr>
            <a:r>
              <a:rPr lang="ru-RU" dirty="0"/>
              <a:t>- уровень развития внешнеэкономических связей, либерализация внешней торговли;</a:t>
            </a:r>
          </a:p>
          <a:p>
            <a:pPr marL="0" indent="0">
              <a:buNone/>
            </a:pPr>
            <a:r>
              <a:rPr lang="ru-RU" dirty="0"/>
              <a:t>- уровень рождаемости/смертности, качество жизни населения.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57976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3226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Классификация стран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7EB64FE7-C7C1-4444-A848-957FE26C7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2557"/>
            <a:ext cx="10515600" cy="457440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u="sng" dirty="0"/>
              <a:t>В 1 группу </a:t>
            </a:r>
            <a:r>
              <a:rPr lang="ru-RU" b="1" u="sng" dirty="0"/>
              <a:t>высокоразвитых стран</a:t>
            </a:r>
            <a:r>
              <a:rPr lang="ru-RU" b="1" dirty="0"/>
              <a:t> </a:t>
            </a:r>
            <a:r>
              <a:rPr lang="ru-RU" dirty="0"/>
              <a:t>входят государства с рыноч­ной экономикой, значительной величиной ВВП на одного жителя и высокой производительностью труда. </a:t>
            </a:r>
          </a:p>
          <a:p>
            <a:pPr marL="0" indent="0">
              <a:buNone/>
            </a:pPr>
            <a:r>
              <a:rPr lang="ru-RU" dirty="0"/>
              <a:t>К ним относят страны из подгруппы: основные страны с развитой экономикой, страны зоны евро, новые индустриальные страны Азии.</a:t>
            </a:r>
          </a:p>
          <a:p>
            <a:pPr marL="0" indent="0">
              <a:buNone/>
            </a:pPr>
            <a:r>
              <a:rPr lang="ru-RU" dirty="0"/>
              <a:t>К странам с развитой экономикой относят страны  </a:t>
            </a:r>
            <a:r>
              <a:rPr lang="ru-RU" b="1" dirty="0"/>
              <a:t>«Большой семерки»</a:t>
            </a:r>
            <a:r>
              <a:rPr lang="ru-RU" dirty="0"/>
              <a:t> (США, Канада, Япония, ФРГ, Великобритания, Франция, Италия),  35 стран с развитой экономикой  Европы, Северной Америки, Азии и Океании и включает:  Австрию, Бельгию, Грецию, Данию, Израиль, Ир­ландию, Исландию, Испанию, Кипр, Люксембург, Нидерланды, Нор­вегию, Португалию, Финляндию, Швейцарию, Швецию, Австралию, Новую Зеландию, ЮАР. В 90-е годы XX в. к ним были отнесены Вен­грия, Мексика, Польша,  Корея, Сингапур, Чехия.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70072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3226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Классификация стран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7EB64FE7-C7C1-4444-A848-957FE26C7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2557"/>
            <a:ext cx="10515600" cy="457440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u="sng" dirty="0"/>
              <a:t>В 1 группу </a:t>
            </a:r>
            <a:r>
              <a:rPr lang="ru-RU" b="1" u="sng" dirty="0"/>
              <a:t>высокоразвитых стран</a:t>
            </a:r>
            <a:r>
              <a:rPr lang="ru-RU" b="1" dirty="0"/>
              <a:t> 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Новые индустриальные страны (НИС). </a:t>
            </a:r>
            <a:r>
              <a:rPr lang="ru-RU" dirty="0"/>
              <a:t>К ним относят стра­ны, которые в последние два-три десятилетия продемонстрировали высокие темпы экономического роста, в основном за счет активного развития промышленных экспортных производств. К НИС «первой волны» относят Корею, регионы Китая с особым статусом (Тайвань, Гонконг), Сингапур, Таиланд. Ряд НИС ( Корея, Мексика, Сингапур, Тайвань) во второй половине 90-х годов XX в. получили статус высо­коразвитых государств.</a:t>
            </a:r>
          </a:p>
          <a:p>
            <a:pPr marL="0" indent="0">
              <a:buNone/>
            </a:pPr>
            <a:r>
              <a:rPr lang="ru-RU" b="1" dirty="0"/>
              <a:t>Страны «переселенческого капитализма</a:t>
            </a:r>
            <a:r>
              <a:rPr lang="ru-RU" dirty="0"/>
              <a:t> Канада, Австралия, Новая Зеландия, Африканская Республика, Израиль. </a:t>
            </a:r>
          </a:p>
          <a:p>
            <a:pPr marL="0" indent="0">
              <a:buNone/>
            </a:pPr>
            <a:r>
              <a:rPr lang="ru-RU" dirty="0"/>
              <a:t>  На долю этой группы стран приходится более половины мирово­го ВВП и подавляющая часть мировой торговли. Для них характерны высокий уровень механизации и автоматизации производства, высо­кая квалификация работников, высокая степень социальной защиты населения, низкие темпы естественного прироста или убыль населения. В них проживает около 15% населения мира (так называемый </a:t>
            </a:r>
            <a:r>
              <a:rPr lang="ru-RU" b="1" dirty="0"/>
              <a:t>«</a:t>
            </a:r>
            <a:r>
              <a:rPr lang="ru-RU" dirty="0"/>
              <a:t>золотой миллиард»).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983198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3226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Классификация стран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7EB64FE7-C7C1-4444-A848-957FE26C7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2557"/>
            <a:ext cx="10515600" cy="45744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u="sng" dirty="0"/>
              <a:t>Ко 2 группе стран</a:t>
            </a:r>
            <a:r>
              <a:rPr lang="ru-RU" dirty="0"/>
              <a:t> относятся Среднеразвитые страны Западной Евро­пы — Испания, Португалия, Греция, Ирландия и Среднеразвитые страны Центрально-восточной Европы: Чехия, Венгрия, Словения, Эстония, Латвия, Польша, Словакия, Хорватия. К ним относят страны с переходной экономикой. Это бывшие социалистические страны, строящие основы рыночной экономики и отличающиеся пока средними показателями социально- экономического развития, которым предстоят грандиозные преобразования на пути перехода от плана к рынку.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658046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3226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Классификация стран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7EB64FE7-C7C1-4444-A848-957FE26C7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2557"/>
            <a:ext cx="10515600" cy="457440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u="sng" dirty="0"/>
              <a:t>    К 3 группе стран</a:t>
            </a:r>
            <a:r>
              <a:rPr lang="ru-RU" dirty="0"/>
              <a:t> относятся около 150 стран мира. Страны эти чрезвычайно разные. Всем им присущи такие общие черты социально-экономического развития: колониальное прошлое, предопределившее территориальную структуру и преимущественно аграрно-сырьевую специализацию хозяйства; особенности участия в международном разделении труда; неравноправное положение в мировом хозяйстве, зависимость от иностранного капитала; огромная внешняя задолженность; наличие проблем - демографической, экологической , продовольственной; низкий уровень жизни большей части населения и другие.</a:t>
            </a:r>
          </a:p>
          <a:p>
            <a:pPr marL="0" indent="0">
              <a:buNone/>
            </a:pPr>
            <a:r>
              <a:rPr lang="ru-RU" dirty="0"/>
              <a:t>- </a:t>
            </a:r>
            <a:r>
              <a:rPr lang="ru-RU" i="1" dirty="0"/>
              <a:t>Первую подгруппу</a:t>
            </a:r>
            <a:r>
              <a:rPr lang="ru-RU" dirty="0"/>
              <a:t>  из них образуют так называемые ключевые страны - Индия, Бразилия, Китай и Мексика, которые обладают очень большим природным, людским и экономическим потенциалом и во многих отношениях являются лидерами развивающегося мира.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769127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3226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Классификация стран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7EB64FE7-C7C1-4444-A848-957FE26C7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2557"/>
            <a:ext cx="10515600" cy="457440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- </a:t>
            </a:r>
            <a:r>
              <a:rPr lang="ru-RU" i="1" dirty="0"/>
              <a:t>Во вторую подгруппу</a:t>
            </a:r>
            <a:r>
              <a:rPr lang="ru-RU" dirty="0"/>
              <a:t> входят некоторые развивающиеся страны, также достигшие относительно высокого уровня социально-экономического развития и имеющие душевой показатель ВВП, превышающий 1 тыс. долларов. Больше всего таких стран в Латинской Америке (Аргентина, Уругвай, Чили, Венесуэла и др.), но они есть также в Азии и в Северной Африке.</a:t>
            </a:r>
          </a:p>
          <a:p>
            <a:pPr marL="0" indent="0">
              <a:buNone/>
            </a:pPr>
            <a:r>
              <a:rPr lang="ru-RU" i="1" dirty="0"/>
              <a:t>- К третьей подгруппе</a:t>
            </a:r>
            <a:r>
              <a:rPr lang="ru-RU" dirty="0"/>
              <a:t> можно отнести  новые индустриальные страны (НИС). В 80-х и 90-х гг. они добились резкого скачка в своем развитии –это Южная Корея, Тайвань, Сингапур, Гонконг. Ко второму поколению относят также Малайзию, Таиланд, Индонезию. Можно также выделить НИС Латинской Америки-это Аргентина, Бразилия, Мексика.</a:t>
            </a:r>
          </a:p>
          <a:p>
            <a:pPr marL="0" indent="0">
              <a:buNone/>
            </a:pPr>
            <a:r>
              <a:rPr lang="ru-RU" dirty="0"/>
              <a:t>- </a:t>
            </a:r>
            <a:r>
              <a:rPr lang="ru-RU" i="1" dirty="0"/>
              <a:t>Четвертую подгруппу</a:t>
            </a:r>
            <a:r>
              <a:rPr lang="ru-RU" dirty="0"/>
              <a:t> образуют </a:t>
            </a:r>
            <a:r>
              <a:rPr lang="ru-RU" dirty="0" err="1"/>
              <a:t>нефтеэкспортирующие</a:t>
            </a:r>
            <a:r>
              <a:rPr lang="ru-RU" dirty="0"/>
              <a:t> страны, в которых благодаря притоку "нефтедолларов" душевой ВВП достигает 10, а то и 20 тыс. долларов. Это, прежде всего страны Персидского залива (Саудовская Аравия, Кувейт, Катар, Объединенные Арабские Эмираты, Иран), также Ливия, Бруней и некоторые другие страны.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053458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3226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Классификация стран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7EB64FE7-C7C1-4444-A848-957FE26C7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2557"/>
            <a:ext cx="10515600" cy="457440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i="1" dirty="0"/>
              <a:t>- В пятую</a:t>
            </a:r>
            <a:r>
              <a:rPr lang="ru-RU" dirty="0"/>
              <a:t>, самую большую подгруппу, входит большинство "классических" развивающихся стран. В них преобладает довольно отсталая многоукладная экономика с сильными феодальными пережитками. Больше всего таких стран в Африке, но они есть также в Азии и Латинской Америке.</a:t>
            </a:r>
          </a:p>
          <a:p>
            <a:pPr marL="0" indent="0">
              <a:buNone/>
            </a:pPr>
            <a:r>
              <a:rPr lang="ru-RU" b="1" dirty="0"/>
              <a:t>- </a:t>
            </a:r>
            <a:r>
              <a:rPr lang="ru-RU" i="1" dirty="0"/>
              <a:t>Шестую подгруппу</a:t>
            </a:r>
            <a:r>
              <a:rPr lang="ru-RU" dirty="0"/>
              <a:t> образуют более 40 стран (с общим населением более 600 млн. человек), которые по классификации ООН относятся к наименее развитым странам .В них преобладает потребительское сельское хозяйство, почти нет обрабатывающей промышленности, 2/3 взрослого населения неграмотно. Главная проблема этих стран – не столько в отсталости и бедности, сколько в отсутствии экономических ресурсов для их преодоления.</a:t>
            </a:r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310886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-1" r="-909" b="2497"/>
          <a:stretch/>
        </p:blipFill>
        <p:spPr>
          <a:xfrm>
            <a:off x="3149599" y="742595"/>
            <a:ext cx="6444343" cy="516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5621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7F22380F-F4CB-44FD-BD46-56DC86BDB7C6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3"/>
          <a:srcRect l="27679" t="39292" r="27119" b="27964"/>
          <a:stretch/>
        </p:blipFill>
        <p:spPr bwMode="auto">
          <a:xfrm>
            <a:off x="1950028" y="650449"/>
            <a:ext cx="9277295" cy="493021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571939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Объект 13"/>
          <p:cNvSpPr>
            <a:spLocks noGrp="1"/>
          </p:cNvSpPr>
          <p:nvPr>
            <p:ph idx="1"/>
          </p:nvPr>
        </p:nvSpPr>
        <p:spPr>
          <a:xfrm>
            <a:off x="760927" y="515155"/>
            <a:ext cx="10515600" cy="5545898"/>
          </a:xfrm>
        </p:spPr>
        <p:txBody>
          <a:bodyPr rtlCol="0">
            <a:noAutofit/>
          </a:bodyPr>
          <a:lstStyle/>
          <a:p>
            <a:pPr marL="0" lvl="0" indent="0" algn="just">
              <a:buNone/>
            </a:pPr>
            <a:r>
              <a:rPr lang="ru-RU" sz="4000" b="1" i="1" u="sng" dirty="0">
                <a:solidFill>
                  <a:srgbClr val="FF0000"/>
                </a:solidFill>
              </a:rPr>
              <a:t>Международная</a:t>
            </a:r>
            <a:r>
              <a:rPr lang="ru-RU" sz="4000" b="1" u="sng" dirty="0">
                <a:solidFill>
                  <a:srgbClr val="FF0000"/>
                </a:solidFill>
              </a:rPr>
              <a:t> </a:t>
            </a:r>
            <a:r>
              <a:rPr lang="ru-RU" sz="4000" b="1" i="1" u="sng" dirty="0">
                <a:solidFill>
                  <a:srgbClr val="FF0000"/>
                </a:solidFill>
              </a:rPr>
              <a:t>торговля</a:t>
            </a:r>
            <a:r>
              <a:rPr lang="ru-RU" sz="4000" b="1" dirty="0"/>
              <a:t> </a:t>
            </a:r>
            <a:r>
              <a:rPr lang="ru-RU" sz="4000" dirty="0"/>
              <a:t>– это обмен товарами и услугами между различными странами, обусловленный развитием международного разделения труда в условиях НТП и глобализацией торговли. </a:t>
            </a:r>
            <a:endParaRPr lang="en-US" sz="4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5699" y="3918857"/>
            <a:ext cx="4958416" cy="2734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4163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181682"/>
            <a:ext cx="10515600" cy="4351338"/>
          </a:xfrm>
        </p:spPr>
        <p:txBody>
          <a:bodyPr/>
          <a:lstStyle/>
          <a:p>
            <a:pPr marL="0" lvl="0" indent="0" algn="just">
              <a:buNone/>
            </a:pPr>
            <a:r>
              <a:rPr lang="ru-RU" sz="3600" dirty="0">
                <a:solidFill>
                  <a:prstClr val="black"/>
                </a:solidFill>
              </a:rPr>
              <a:t> 	</a:t>
            </a:r>
            <a:r>
              <a:rPr lang="ru-RU" dirty="0"/>
              <a:t> </a:t>
            </a:r>
            <a:r>
              <a:rPr lang="ru-RU" u="sng" dirty="0"/>
              <a:t>Основная цель международной торговли</a:t>
            </a:r>
            <a:r>
              <a:rPr lang="ru-RU" dirty="0"/>
              <a:t> –расширять ёмкость внешнего рынка, устанавливать связь национального рынка с мировым и обеспечивать получение дополнительного дохода за счёт разницы национальных и интернациональных издержек производства.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66684A4-0F39-4C5A-B8E9-F64B009481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7763" y="4110085"/>
            <a:ext cx="3113791" cy="2491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929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dirty="0"/>
            </a:b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Факторы, стимулирующие развитие международной торговли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083323"/>
            <a:ext cx="10021478" cy="4093639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b="1" dirty="0"/>
              <a:t>1) Социально-географические</a:t>
            </a:r>
            <a:r>
              <a:rPr lang="ru-RU" dirty="0"/>
              <a:t>, т.е. различия между странами по географическому положению, территории, численности, а также по хозяйственному опыту, знаниям, навыкам, привычкам, традициям и др.;</a:t>
            </a:r>
          </a:p>
          <a:p>
            <a:pPr marL="0" lvl="0" indent="0">
              <a:buNone/>
            </a:pPr>
            <a:r>
              <a:rPr lang="ru-RU" b="1" dirty="0"/>
              <a:t>2) Природно-климатические</a:t>
            </a:r>
            <a:r>
              <a:rPr lang="ru-RU" dirty="0"/>
              <a:t>, т.е. различия по климатическим условиям, обеспеченности природными ресурсами и др.;</a:t>
            </a:r>
          </a:p>
          <a:p>
            <a:pPr marL="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323981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dirty="0"/>
            </a:b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Факторы, стимулирующие развитие международной торговли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083323"/>
            <a:ext cx="10021478" cy="4093639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ru-RU" b="1" dirty="0"/>
              <a:t>3) Технико-экономические</a:t>
            </a:r>
            <a:r>
              <a:rPr lang="ru-RU" dirty="0"/>
              <a:t>, т.е. страны имеют разный уровень экономического и технического развития. Некоторые дешевле и лучше производят ту или иную продукцию, владеют теми или иными изобретениями, открытиями, технологиями;</a:t>
            </a:r>
          </a:p>
          <a:p>
            <a:pPr marL="0" lvl="0" indent="0">
              <a:buNone/>
            </a:pPr>
            <a:r>
              <a:rPr lang="ru-RU" b="1" dirty="0"/>
              <a:t>4) Научно-технический прогресс</a:t>
            </a:r>
            <a:r>
              <a:rPr lang="ru-RU" dirty="0"/>
              <a:t>, способствует постоянному обновлению продукции, росту номенклатуры и сложности выпускаемой продукции. Поэтому даже высокоразвитым странам нецелесообразно выпускать огромный набор продукции.</a:t>
            </a:r>
          </a:p>
          <a:p>
            <a:pPr marL="0" lvl="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2181010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5321" y="1181682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3600" dirty="0">
                <a:solidFill>
                  <a:prstClr val="black"/>
                </a:solidFill>
              </a:rPr>
              <a:t>  </a:t>
            </a:r>
            <a:r>
              <a:rPr lang="ru-RU" dirty="0"/>
              <a:t>Основные </a:t>
            </a:r>
            <a:r>
              <a:rPr lang="ru-RU" u="sng" dirty="0"/>
              <a:t>формы организации </a:t>
            </a:r>
            <a:r>
              <a:rPr lang="ru-RU" dirty="0"/>
              <a:t>международной торговли:</a:t>
            </a:r>
          </a:p>
          <a:p>
            <a:pPr marL="0" indent="0">
              <a:buNone/>
            </a:pPr>
            <a:r>
              <a:rPr lang="ru-RU" b="1" dirty="0"/>
              <a:t>Экспорт</a:t>
            </a:r>
            <a:r>
              <a:rPr lang="ru-RU" dirty="0"/>
              <a:t> – это товары и услуги, которые вывозятся за границу с целью продажи на мировом рынке</a:t>
            </a:r>
          </a:p>
          <a:p>
            <a:pPr marL="0" indent="0">
              <a:buNone/>
            </a:pPr>
            <a:r>
              <a:rPr lang="ru-RU" b="1" dirty="0"/>
              <a:t>Импорт</a:t>
            </a:r>
            <a:r>
              <a:rPr lang="ru-RU" dirty="0"/>
              <a:t> – это товары и услуги, которые ввозятся в страну с целью их продажи на внутреннем рынке.</a:t>
            </a:r>
          </a:p>
          <a:p>
            <a:pPr marL="0" indent="0">
              <a:buNone/>
            </a:pPr>
            <a:r>
              <a:rPr lang="ru-RU" b="1" dirty="0"/>
              <a:t>Реэкспорт</a:t>
            </a:r>
            <a:r>
              <a:rPr lang="ru-RU" dirty="0"/>
              <a:t>- это коммерческая деятельность ,предусматривающая вывоз ранее ввезенного товара без какой –либо переработки. Реэкспорт встречается редко.</a:t>
            </a:r>
          </a:p>
          <a:p>
            <a:pPr marL="0" indent="0">
              <a:buNone/>
            </a:pPr>
            <a:r>
              <a:rPr lang="ru-RU" b="1" dirty="0"/>
              <a:t>Реимпорт</a:t>
            </a:r>
            <a:r>
              <a:rPr lang="ru-RU" dirty="0"/>
              <a:t> –это коммерческая деятельность, предусматривающая ввоз из-за границы, ранее вывезенных отечественных товаров, не подвергающихся там переработки.</a:t>
            </a:r>
          </a:p>
          <a:p>
            <a:pPr marL="0" lv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0968860"/>
      </p:ext>
    </p:extLst>
  </p:cSld>
  <p:clrMapOvr>
    <a:masterClrMapping/>
  </p:clrMapOvr>
</p:sld>
</file>

<file path=ppt/theme/theme1.xml><?xml version="1.0" encoding="utf-8"?>
<a:theme xmlns:a="http://schemas.openxmlformats.org/drawingml/2006/main" name="Шаблон с абстрактным меланхоличным оформлением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26713845_TF03460530" id="{15CAD117-A89C-408F-9ED5-932228B4E8EE}" vid="{8CE20380-6C5F-47FD-9E12-3AFDC80F9C2C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Слайды с абстрактным меланхоличным оформлением</Template>
  <TotalTime>335</TotalTime>
  <Words>2399</Words>
  <Application>Microsoft Office PowerPoint</Application>
  <PresentationFormat>Широкоэкранный</PresentationFormat>
  <Paragraphs>169</Paragraphs>
  <Slides>38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6" baseType="lpstr">
      <vt:lpstr>Arial</vt:lpstr>
      <vt:lpstr>Arial Black</vt:lpstr>
      <vt:lpstr>Calibri</vt:lpstr>
      <vt:lpstr>Century Gothic</vt:lpstr>
      <vt:lpstr>Roboto</vt:lpstr>
      <vt:lpstr>Sitka Text</vt:lpstr>
      <vt:lpstr>Times New Roman</vt:lpstr>
      <vt:lpstr>Шаблон с абстрактным меланхоличным оформлением</vt:lpstr>
      <vt:lpstr>Мировой рынок. Классификация стран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Факторы, стимулирующие развитие международной торговли </vt:lpstr>
      <vt:lpstr> Факторы, стимулирующие развитие международной торговли </vt:lpstr>
      <vt:lpstr>Презентация PowerPoint</vt:lpstr>
      <vt:lpstr>Торговый баланс</vt:lpstr>
      <vt:lpstr>Внешнеторговый оборот</vt:lpstr>
      <vt:lpstr>Презентация PowerPoint</vt:lpstr>
      <vt:lpstr>Регулирование международной торговли </vt:lpstr>
      <vt:lpstr>Внешнеторговая политика </vt:lpstr>
      <vt:lpstr>Внешнеторговая политика </vt:lpstr>
      <vt:lpstr>Внешнеторговая политика </vt:lpstr>
      <vt:lpstr>Всемирная торговая организация (ВТО)</vt:lpstr>
      <vt:lpstr>Презентация PowerPoint</vt:lpstr>
      <vt:lpstr>Важнейшими функциями ВТО являются: </vt:lpstr>
      <vt:lpstr>Регулирование внешней торговли </vt:lpstr>
      <vt:lpstr>Презентация PowerPoint</vt:lpstr>
      <vt:lpstr>Экспортные товары РК </vt:lpstr>
      <vt:lpstr>Экспортные товары РК </vt:lpstr>
      <vt:lpstr>Основные рынки сбыта РК </vt:lpstr>
      <vt:lpstr>Презентация PowerPoint</vt:lpstr>
      <vt:lpstr>Презентация PowerPoint</vt:lpstr>
      <vt:lpstr>Импортируемые товары в РК</vt:lpstr>
      <vt:lpstr>Импортируемые товары в РК</vt:lpstr>
      <vt:lpstr>Презентация PowerPoint</vt:lpstr>
      <vt:lpstr>Классификация стран</vt:lpstr>
      <vt:lpstr>Классификация стран</vt:lpstr>
      <vt:lpstr>Классификация стран</vt:lpstr>
      <vt:lpstr>Классификация стран</vt:lpstr>
      <vt:lpstr>Классификация стран</vt:lpstr>
      <vt:lpstr>Классификация стран</vt:lpstr>
      <vt:lpstr>Классификация стран</vt:lpstr>
      <vt:lpstr>Классификация стран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Международная торговля</dc:title>
  <dc:creator>User</dc:creator>
  <cp:lastModifiedBy>user1</cp:lastModifiedBy>
  <cp:revision>34</cp:revision>
  <dcterms:created xsi:type="dcterms:W3CDTF">2019-02-19T16:01:07Z</dcterms:created>
  <dcterms:modified xsi:type="dcterms:W3CDTF">2020-12-07T04:32:35Z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74064600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