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76" r:id="rId5"/>
    <p:sldId id="262" r:id="rId6"/>
    <p:sldId id="259" r:id="rId7"/>
    <p:sldId id="263" r:id="rId8"/>
    <p:sldId id="275" r:id="rId9"/>
    <p:sldId id="277" r:id="rId10"/>
    <p:sldId id="278" r:id="rId11"/>
    <p:sldId id="279" r:id="rId12"/>
    <p:sldId id="280" r:id="rId13"/>
    <p:sldId id="281" r:id="rId14"/>
    <p:sldId id="273" r:id="rId15"/>
    <p:sldId id="274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E5F0FF2-90C8-4760-B9E5-DFE504768DC1}" type="datetimeFigureOut">
              <a:rPr lang="ru-RU" smtClean="0"/>
              <a:pPr/>
              <a:t>01.12.2020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b1.vestifinance.ru/c/160710.640x3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"/>
            <a:ext cx="7429520" cy="36433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Мировая экономика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0" y="0"/>
            <a:ext cx="92298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70328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Этапы формирования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07249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10–30-е гг. ХХ века.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Мировое хозяйство имело колониальную структуру.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Прямые инвестиции направлялись из развитых стран в развивающиеся. Тем самым формировались определенные отрасли специализации в развивающихся странах, обновлялся их производственный потенциал, однако экономика их имела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моноотраслевой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характер. Данный период характеризуется кризисными явлениями в развитии мирового хозяйства, которые были обусловлены: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неустойчивостью экономических связей, вызванных Первой мировой войной;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исключением России в 1917 г. из мирохозяйственных связей вследствие экономической блокады;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Великой депрессией, наметившей тенденции к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автаркии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политике, ориентированной на закрытость национальной экономики от внешних воздействий. 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2858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65073" y="0"/>
            <a:ext cx="87553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478406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Этапы формирования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692696"/>
            <a:ext cx="7704856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/>
              <a:t>2 этап - Конец 40-х – начало 80-х гг.</a:t>
            </a:r>
            <a:r>
              <a:rPr lang="ru-RU" dirty="0"/>
              <a:t> </a:t>
            </a:r>
          </a:p>
          <a:p>
            <a:pPr algn="just"/>
            <a:r>
              <a:rPr lang="ru-RU" dirty="0"/>
              <a:t>    После Второй мировой войны случилось существенное изменение структуры мирового хозяйства в связи с образованием стран социалистического лагеря. Произошло сужение сферы единого глобального хозяйства, но система мирового рынка не была разрушена, так как при всей сложности взаимоотношений между странами двух общественных систем (социализм и капитализм) их внешнеэкономические контакты обеспечивались определенными потребностями этих стран. </a:t>
            </a:r>
          </a:p>
          <a:p>
            <a:pPr algn="just"/>
            <a:r>
              <a:rPr lang="ru-RU" dirty="0"/>
              <a:t>    Национально-освободительная борьба колониальных стран привела к краху колониальной системы. Большинство развивающихся стран, получив политическую независимость, провели национализацию иностранной собственности, создав государственный сектор экономики. В результате произошел отток иностранного капитала, и изменилась его направленность. Экспорт частного капитала на 90 % стал направляться в развитые страны. </a:t>
            </a:r>
          </a:p>
          <a:p>
            <a:pPr algn="just"/>
            <a:r>
              <a:rPr lang="ru-RU" dirty="0"/>
              <a:t>     На данном этапе создаются институты глобального управления (ООН, Международный валютный фонд, Всемирный банк, Генеральное соглашение по тарифам и торговле (ГАТТ)), которые вырабатывают правовые нормы поведения стран в различных сферах экономических и политических отношений. </a:t>
            </a:r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endParaRPr lang="ru-RU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90546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65073" y="0"/>
            <a:ext cx="87553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478406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Этапы формирования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571612"/>
            <a:ext cx="799288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- 80–90-е гг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Отличаются возросшей степенью освоения географического пространства, формированием международных производительных сил, усилением экономического взаимодействия и взаимозависимости.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восточноевропейских странах происходят процессы формирования и складывания близких к западным государствам экономических и политических структур.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мировой экономике большую власть получают транснациональные корпорации (ТНК). 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Транснациональной компанией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считается крупная фирма, национальная по происхождению, межнациональная по характеру своей деятельности, осуществляющая ее через сеть филиалов и предприятий, находящихся в разных странах, но остающихся под контролем конкретной центральной компании.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936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65073" y="0"/>
            <a:ext cx="87553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478406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Этапы формирования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836712"/>
            <a:ext cx="792088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/>
              <a:t>4 этап - Начало ХХI века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современного этапа развития мировой экономики характерны две главные тенденции, которые и будут определять ее ближайшее будущее – ускоренная глобализация и рост региональной (и субрегиональной) интеграции. Причем эти два явления не новы, однако в последние десятилетия в их протекании возникло много новых элементов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Глобализация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характеризуется, в частности, тем, что под ее влиянием наступает объединение разных видов рынков (товаров, услуг, информации, финансов и т. д.). Речь идет, таким образом, не только о традиционной внешней торговле товарами и услугами, но и о валютных потоках, движении капитала, обмене технологиями, информацией и идеями, перемещении людей.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215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глобализация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214290"/>
            <a:ext cx="8525856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467600" cy="48896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Глобализация экономики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71472" y="4071942"/>
            <a:ext cx="7858180" cy="2143140"/>
            <a:chOff x="428596" y="4500570"/>
            <a:chExt cx="7858180" cy="214314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28596" y="4500570"/>
              <a:ext cx="7858180" cy="214314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71472" y="4572008"/>
              <a:ext cx="764386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/>
                <a:t>Глобализация экономики – объективный процесс , ставший следствием достигнутого уровня производительных сил, которые в ходе дальнейшего развития сталкиваются с трудностями и противоречиями. 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631844"/>
          </a:xfrm>
        </p:spPr>
        <p:txBody>
          <a:bodyPr/>
          <a:lstStyle/>
          <a:p>
            <a:r>
              <a:rPr lang="ru-RU" dirty="0"/>
              <a:t>Признаки глобализации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715008" y="214290"/>
            <a:ext cx="2786082" cy="1214446"/>
            <a:chOff x="357158" y="928670"/>
            <a:chExt cx="2786082" cy="121444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7158" y="928670"/>
              <a:ext cx="2714644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7158" y="928670"/>
              <a:ext cx="27860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Вовлеченность в мирохозяйственные процессы практически всех стран мира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000364" y="5715016"/>
            <a:ext cx="3214710" cy="1000132"/>
            <a:chOff x="571472" y="2571744"/>
            <a:chExt cx="3214710" cy="10001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71472" y="2571744"/>
              <a:ext cx="3214710" cy="10001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1472" y="2571744"/>
              <a:ext cx="32147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Создание глобальной инфраструктуры мирохозяйственных связей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072066" y="4357694"/>
            <a:ext cx="3000396" cy="1214446"/>
            <a:chOff x="500034" y="3857628"/>
            <a:chExt cx="3000396" cy="121444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0034" y="3857628"/>
              <a:ext cx="3000396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1472" y="3857628"/>
              <a:ext cx="28575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Создание глобальных рынков товаров, услуг, технологий, капиталов, рабочей силы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1472" y="2571744"/>
            <a:ext cx="3643338" cy="1643074"/>
            <a:chOff x="500034" y="5000636"/>
            <a:chExt cx="3643338" cy="164307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00034" y="5000636"/>
              <a:ext cx="3571900" cy="164307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0034" y="5072074"/>
              <a:ext cx="364333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Делегирование все большего количества экономических функций национальных правительств международным экономическим организациям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85720" y="928670"/>
            <a:ext cx="3857652" cy="1500198"/>
            <a:chOff x="4572000" y="785794"/>
            <a:chExt cx="3857652" cy="150019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572000" y="785794"/>
              <a:ext cx="3857652" cy="150019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43438" y="785794"/>
              <a:ext cx="371477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Возникновение международного производства, ориентированного на стандартного потребителя индустриально развитых стран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786314" y="1571612"/>
            <a:ext cx="3643338" cy="1214446"/>
            <a:chOff x="4643438" y="2428868"/>
            <a:chExt cx="3643338" cy="121444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643438" y="2428868"/>
              <a:ext cx="3643338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43438" y="2428868"/>
              <a:ext cx="36433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Доминирование внешних требований над внутренними в процессе экономического развития стран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000628" y="3000372"/>
            <a:ext cx="3429024" cy="1214446"/>
            <a:chOff x="4643438" y="3857628"/>
            <a:chExt cx="3429024" cy="121444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43438" y="3857628"/>
              <a:ext cx="3429024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43438" y="3857628"/>
              <a:ext cx="33575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Унификация правил международных экономических отношений и хозяйственного поведения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00034" y="4357694"/>
            <a:ext cx="3571900" cy="1285884"/>
            <a:chOff x="4500562" y="5286388"/>
            <a:chExt cx="3571900" cy="128588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500562" y="5286388"/>
              <a:ext cx="3500462" cy="128588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00562" y="5286388"/>
              <a:ext cx="3571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Глобальный характер международной конкуренции и международного сотрудничества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65073" y="0"/>
            <a:ext cx="87553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478406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Теории и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836712"/>
            <a:ext cx="792088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   Единой теории мировой экономики не существует. Но большинство экономистов разделяют </a:t>
            </a:r>
            <a:r>
              <a:rPr lang="ru-RU" i="1" dirty="0"/>
              <a:t>концепцию международного разделения труда и концепцию международного движения экономических ресурсов</a:t>
            </a:r>
            <a:r>
              <a:rPr lang="ru-RU" dirty="0"/>
              <a:t>. </a:t>
            </a:r>
          </a:p>
          <a:p>
            <a:pPr algn="just"/>
            <a:r>
              <a:rPr lang="ru-RU" dirty="0"/>
              <a:t>    Концепция международного разделения труда и концепция международного движения экономических ресурсов исходят из того, что коренная причина существования и развития мировой экономики и международных экономических отношений — это различия в </a:t>
            </a:r>
            <a:r>
              <a:rPr lang="ru-RU" dirty="0" err="1"/>
              <a:t>наделенности</a:t>
            </a:r>
            <a:r>
              <a:rPr lang="ru-RU" dirty="0"/>
              <a:t> стран экономическими ресурсами (факторами производства), что, с одной стороны, ведет к международному разделению труда (прежде всего на базе внешней торговли), а с другой стороны, к международному движению экономических ресурсов. </a:t>
            </a:r>
          </a:p>
          <a:p>
            <a:pPr algn="just"/>
            <a:r>
              <a:rPr lang="ru-RU" dirty="0"/>
              <a:t>   Вследствие разной </a:t>
            </a:r>
            <a:r>
              <a:rPr lang="ru-RU" dirty="0" err="1"/>
              <a:t>наделенности</a:t>
            </a:r>
            <a:r>
              <a:rPr lang="ru-RU" dirty="0"/>
              <a:t> экономическими факторами хозяйствующие субъекты специализируются на производстве ограниченного набора товаров и услуг (продукции). При этом они достигают высокой производительности труда в изготовлении этой продукции, но одновременно вынуждены обмениваться ею для удовлетворения своих потребностей. Вначале разделение труда зарождается в рамках страны, затем охватывает соседние страны и, наконец, весь мир.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58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b1.vestifinance.ru/c/187485.640x3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720" y="785794"/>
            <a:ext cx="8429681" cy="47863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0"/>
            <a:ext cx="4186238" cy="774720"/>
          </a:xfrm>
        </p:spPr>
        <p:txBody>
          <a:bodyPr>
            <a:normAutofit/>
          </a:bodyPr>
          <a:lstStyle/>
          <a:p>
            <a:r>
              <a:rPr lang="ru-RU" sz="4000" dirty="0"/>
              <a:t>Определение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857232"/>
            <a:ext cx="835824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Мировая экономика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совокупность экономик отдельных стран, связанных между собой системой международных экономических отношений.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Мировая экономика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система межнациональных, межгосударственных экономических связей, выходящих за пределы данного государства.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Синонимами понятия «мировая экономика» являются «мировое хозяйство», «всемирное хозяйство».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0" y="0"/>
            <a:ext cx="92298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76992" cy="703282"/>
          </a:xfrm>
        </p:spPr>
        <p:txBody>
          <a:bodyPr>
            <a:normAutofit fontScale="90000"/>
          </a:bodyPr>
          <a:lstStyle/>
          <a:p>
            <a:r>
              <a:rPr lang="ru-RU" dirty="0"/>
              <a:t>Международные экономические отношения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53589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От понятия «мировая экономика» следует отличать понятие «международная экономика», под которой подразумевается не сама мировая экономика, а теория международных экономических отношений (МЭО), т.е. фактически часть экономической теории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выделяют следующие формы МЭО: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Международное разделение труда.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Международная торговля товарами и услугами.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Международная миграция рабочей силы.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Международное движение капиталов и инвестиций.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Международные валютно-финансовые отношения</a:t>
            </a: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0" y="0"/>
            <a:ext cx="92298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76992" cy="70328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Мировая экономика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5358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Мировая экономика и международные экономические отношения тесно связаны.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Мировую экономику можно выразить в следующей формуле: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МЭ = ∑ (СЭ + МЭО),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МЭ – мировая экономика;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СЭ – страновая экономика;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МЭО – международные экономические отношения.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Цель функционирования мировой экономики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удовлетворение человеческих потребностей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72275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admin\AppData\Local\Microsoft\Windows\INetCache\IE\7OWAS8GH\balanc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71810"/>
            <a:ext cx="1897058" cy="1897058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428860" y="2357430"/>
            <a:ext cx="3714776" cy="19288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357430"/>
            <a:ext cx="3857652" cy="1643074"/>
          </a:xfrm>
        </p:spPr>
        <p:txBody>
          <a:bodyPr>
            <a:normAutofit/>
          </a:bodyPr>
          <a:lstStyle/>
          <a:p>
            <a:r>
              <a:rPr lang="ru-RU" sz="2800" b="1" dirty="0"/>
              <a:t>Характерные черты мировой экономики</a:t>
            </a:r>
            <a:endParaRPr lang="ru-RU" sz="2800" dirty="0"/>
          </a:p>
        </p:txBody>
      </p:sp>
      <p:sp>
        <p:nvSpPr>
          <p:cNvPr id="5" name="Стрелка вправо 4"/>
          <p:cNvSpPr/>
          <p:nvPr/>
        </p:nvSpPr>
        <p:spPr>
          <a:xfrm rot="18459496">
            <a:off x="5903782" y="2283796"/>
            <a:ext cx="78162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13737985">
            <a:off x="1768843" y="2494906"/>
            <a:ext cx="78162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3962717" y="4517872"/>
            <a:ext cx="78162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0"/>
            <a:ext cx="4143404" cy="230832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Целостность</a:t>
            </a:r>
            <a:r>
              <a:rPr lang="ru-RU" dirty="0"/>
              <a:t>. Предполагает экономическое взаимодействие всех частей системы на достаточно устойчивом уровне. Только в данных условиях возможно обеспечение постоянной деятельности, саморегуляции и развития системы.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5214950"/>
            <a:ext cx="7643866" cy="14773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Иерархичность</a:t>
            </a:r>
            <a:r>
              <a:rPr lang="ru-RU" dirty="0"/>
              <a:t>. Между странами существует </a:t>
            </a:r>
            <a:r>
              <a:rPr lang="ru-RU" b="1" dirty="0"/>
              <a:t>иерархия</a:t>
            </a:r>
            <a:r>
              <a:rPr lang="ru-RU" dirty="0"/>
              <a:t> в зависимости от уровня их социально-экономического развития. </a:t>
            </a:r>
            <a:r>
              <a:rPr lang="ru-RU" b="1" dirty="0"/>
              <a:t>Развитые страны</a:t>
            </a:r>
            <a:r>
              <a:rPr lang="ru-RU" dirty="0"/>
              <a:t> имеют наибольшее воздействие на систему мировой экономики, занимают доминирующие позиции на мировых рынках.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142852"/>
            <a:ext cx="4286280" cy="203132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err="1"/>
              <a:t>Саморегуляция</a:t>
            </a:r>
            <a:r>
              <a:rPr lang="ru-RU" b="1" dirty="0"/>
              <a:t> и адаптация</a:t>
            </a:r>
            <a:r>
              <a:rPr lang="ru-RU" dirty="0"/>
              <a:t> осуществляется посредством рыночного механизма спроса и предложения, а также с помощью государственного и межгосударственного регулирования.</a:t>
            </a:r>
          </a:p>
        </p:txBody>
      </p:sp>
      <p:pic>
        <p:nvPicPr>
          <p:cNvPr id="31746" name="Picture 2" descr="C:\Users\admin\AppData\Local\Microsoft\Windows\INetCache\IE\YNIJE49U\150px-Terrestrial_globe.svg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786058"/>
            <a:ext cx="1834880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703282"/>
          </a:xfrm>
        </p:spPr>
        <p:txBody>
          <a:bodyPr>
            <a:normAutofit/>
          </a:bodyPr>
          <a:lstStyle/>
          <a:p>
            <a:r>
              <a:rPr lang="ru-RU" sz="3600" dirty="0"/>
              <a:t>Субъекты мирового хозяйства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071547"/>
            <a:ext cx="82868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2000" dirty="0"/>
              <a:t>Международные экономические организации (</a:t>
            </a:r>
            <a:r>
              <a:rPr lang="ru-RU" sz="2000" dirty="0">
                <a:solidFill>
                  <a:srgbClr val="FF0000"/>
                </a:solidFill>
              </a:rPr>
              <a:t>МВФ</a:t>
            </a:r>
            <a:r>
              <a:rPr lang="ru-RU" sz="2000" dirty="0"/>
              <a:t> и </a:t>
            </a:r>
            <a:r>
              <a:rPr lang="ru-RU" sz="2000" dirty="0">
                <a:solidFill>
                  <a:srgbClr val="00B050"/>
                </a:solidFill>
              </a:rPr>
              <a:t>МБРР</a:t>
            </a:r>
            <a:r>
              <a:rPr lang="ru-RU" sz="2000" dirty="0"/>
              <a:t>);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Транснациональные корпорации (ТНК) и их долгосрочные альянсы;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Транснациональные банки;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Биржи (особенно крупные);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Крупные предприниматели;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Государства, и приравненные к ним территории, а также административные единицы данных государств и территорий (национальная экономика);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Мировые финансовые и экономические организации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68" y="5500702"/>
            <a:ext cx="450056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Международный валютный фонд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714884"/>
            <a:ext cx="4357718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Международный банк реконструкции и развития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6072206"/>
            <a:ext cx="3222357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Транснациональные банки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низ 4"/>
          <p:cNvSpPr/>
          <p:nvPr/>
        </p:nvSpPr>
        <p:spPr>
          <a:xfrm>
            <a:off x="357158" y="4857760"/>
            <a:ext cx="8001056" cy="1571636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186766" cy="1143000"/>
          </a:xfrm>
        </p:spPr>
        <p:txBody>
          <a:bodyPr/>
          <a:lstStyle/>
          <a:p>
            <a:pPr algn="ctr"/>
            <a:r>
              <a:rPr lang="ru-RU" b="1" dirty="0"/>
              <a:t>Роль государства в мировой экономике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142984"/>
            <a:ext cx="81439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экономики остаются бесспорно главным субъектом мировой экономики. </a:t>
            </a:r>
          </a:p>
          <a:p>
            <a:pPr marL="400050" indent="-400050">
              <a:buFont typeface="+mj-lt"/>
              <a:buAutoNum type="romanUcPeriod"/>
            </a:pPr>
            <a:r>
              <a:rPr lang="ru-RU" sz="2400" dirty="0"/>
              <a:t>Государство прямо или косвенно влияет на размеры и структуру капиталовложений.</a:t>
            </a:r>
          </a:p>
          <a:p>
            <a:pPr marL="400050" indent="-400050">
              <a:buFont typeface="+mj-lt"/>
              <a:buAutoNum type="romanUcPeriod"/>
            </a:pPr>
            <a:r>
              <a:rPr lang="ru-RU" sz="2400" dirty="0"/>
              <a:t>Государство через инструменты денежно-кредитной политики воздействует на инвестиционный процесс и потребление частного сектора. Развитие целого ряда отраслей зависит от государственных инвестиций (сельское хозяйство, научно-исследовательские проекты).</a:t>
            </a:r>
          </a:p>
          <a:p>
            <a:pPr marL="400050" indent="-400050">
              <a:buFont typeface="+mj-lt"/>
              <a:buAutoNum type="romanUcPeriod"/>
            </a:pPr>
            <a:r>
              <a:rPr lang="ru-RU" sz="2400" dirty="0"/>
              <a:t>Государство являясь работодателем обеспечивает занятость.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5544188"/>
            <a:ext cx="5593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Государство — основной субъект мирового хозяйства! Развитие государства тесно связано с национальным хозяйством.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0" y="0"/>
            <a:ext cx="92298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70328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Предпосылки формирования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07249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Великие географические открытия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состоялись благодаря развитию науки и техники и необходимости развития торговли. Открытия способствовали быстрому развитию торгового капитала и появлению колониальной системы.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Ядро мирового хозяйства зародилось еще в глубокой древности в регионе Средиземного и Черного морей вместе с прилегающими странами Ближнего и Среднего Востока. Все началось с международной торговли, сперва — товарами.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Жители первого в мире государства — Египта — еще пять тысяч лет тому назад торговали с соседними племенами, покупая у них древесину, металлы, скот в обмен на продукты египетского ремесла и земледелия.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61871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0" y="0"/>
            <a:ext cx="92298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8712968" cy="70328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Предпосылки формирования мировой экономики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07249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2) </a:t>
            </a:r>
            <a:r>
              <a:rPr lang="ru-RU" sz="2800" b="1" dirty="0"/>
              <a:t>Развитие НТП</a:t>
            </a:r>
            <a:r>
              <a:rPr lang="ru-RU" sz="2800" dirty="0"/>
              <a:t>. Здесь широко использовались направления в навигации и военном деле. 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3)  </a:t>
            </a:r>
            <a:r>
              <a:rPr lang="ru-RU" sz="2800" b="1" dirty="0"/>
              <a:t>Развитие машинного производства</a:t>
            </a:r>
            <a:r>
              <a:rPr lang="ru-RU" sz="2800" dirty="0"/>
              <a:t>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634320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144</TotalTime>
  <Words>1299</Words>
  <Application>Microsoft Office PowerPoint</Application>
  <PresentationFormat>Экран (4:3)</PresentationFormat>
  <Paragraphs>91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Century Schoolbook</vt:lpstr>
      <vt:lpstr>Times New Roman</vt:lpstr>
      <vt:lpstr>Wingdings</vt:lpstr>
      <vt:lpstr>Wingdings 2</vt:lpstr>
      <vt:lpstr>Эркер</vt:lpstr>
      <vt:lpstr>Мировая экономика</vt:lpstr>
      <vt:lpstr>Определение</vt:lpstr>
      <vt:lpstr>Международные экономические отношения</vt:lpstr>
      <vt:lpstr>Мировая экономика</vt:lpstr>
      <vt:lpstr>Характерные черты мировой экономики</vt:lpstr>
      <vt:lpstr>Субъекты мирового хозяйства</vt:lpstr>
      <vt:lpstr>Роль государства в мировой экономике</vt:lpstr>
      <vt:lpstr>Предпосылки формирования мировой экономики</vt:lpstr>
      <vt:lpstr>Предпосылки формирования мировой экономики</vt:lpstr>
      <vt:lpstr>Этапы формирования мировой экономики</vt:lpstr>
      <vt:lpstr>Этапы формирования мировой экономики</vt:lpstr>
      <vt:lpstr>Этапы формирования мировой экономики</vt:lpstr>
      <vt:lpstr>Этапы формирования мировой экономики</vt:lpstr>
      <vt:lpstr>Глобализация экономики</vt:lpstr>
      <vt:lpstr>Признаки глобализации</vt:lpstr>
      <vt:lpstr>Теории и мировой экономики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Мировая экономика</dc:title>
  <dc:creator>admin</dc:creator>
  <cp:lastModifiedBy>user1</cp:lastModifiedBy>
  <cp:revision>21</cp:revision>
  <dcterms:created xsi:type="dcterms:W3CDTF">2016-11-15T17:35:38Z</dcterms:created>
  <dcterms:modified xsi:type="dcterms:W3CDTF">2020-12-01T03:03:12Z</dcterms:modified>
</cp:coreProperties>
</file>