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8"/>
  </p:notesMasterIdLst>
  <p:sldIdLst>
    <p:sldId id="256" r:id="rId2"/>
    <p:sldId id="257" r:id="rId3"/>
    <p:sldId id="270" r:id="rId4"/>
    <p:sldId id="259" r:id="rId5"/>
    <p:sldId id="260" r:id="rId6"/>
    <p:sldId id="261" r:id="rId7"/>
    <p:sldId id="262" r:id="rId8"/>
    <p:sldId id="271" r:id="rId9"/>
    <p:sldId id="272" r:id="rId10"/>
    <p:sldId id="273" r:id="rId11"/>
    <p:sldId id="263" r:id="rId12"/>
    <p:sldId id="264" r:id="rId13"/>
    <p:sldId id="274" r:id="rId14"/>
    <p:sldId id="283" r:id="rId15"/>
    <p:sldId id="275" r:id="rId16"/>
    <p:sldId id="276" r:id="rId17"/>
    <p:sldId id="277" r:id="rId18"/>
    <p:sldId id="278" r:id="rId19"/>
    <p:sldId id="279" r:id="rId20"/>
    <p:sldId id="280" r:id="rId21"/>
    <p:sldId id="265" r:id="rId22"/>
    <p:sldId id="266" r:id="rId23"/>
    <p:sldId id="267" r:id="rId24"/>
    <p:sldId id="281" r:id="rId25"/>
    <p:sldId id="282" r:id="rId26"/>
    <p:sldId id="268" r:id="rId2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5411" autoAdjust="0"/>
  </p:normalViewPr>
  <p:slideViewPr>
    <p:cSldViewPr snapToGrid="0">
      <p:cViewPr varScale="1">
        <p:scale>
          <a:sx n="58" d="100"/>
          <a:sy n="58" d="100"/>
        </p:scale>
        <p:origin x="964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6A2598-D8E5-4B1E-85F6-8D7321F409B1}" type="datetimeFigureOut">
              <a:rPr lang="ru-RU" smtClean="0"/>
              <a:t>13.12.2020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6F36F27-8E2C-4B6E-96C7-8CD1EDCA13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87777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F36F27-8E2C-4B6E-96C7-8CD1EDCA13EE}" type="slidenum">
              <a:rPr lang="ru-RU" smtClean="0"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85093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2099733"/>
            <a:ext cx="8825658" cy="2677648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gray"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gray">
          <a:xfrm rot="5400000">
            <a:off x="10158984" y="1792224"/>
            <a:ext cx="990599" cy="304799"/>
          </a:xfrm>
        </p:spPr>
        <p:txBody>
          <a:bodyPr anchor="t"/>
          <a:lstStyle>
            <a:lvl1pPr algn="l"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fld id="{B5FCA735-081F-4436-A2BA-5F019537D561}" type="datetimeFigureOut">
              <a:rPr lang="ru-RU" smtClean="0"/>
              <a:t>13.12.2020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gray">
          <a:xfrm rot="5400000">
            <a:off x="8951976" y="3227832"/>
            <a:ext cx="3859795" cy="304801"/>
          </a:xfrm>
        </p:spPr>
        <p:txBody>
          <a:bodyPr/>
          <a:lstStyle>
            <a:lvl1pPr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1" name="Rectangle 1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52540" y="295729"/>
            <a:ext cx="838199" cy="767687"/>
          </a:xfrm>
        </p:spPr>
        <p:txBody>
          <a:bodyPr/>
          <a:lstStyle/>
          <a:p>
            <a:fld id="{F83F1030-A883-428A-8802-131A66615C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01523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3" name="Rectangle 12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5"/>
            <p:cNvSpPr/>
            <p:nvPr/>
          </p:nvSpPr>
          <p:spPr bwMode="gray">
            <a:xfrm rot="10371525">
              <a:off x="263767" y="443825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1" name="Freeform 5"/>
            <p:cNvSpPr/>
            <p:nvPr/>
          </p:nvSpPr>
          <p:spPr bwMode="gray">
            <a:xfrm rot="10800000">
              <a:off x="459506" y="321130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4969927"/>
            <a:ext cx="8825659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4" y="685800"/>
            <a:ext cx="8825659" cy="3429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536665"/>
            <a:ext cx="8825658" cy="49371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CA735-081F-4436-A2BA-5F019537D561}" type="datetimeFigureOut">
              <a:rPr lang="ru-RU" smtClean="0"/>
              <a:t>13.12.2020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3F1030-A883-428A-8802-131A66615C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66452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5"/>
            <p:cNvSpPr/>
            <p:nvPr/>
          </p:nvSpPr>
          <p:spPr bwMode="gray">
            <a:xfrm rot="21010068">
              <a:off x="8490951" y="271487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7" name="Freeform 5"/>
            <p:cNvSpPr/>
            <p:nvPr/>
          </p:nvSpPr>
          <p:spPr bwMode="gray">
            <a:xfrm>
              <a:off x="455612" y="2801319"/>
              <a:ext cx="11277600" cy="3602637"/>
            </a:xfrm>
            <a:custGeom>
              <a:avLst/>
              <a:gdLst/>
              <a:ahLst/>
              <a:cxnLst/>
              <a:rect l="l" t="t" r="r" b="b"/>
              <a:pathLst>
                <a:path w="10000" h="7946">
                  <a:moveTo>
                    <a:pt x="0" y="0"/>
                  </a:moveTo>
                  <a:lnTo>
                    <a:pt x="0" y="7945"/>
                  </a:lnTo>
                  <a:lnTo>
                    <a:pt x="10000" y="7946"/>
                  </a:lnTo>
                  <a:lnTo>
                    <a:pt x="10000" y="4"/>
                  </a:lnTo>
                  <a:lnTo>
                    <a:pt x="10000" y="4"/>
                  </a:lnTo>
                  <a:lnTo>
                    <a:pt x="9773" y="91"/>
                  </a:lnTo>
                  <a:lnTo>
                    <a:pt x="9547" y="175"/>
                  </a:lnTo>
                  <a:lnTo>
                    <a:pt x="9320" y="256"/>
                  </a:lnTo>
                  <a:lnTo>
                    <a:pt x="9092" y="326"/>
                  </a:lnTo>
                  <a:lnTo>
                    <a:pt x="8865" y="396"/>
                  </a:lnTo>
                  <a:lnTo>
                    <a:pt x="8637" y="462"/>
                  </a:lnTo>
                  <a:lnTo>
                    <a:pt x="8412" y="518"/>
                  </a:lnTo>
                  <a:lnTo>
                    <a:pt x="8184" y="571"/>
                  </a:lnTo>
                  <a:lnTo>
                    <a:pt x="7957" y="620"/>
                  </a:lnTo>
                  <a:lnTo>
                    <a:pt x="7734" y="662"/>
                  </a:lnTo>
                  <a:lnTo>
                    <a:pt x="7508" y="704"/>
                  </a:lnTo>
                  <a:lnTo>
                    <a:pt x="7285" y="739"/>
                  </a:lnTo>
                  <a:lnTo>
                    <a:pt x="7062" y="767"/>
                  </a:lnTo>
                  <a:lnTo>
                    <a:pt x="6840" y="795"/>
                  </a:lnTo>
                  <a:lnTo>
                    <a:pt x="6620" y="819"/>
                  </a:lnTo>
                  <a:lnTo>
                    <a:pt x="6402" y="837"/>
                  </a:lnTo>
                  <a:lnTo>
                    <a:pt x="6184" y="851"/>
                  </a:lnTo>
                  <a:lnTo>
                    <a:pt x="5968" y="865"/>
                  </a:lnTo>
                  <a:lnTo>
                    <a:pt x="5755" y="872"/>
                  </a:lnTo>
                  <a:lnTo>
                    <a:pt x="5542" y="879"/>
                  </a:lnTo>
                  <a:lnTo>
                    <a:pt x="5332" y="882"/>
                  </a:lnTo>
                  <a:lnTo>
                    <a:pt x="5124" y="879"/>
                  </a:lnTo>
                  <a:lnTo>
                    <a:pt x="4918" y="879"/>
                  </a:lnTo>
                  <a:lnTo>
                    <a:pt x="4714" y="872"/>
                  </a:lnTo>
                  <a:lnTo>
                    <a:pt x="4514" y="861"/>
                  </a:lnTo>
                  <a:lnTo>
                    <a:pt x="4316" y="851"/>
                  </a:lnTo>
                  <a:lnTo>
                    <a:pt x="4122" y="840"/>
                  </a:lnTo>
                  <a:lnTo>
                    <a:pt x="3929" y="823"/>
                  </a:lnTo>
                  <a:lnTo>
                    <a:pt x="3739" y="805"/>
                  </a:lnTo>
                  <a:lnTo>
                    <a:pt x="3553" y="788"/>
                  </a:lnTo>
                  <a:lnTo>
                    <a:pt x="3190" y="742"/>
                  </a:lnTo>
                  <a:lnTo>
                    <a:pt x="2842" y="693"/>
                  </a:lnTo>
                  <a:lnTo>
                    <a:pt x="2508" y="641"/>
                  </a:lnTo>
                  <a:lnTo>
                    <a:pt x="2192" y="585"/>
                  </a:lnTo>
                  <a:lnTo>
                    <a:pt x="1890" y="525"/>
                  </a:lnTo>
                  <a:lnTo>
                    <a:pt x="1610" y="462"/>
                  </a:lnTo>
                  <a:lnTo>
                    <a:pt x="1347" y="399"/>
                  </a:lnTo>
                  <a:lnTo>
                    <a:pt x="1105" y="336"/>
                  </a:lnTo>
                  <a:lnTo>
                    <a:pt x="883" y="277"/>
                  </a:lnTo>
                  <a:lnTo>
                    <a:pt x="686" y="221"/>
                  </a:lnTo>
                  <a:lnTo>
                    <a:pt x="508" y="168"/>
                  </a:lnTo>
                  <a:lnTo>
                    <a:pt x="358" y="123"/>
                  </a:lnTo>
                  <a:lnTo>
                    <a:pt x="232" y="81"/>
                  </a:lnTo>
                  <a:lnTo>
                    <a:pt x="59" y="2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8798" y="1063417"/>
            <a:ext cx="8831816" cy="1372986"/>
          </a:xfrm>
        </p:spPr>
        <p:txBody>
          <a:bodyPr/>
          <a:lstStyle>
            <a:lvl1pPr>
              <a:defRPr sz="4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543300"/>
            <a:ext cx="8825659" cy="24765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CA735-081F-4436-A2BA-5F019537D561}" type="datetimeFigureOut">
              <a:rPr lang="ru-RU" smtClean="0"/>
              <a:t>13.12.2020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3F1030-A883-428A-8802-131A66615C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693860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7" name="Rectangle 1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Oval 22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Oval 23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Oval 24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5"/>
            <p:cNvSpPr/>
            <p:nvPr/>
          </p:nvSpPr>
          <p:spPr bwMode="gray">
            <a:xfrm rot="21010068">
              <a:off x="8490951" y="41851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8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16" name="TextBox 15"/>
          <p:cNvSpPr txBox="1"/>
          <p:nvPr/>
        </p:nvSpPr>
        <p:spPr bwMode="gray">
          <a:xfrm>
            <a:off x="881566" y="607336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 bwMode="gray">
          <a:xfrm>
            <a:off x="9884458" y="2613787"/>
            <a:ext cx="65276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81878" y="982134"/>
            <a:ext cx="8453906" cy="2696632"/>
          </a:xfrm>
        </p:spPr>
        <p:txBody>
          <a:bodyPr/>
          <a:lstStyle>
            <a:lvl1pPr>
              <a:defRPr sz="4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 bwMode="gray">
          <a:xfrm>
            <a:off x="1945945" y="3678766"/>
            <a:ext cx="7731219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  <a:ea typeface="+mn-e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029199"/>
            <a:ext cx="9244897" cy="997857"/>
          </a:xfrm>
        </p:spPr>
        <p:txBody>
          <a:bodyPr anchor="ctr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CA735-081F-4436-A2BA-5F019537D561}" type="datetimeFigureOut">
              <a:rPr lang="ru-RU" smtClean="0"/>
              <a:t>13.12.2020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9" name="Rectangle 18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3F1030-A883-428A-8802-131A66615C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398018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5"/>
            <p:cNvSpPr/>
            <p:nvPr/>
          </p:nvSpPr>
          <p:spPr bwMode="gray">
            <a:xfrm rot="21010068">
              <a:off x="8490951" y="4193583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370667"/>
            <a:ext cx="8825660" cy="1822514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5024967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CA735-081F-4436-A2BA-5F019537D561}" type="datetimeFigureOut">
              <a:rPr lang="ru-RU" smtClean="0"/>
              <a:t>13.12.2020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3F1030-A883-428A-8802-131A66615C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141122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2"/>
            <a:ext cx="314187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54953" y="3179764"/>
            <a:ext cx="3141879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2721" y="2603500"/>
            <a:ext cx="314700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12721" y="3179763"/>
            <a:ext cx="3147009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88135" y="2603501"/>
            <a:ext cx="314573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88329" y="3179762"/>
            <a:ext cx="3145536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440397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777240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CA735-081F-4436-A2BA-5F019537D561}" type="datetimeFigureOut">
              <a:rPr lang="ru-RU" smtClean="0"/>
              <a:t>13.12.2020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3F1030-A883-428A-8802-131A66615C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480130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532844"/>
            <a:ext cx="30504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4553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54954" y="5109106"/>
            <a:ext cx="3050438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8865" y="4532844"/>
            <a:ext cx="3050438" cy="576263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1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748462" y="2603500"/>
            <a:ext cx="2691243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70172" y="5109105"/>
            <a:ext cx="3050438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82775" y="4532845"/>
            <a:ext cx="305109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2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63031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82775" y="5109104"/>
            <a:ext cx="3051096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cxnSp>
        <p:nvCxnSpPr>
          <p:cNvPr id="43" name="Straight Connector 42"/>
          <p:cNvCxnSpPr/>
          <p:nvPr/>
        </p:nvCxnSpPr>
        <p:spPr>
          <a:xfrm>
            <a:off x="440583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>
            <a:off x="7797802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CA735-081F-4436-A2BA-5F019537D561}" type="datetimeFigureOut">
              <a:rPr lang="ru-RU" smtClean="0"/>
              <a:t>13.12.2020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561111" y="6391838"/>
            <a:ext cx="3644282" cy="304801"/>
          </a:xfrm>
        </p:spPr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3F1030-A883-428A-8802-131A66615C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732780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2603500"/>
            <a:ext cx="8825659" cy="3416300"/>
          </a:xfrm>
        </p:spPr>
        <p:txBody>
          <a:bodyPr vert="eaVert" anchor="t" anchorCtr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95439" y="6391838"/>
            <a:ext cx="990599" cy="304799"/>
          </a:xfrm>
        </p:spPr>
        <p:txBody>
          <a:bodyPr/>
          <a:lstStyle/>
          <a:p>
            <a:fld id="{B5FCA735-081F-4436-A2BA-5F019537D561}" type="datetimeFigureOut">
              <a:rPr lang="ru-RU" smtClean="0"/>
              <a:t>13.12.2020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3F1030-A883-428A-8802-131A66615C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336875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Rectangle 6"/>
            <p:cNvSpPr/>
            <p:nvPr/>
          </p:nvSpPr>
          <p:spPr bwMode="gray">
            <a:xfrm>
              <a:off x="414867" y="402165"/>
              <a:ext cx="6510866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Freeform 5"/>
            <p:cNvSpPr/>
            <p:nvPr/>
          </p:nvSpPr>
          <p:spPr bwMode="gray">
            <a:xfrm rot="5101749">
              <a:off x="6294738" y="457773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0" name="Freeform 5"/>
            <p:cNvSpPr/>
            <p:nvPr/>
          </p:nvSpPr>
          <p:spPr bwMode="gray">
            <a:xfrm rot="5400000">
              <a:off x="44492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3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585235" y="1278467"/>
            <a:ext cx="1409965" cy="4748590"/>
          </a:xfrm>
        </p:spPr>
        <p:txBody>
          <a:bodyPr vert="eaVert" anchor="b" anchorCtr="0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1278467"/>
            <a:ext cx="6256025" cy="474859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53104" y="6391838"/>
            <a:ext cx="992135" cy="304799"/>
          </a:xfrm>
        </p:spPr>
        <p:txBody>
          <a:bodyPr/>
          <a:lstStyle/>
          <a:p>
            <a:fld id="{B5FCA735-081F-4436-A2BA-5F019537D561}" type="datetimeFigureOut">
              <a:rPr lang="ru-RU" smtClean="0"/>
              <a:t>13.12.2020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3F1030-A883-428A-8802-131A66615C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18288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4954" y="2603500"/>
            <a:ext cx="8825659" cy="34163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CA735-081F-4436-A2BA-5F019537D561}" type="datetimeFigureOut">
              <a:rPr lang="ru-RU" smtClean="0"/>
              <a:t>13.12.2020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3F1030-A883-428A-8802-131A66615C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43156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Rectangle 9"/>
            <p:cNvSpPr/>
            <p:nvPr/>
          </p:nvSpPr>
          <p:spPr bwMode="gray">
            <a:xfrm>
              <a:off x="7289800" y="402165"/>
              <a:ext cx="44788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5"/>
            <p:cNvSpPr/>
            <p:nvPr/>
          </p:nvSpPr>
          <p:spPr bwMode="gray">
            <a:xfrm rot="16200000">
              <a:off x="3787244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5922489">
              <a:off x="4698352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677645"/>
            <a:ext cx="4351025" cy="2283824"/>
          </a:xfrm>
        </p:spPr>
        <p:txBody>
          <a:bodyPr anchor="ctr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95559" y="2677644"/>
            <a:ext cx="3757545" cy="2283824"/>
          </a:xfrm>
        </p:spPr>
        <p:txBody>
          <a:bodyPr anchor="ctr"/>
          <a:lstStyle>
            <a:lvl1pPr marL="0" indent="0" algn="l">
              <a:buNone/>
              <a:defRPr sz="2000"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CA735-081F-4436-A2BA-5F019537D561}" type="datetimeFigureOut">
              <a:rPr lang="ru-RU" smtClean="0"/>
              <a:t>13.12.2020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3F1030-A883-428A-8802-131A66615C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34295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54954" y="2603500"/>
            <a:ext cx="4825158" cy="3416301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8712" y="2603500"/>
            <a:ext cx="4825159" cy="3416300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CA735-081F-4436-A2BA-5F019537D561}" type="datetimeFigureOut">
              <a:rPr lang="ru-RU" smtClean="0"/>
              <a:t>13.12.2020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3F1030-A883-428A-8802-131A66615C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27588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4825157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4954" y="3179762"/>
            <a:ext cx="4825158" cy="2840039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08712" y="2603500"/>
            <a:ext cx="482515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08712" y="3179762"/>
            <a:ext cx="4825159" cy="2840039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CA735-081F-4436-A2BA-5F019537D561}" type="datetimeFigureOut">
              <a:rPr lang="ru-RU" smtClean="0"/>
              <a:t>13.12.2020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3F1030-A883-428A-8802-131A66615C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81990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761413" cy="706964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CA735-081F-4436-A2BA-5F019537D561}" type="datetimeFigureOut">
              <a:rPr lang="ru-RU" smtClean="0"/>
              <a:t>13.12.2020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3F1030-A883-428A-8802-131A66615C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94765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CA735-081F-4436-A2BA-5F019537D561}" type="datetimeFigureOut">
              <a:rPr lang="ru-RU" smtClean="0"/>
              <a:t>13.12.2020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Rectangle 6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3F1030-A883-428A-8802-131A66615C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91714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 bwMode="gray">
            <a:xfrm>
              <a:off x="5713412" y="402165"/>
              <a:ext cx="6055253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Freeform 5"/>
            <p:cNvSpPr/>
            <p:nvPr/>
          </p:nvSpPr>
          <p:spPr bwMode="gray">
            <a:xfrm rot="15922489">
              <a:off x="3140485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6200000">
              <a:off x="2229377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295400"/>
            <a:ext cx="2793158" cy="16002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81146" y="1447800"/>
            <a:ext cx="5190066" cy="4572000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4" y="3129280"/>
            <a:ext cx="2793158" cy="2895599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CA735-081F-4436-A2BA-5F019537D561}" type="datetimeFigureOut">
              <a:rPr lang="ru-RU" smtClean="0"/>
              <a:t>13.12.2020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3F1030-A883-428A-8802-131A66615C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47214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 bwMode="gray">
            <a:xfrm>
              <a:off x="6172200" y="402165"/>
              <a:ext cx="55964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5"/>
            <p:cNvSpPr/>
            <p:nvPr/>
          </p:nvSpPr>
          <p:spPr bwMode="gray">
            <a:xfrm rot="15922489">
              <a:off x="4203594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6200000">
              <a:off x="32954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693333"/>
            <a:ext cx="3865134" cy="1735667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547870" y="1143000"/>
            <a:ext cx="3227193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marL="0" lvl="0" indent="0" algn="ctr">
              <a:buNone/>
            </a:pPr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4" y="3657600"/>
            <a:ext cx="3859212" cy="1371600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CA735-081F-4436-A2BA-5F019537D561}" type="datetimeFigureOut">
              <a:rPr lang="ru-RU" smtClean="0"/>
              <a:t>13.12.2020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3F1030-A883-428A-8802-131A66615C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91394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7" name="Rectangle 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19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5"/>
            <p:cNvSpPr/>
            <p:nvPr/>
          </p:nvSpPr>
          <p:spPr bwMode="gray">
            <a:xfrm rot="21010068">
              <a:off x="8490951" y="17975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9" name="Freeform 5"/>
            <p:cNvSpPr/>
            <p:nvPr/>
          </p:nvSpPr>
          <p:spPr bwMode="gray">
            <a:xfrm>
              <a:off x="459506" y="1866405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4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1154954" y="973668"/>
            <a:ext cx="8761413" cy="7069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8761413" cy="3416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653104" y="6391838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1" i="0">
                <a:solidFill>
                  <a:schemeClr val="accent1"/>
                </a:solidFill>
              </a:defRPr>
            </a:lvl1pPr>
          </a:lstStyle>
          <a:p>
            <a:fld id="{B5FCA735-081F-4436-A2BA-5F019537D561}" type="datetimeFigureOut">
              <a:rPr lang="ru-RU" smtClean="0"/>
              <a:t>13.12.2020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61110" y="6391838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1" i="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21" name="Rectangle 2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bg1"/>
                </a:solidFill>
              </a:defRPr>
            </a:lvl1pPr>
          </a:lstStyle>
          <a:p>
            <a:fld id="{F83F1030-A883-428A-8802-131A66615C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88230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b="0" i="0" kern="1200">
          <a:solidFill>
            <a:schemeClr val="bg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emf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Международная миграция населения</a:t>
            </a:r>
            <a:endParaRPr lang="ru-RU" sz="4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>
              <a:latin typeface="Arial Black" panose="020B0A04020102020204" pitchFamily="34" charset="0"/>
            </a:endParaRPr>
          </a:p>
        </p:txBody>
      </p:sp>
      <p:pic>
        <p:nvPicPr>
          <p:cNvPr id="4" name="Picture 5" descr="Картинка 1 из 1663">
            <a:extLst>
              <a:ext uri="{FF2B5EF4-FFF2-40B4-BE49-F238E27FC236}">
                <a16:creationId xmlns:a16="http://schemas.microsoft.com/office/drawing/2014/main" id="{2166AF15-F241-459D-B9A3-45A59E5D64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0284" y="634004"/>
            <a:ext cx="4231166" cy="31843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9619421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52C615B-4C2B-4F80-B021-4F8C3177EB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/>
              <a:t>Типы международной миграции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B9E5249-495A-4F27-B328-0858DADF061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54954" y="2395331"/>
            <a:ext cx="9629003" cy="4174434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5) </a:t>
            </a:r>
            <a:r>
              <a:rPr 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Поток вынужденных мигрантов 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 люди, к массовым перемещениям которых за пределы национальных границ вынуждают войны, стихийные бедствия, нарушения прав человека, экономическое положение в своей стране, политические мотивы и т. д.; </a:t>
            </a:r>
          </a:p>
          <a:p>
            <a:pPr marL="0" indent="0" algn="just">
              <a:buNone/>
            </a:pP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6) </a:t>
            </a:r>
            <a:r>
              <a:rPr 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Маятниковая (челночная, приграничная) 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 ежедневный переезд из одной страны в другую и обратно. Мигранты, пересекающие границу для работы в соседней стране. </a:t>
            </a:r>
          </a:p>
          <a:p>
            <a:pPr marL="0" indent="0" algn="just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9361816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58E452FB-5537-411F-B99F-35FDF8F5598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3999" y="749148"/>
            <a:ext cx="9481851" cy="53321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5023316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66A8D4A8-AA18-4D47-A32C-67881C93C850}"/>
              </a:ext>
            </a:extLst>
          </p:cNvPr>
          <p:cNvSpPr/>
          <p:nvPr/>
        </p:nvSpPr>
        <p:spPr>
          <a:xfrm>
            <a:off x="1366091" y="1859340"/>
            <a:ext cx="9893147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spcAft>
                <a:spcPts val="0"/>
              </a:spcAft>
            </a:pP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 точки зрения соблюдения норм действующего в стране законодательства различают </a:t>
            </a:r>
            <a:r>
              <a:rPr lang="ru-RU" sz="2400" i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легальную трудовую миграция</a:t>
            </a: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: без нарушения законодательных норм, и </a:t>
            </a:r>
            <a:r>
              <a:rPr lang="ru-RU" sz="2400" i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нелегальную трудовую миграцию</a:t>
            </a: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: нарушение законодательства.</a:t>
            </a:r>
          </a:p>
          <a:p>
            <a:pPr indent="450215" algn="just">
              <a:spcAft>
                <a:spcPts val="0"/>
              </a:spcAft>
            </a:pPr>
            <a:endParaRPr lang="ru-RU" sz="2400" dirty="0">
              <a:solidFill>
                <a:schemeClr val="bg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Но, наряду с ними, существуют и развиваются новые формы миграции трудовых ресурсов: использование труда иностранных специалистов с помощью телекоммуникационных средств связи, т. е. без непосредственного перемещения рабочей силы через границу и др.</a:t>
            </a:r>
            <a:endParaRPr lang="ru-RU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944799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80F8DC2-8167-4892-BCD3-82E36598B9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/>
              <a:t>Трудовая миграция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9AF5E3B-5E2D-4BAD-B98A-08398EB340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54954" y="2603500"/>
            <a:ext cx="10434791" cy="3416300"/>
          </a:xfrm>
        </p:spPr>
        <p:txBody>
          <a:bodyPr/>
          <a:lstStyle/>
          <a:p>
            <a:pPr marL="0" indent="0" algn="just">
              <a:buNone/>
            </a:pPr>
            <a:r>
              <a:rPr lang="ru-RU" dirty="0"/>
              <a:t> </a:t>
            </a:r>
            <a:r>
              <a:rPr lang="ru-RU" sz="2800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Трудовая миграция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за пределы страны развивается на основе: </a:t>
            </a:r>
          </a:p>
          <a:p>
            <a:pPr marL="0" indent="0" algn="just">
              <a:buNone/>
            </a:pP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 межправительственных соглашений; </a:t>
            </a:r>
          </a:p>
          <a:p>
            <a:pPr marL="0" indent="0" algn="just">
              <a:buNone/>
            </a:pP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2) индивидуальной инициативы самого работника; </a:t>
            </a:r>
          </a:p>
          <a:p>
            <a:pPr marL="0" indent="0" algn="just">
              <a:buNone/>
            </a:pP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3)  рекомендаций посреднических коммерческих фирм;</a:t>
            </a:r>
          </a:p>
          <a:p>
            <a:pPr marL="0" indent="0" algn="just">
              <a:buNone/>
            </a:pP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4)  нелегальных каналов и др.</a:t>
            </a:r>
          </a:p>
        </p:txBody>
      </p:sp>
    </p:spTree>
    <p:extLst>
      <p:ext uri="{BB962C8B-B14F-4D97-AF65-F5344CB8AC3E}">
        <p14:creationId xmlns:p14="http://schemas.microsoft.com/office/powerpoint/2010/main" val="354210759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80F8DC2-8167-4892-BCD3-82E36598B9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54954" y="973668"/>
            <a:ext cx="9597509" cy="706964"/>
          </a:xfrm>
        </p:spPr>
        <p:txBody>
          <a:bodyPr/>
          <a:lstStyle/>
          <a:p>
            <a:pPr algn="ctr"/>
            <a:r>
              <a:rPr lang="ru-RU" b="1" dirty="0"/>
              <a:t>Субъекты международной миграция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9AF5E3B-5E2D-4BAD-B98A-08398EB340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54954" y="2603500"/>
            <a:ext cx="10434791" cy="3416300"/>
          </a:xfrm>
        </p:spPr>
        <p:txBody>
          <a:bodyPr>
            <a:normAutofit/>
          </a:bodyPr>
          <a:lstStyle/>
          <a:p>
            <a:pPr lvl="0" algn="just"/>
            <a:r>
              <a:rPr lang="ru-RU" sz="3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Эмигранты</a:t>
            </a:r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— трудоспособные лица, выезжающие с территории данной страны (донора) за рубеж; </a:t>
            </a:r>
          </a:p>
          <a:p>
            <a:pPr lvl="0" algn="just"/>
            <a:r>
              <a:rPr lang="ru-RU" sz="3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Иммигранты</a:t>
            </a:r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— трудоспособные лица, въезжающие на территорию данной страны (реципиент) из-за рубежа; </a:t>
            </a:r>
          </a:p>
          <a:p>
            <a:pPr algn="just"/>
            <a:r>
              <a:rPr lang="ru-RU" sz="3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Реэмигрант</a:t>
            </a:r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— возвращение эмигрантов на постоянное место жительства.</a:t>
            </a:r>
          </a:p>
        </p:txBody>
      </p:sp>
    </p:spTree>
    <p:extLst>
      <p:ext uri="{BB962C8B-B14F-4D97-AF65-F5344CB8AC3E}">
        <p14:creationId xmlns:p14="http://schemas.microsoft.com/office/powerpoint/2010/main" val="352464579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80F8DC2-8167-4892-BCD3-82E36598B9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/>
              <a:t>Причины международной миграции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9AF5E3B-5E2D-4BAD-B98A-08398EB340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54954" y="2603500"/>
            <a:ext cx="10434791" cy="3416300"/>
          </a:xfrm>
        </p:spPr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1) </a:t>
            </a:r>
            <a:r>
              <a:rPr lang="ru-RU" sz="2800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Экономические причины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различия в уровне экономического развития отдельных стран; наличие национальных различий в размерах заработной платы; существование органической безработицы; международное движение капитала и функционирование международных корпораций; разная степень обеспеченности стран трудовыми ресурсами и др.; </a:t>
            </a:r>
          </a:p>
          <a:p>
            <a:pPr marL="0" indent="0" algn="just">
              <a:buNone/>
            </a:pP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2) </a:t>
            </a:r>
            <a:r>
              <a:rPr lang="ru-RU" sz="2800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Неэкономические причины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политические, религиозные, социальные, экологические и др.</a:t>
            </a:r>
          </a:p>
          <a:p>
            <a:pPr marL="0" indent="0" algn="just">
              <a:buNone/>
            </a:pPr>
            <a:endParaRPr lang="ru-RU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093173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80F8DC2-8167-4892-BCD3-82E36598B9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54954" y="973668"/>
            <a:ext cx="9641576" cy="706964"/>
          </a:xfrm>
        </p:spPr>
        <p:txBody>
          <a:bodyPr/>
          <a:lstStyle/>
          <a:p>
            <a:pPr algn="ctr"/>
            <a:r>
              <a:rPr lang="ru-RU" b="1" dirty="0"/>
              <a:t>Последствия международной миграции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9AF5E3B-5E2D-4BAD-B98A-08398EB340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54954" y="2357610"/>
            <a:ext cx="10434791" cy="3662190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b="1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стран-доноров:</a:t>
            </a:r>
            <a:endParaRPr lang="ru-RU" sz="2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1.плюсы: </a:t>
            </a:r>
            <a:endParaRPr lang="ru-RU" sz="2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смягчение социальной напряженности в обществе и проблем занятости; </a:t>
            </a:r>
          </a:p>
          <a:p>
            <a:pPr marL="0" indent="0">
              <a:buNone/>
            </a:pPr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рост среднего уровня заработной платы в стране; </a:t>
            </a:r>
          </a:p>
          <a:p>
            <a:pPr marL="0" indent="0">
              <a:buNone/>
            </a:pPr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пополнение доходной части платежного баланса за счет денежных переводов эмигрантов;</a:t>
            </a:r>
          </a:p>
          <a:p>
            <a:pPr marL="0" indent="0">
              <a:buNone/>
            </a:pPr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-увеличение валютных поступлений в страну за счет переводов эмигрантов своим семьям; </a:t>
            </a:r>
          </a:p>
          <a:p>
            <a:pPr marL="0" indent="0">
              <a:buNone/>
            </a:pPr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реэмиграция рабочих, получивших за рубежом высокую квалификацию, которая может способствовать в дальнейшем росту ВВП; </a:t>
            </a:r>
          </a:p>
          <a:p>
            <a:pPr marL="0" indent="0">
              <a:buNone/>
            </a:pPr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уменьшение трансфертных выплат из государственного бюджета и т.д.</a:t>
            </a:r>
          </a:p>
          <a:p>
            <a:pPr marL="0" indent="0" algn="just">
              <a:buNone/>
            </a:pPr>
            <a:endParaRPr lang="ru-RU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66500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80F8DC2-8167-4892-BCD3-82E36598B9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54954" y="973668"/>
            <a:ext cx="9641576" cy="706964"/>
          </a:xfrm>
        </p:spPr>
        <p:txBody>
          <a:bodyPr/>
          <a:lstStyle/>
          <a:p>
            <a:pPr algn="ctr"/>
            <a:r>
              <a:rPr lang="ru-RU" b="1" dirty="0"/>
              <a:t>Последствия международной миграции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9AF5E3B-5E2D-4BAD-B98A-08398EB340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54954" y="2357610"/>
            <a:ext cx="10434791" cy="3662190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минусы: </a:t>
            </a: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утрата части трудовых ресурсов общества; </a:t>
            </a:r>
          </a:p>
          <a:p>
            <a:pPr marL="0" indent="0" algn="just">
              <a:buNone/>
            </a:pP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необходимость готовить замену выбывшим кадрам, т. е. инвестировать в образование и профессиональную подготовку; </a:t>
            </a:r>
          </a:p>
          <a:p>
            <a:pPr marL="0" indent="0" algn="just">
              <a:buNone/>
            </a:pP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снижение потенциального развития высокотехнологических отраслей в связи с эмиграцией высококвалифицированных кадров и др.</a:t>
            </a:r>
          </a:p>
          <a:p>
            <a:pPr marL="0" indent="0" algn="just">
              <a:buNone/>
            </a:pPr>
            <a:endParaRPr lang="ru-RU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055338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80F8DC2-8167-4892-BCD3-82E36598B9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54954" y="973668"/>
            <a:ext cx="9641576" cy="706964"/>
          </a:xfrm>
        </p:spPr>
        <p:txBody>
          <a:bodyPr/>
          <a:lstStyle/>
          <a:p>
            <a:pPr algn="ctr"/>
            <a:r>
              <a:rPr lang="ru-RU" b="1" dirty="0"/>
              <a:t>Последствия международной миграции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9AF5E3B-5E2D-4BAD-B98A-08398EB340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54954" y="2357610"/>
            <a:ext cx="10434791" cy="3662190"/>
          </a:xfrm>
        </p:spPr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ru-RU" sz="2800" b="1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стран-реципиентов: 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плюсы: </a:t>
            </a: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увеличение доходов работодателей, т.к. иностранная рабочая сила дешевле; </a:t>
            </a:r>
          </a:p>
          <a:p>
            <a:pPr marL="0" indent="0" algn="just">
              <a:buNone/>
            </a:pP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рост национального дохода и ВВП; </a:t>
            </a:r>
          </a:p>
          <a:p>
            <a:pPr marL="0" indent="0" algn="just">
              <a:buNone/>
            </a:pP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прирост человеческого капитала, т. е. сокращение расходов на образование; </a:t>
            </a:r>
          </a:p>
          <a:p>
            <a:pPr marL="0" indent="0" algn="just">
              <a:buNone/>
            </a:pP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расширение внутреннего рынка; </a:t>
            </a:r>
          </a:p>
          <a:p>
            <a:pPr marL="0" indent="0" algn="just">
              <a:buNone/>
            </a:pP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омоложение нации за счет иммигрантов, т. к. обычно мигрирует молодое население и др.</a:t>
            </a:r>
          </a:p>
          <a:p>
            <a:pPr marL="0" indent="0" algn="just">
              <a:buNone/>
            </a:pPr>
            <a:endParaRPr lang="ru-RU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387085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80F8DC2-8167-4892-BCD3-82E36598B9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54954" y="973668"/>
            <a:ext cx="9641576" cy="706964"/>
          </a:xfrm>
        </p:spPr>
        <p:txBody>
          <a:bodyPr/>
          <a:lstStyle/>
          <a:p>
            <a:pPr algn="ctr"/>
            <a:r>
              <a:rPr lang="ru-RU" b="1" dirty="0"/>
              <a:t>Последствия международной миграции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9AF5E3B-5E2D-4BAD-B98A-08398EB340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54954" y="2357610"/>
            <a:ext cx="10434791" cy="3662190"/>
          </a:xfrm>
        </p:spPr>
        <p:txBody>
          <a:bodyPr>
            <a:normAutofit fontScale="92500" lnSpcReduction="20000"/>
          </a:bodyPr>
          <a:lstStyle/>
          <a:p>
            <a:pPr marL="0" indent="0" algn="just">
              <a:lnSpc>
                <a:spcPct val="110000"/>
              </a:lnSpc>
              <a:spcBef>
                <a:spcPts val="0"/>
              </a:spcBef>
              <a:buNone/>
            </a:pPr>
            <a:r>
              <a:rPr lang="ru-RU" dirty="0"/>
              <a:t> </a:t>
            </a: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2.минусы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</a:p>
          <a:p>
            <a:pPr marL="0" indent="0" algn="just">
              <a:lnSpc>
                <a:spcPct val="110000"/>
              </a:lnSpc>
              <a:spcBef>
                <a:spcPts val="0"/>
              </a:spcBef>
              <a:buNone/>
            </a:pP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возможные социальные конфликты между населением и иммигрантами; </a:t>
            </a:r>
          </a:p>
          <a:p>
            <a:pPr marL="0" indent="0" algn="just">
              <a:lnSpc>
                <a:spcPct val="110000"/>
              </a:lnSpc>
              <a:spcBef>
                <a:spcPts val="0"/>
              </a:spcBef>
              <a:buNone/>
            </a:pP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снижение среднего уровня заработной платы и благосостояния отдельных групп населения; </a:t>
            </a:r>
          </a:p>
          <a:p>
            <a:pPr marL="0" indent="0" algn="just">
              <a:lnSpc>
                <a:spcPct val="110000"/>
              </a:lnSpc>
              <a:spcBef>
                <a:spcPts val="0"/>
              </a:spcBef>
              <a:buNone/>
            </a:pP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часть иммигрантов нуждается в государственной поддержке, что увеличивает расходы государства; </a:t>
            </a:r>
          </a:p>
          <a:p>
            <a:pPr marL="0" indent="0" algn="just">
              <a:lnSpc>
                <a:spcPct val="110000"/>
              </a:lnSpc>
              <a:spcBef>
                <a:spcPts val="0"/>
              </a:spcBef>
              <a:buNone/>
            </a:pP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обострение ситуации на национальном рынке труда; </a:t>
            </a:r>
          </a:p>
          <a:p>
            <a:pPr marL="0" indent="0" algn="just">
              <a:lnSpc>
                <a:spcPct val="110000"/>
              </a:lnSpc>
              <a:spcBef>
                <a:spcPts val="0"/>
              </a:spcBef>
              <a:buNone/>
            </a:pP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утечка капитала за счет ухода от уплаты налогов; </a:t>
            </a:r>
          </a:p>
          <a:p>
            <a:pPr marL="0" indent="0" algn="just">
              <a:lnSpc>
                <a:spcPct val="110000"/>
              </a:lnSpc>
              <a:spcBef>
                <a:spcPts val="0"/>
              </a:spcBef>
              <a:buNone/>
            </a:pP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формирование возможных криминальных структур за счет нелегального труда иммигрантов и др.</a:t>
            </a:r>
            <a:br>
              <a:rPr lang="ru-RU" dirty="0"/>
            </a:br>
            <a:endParaRPr lang="ru-RU" dirty="0"/>
          </a:p>
          <a:p>
            <a:pPr marL="0" indent="0" algn="just">
              <a:buNone/>
            </a:pPr>
            <a:endParaRPr lang="ru-RU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84720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38496" y="533369"/>
            <a:ext cx="7472999" cy="2283824"/>
          </a:xfrm>
        </p:spPr>
        <p:txBody>
          <a:bodyPr/>
          <a:lstStyle/>
          <a:p>
            <a:r>
              <a:rPr lang="ru-RU" sz="3600" dirty="0"/>
              <a:t>Что  такое  миграция?</a:t>
            </a:r>
            <a:br>
              <a:rPr lang="ru-RU" dirty="0"/>
            </a:b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119448" y="2464904"/>
            <a:ext cx="5052752" cy="3041374"/>
          </a:xfrm>
        </p:spPr>
        <p:txBody>
          <a:bodyPr>
            <a:normAutofit/>
          </a:bodyPr>
          <a:lstStyle/>
          <a:p>
            <a:r>
              <a:rPr lang="ru-RU" dirty="0">
                <a:solidFill>
                  <a:schemeClr val="bg1"/>
                </a:solidFill>
                <a:latin typeface="Arial Black" panose="020B0A04020102020204" pitchFamily="34" charset="0"/>
              </a:rPr>
              <a:t>М</a:t>
            </a:r>
            <a:r>
              <a:rPr lang="ru-RU" cap="none" dirty="0">
                <a:solidFill>
                  <a:schemeClr val="bg1"/>
                </a:solidFill>
                <a:latin typeface="Arial Black" panose="020B0A04020102020204" pitchFamily="34" charset="0"/>
              </a:rPr>
              <a:t>играции  -  перемещение  населения с пересечением  административных  или  государственных  границ  с  переменой  места  жительства, со сменой вида трудовой деятельности, условий проживания, рабочего места</a:t>
            </a:r>
            <a:endParaRPr lang="ru-RU" dirty="0"/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425" y="560922"/>
            <a:ext cx="3169648" cy="271543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99098" y="3503691"/>
            <a:ext cx="3058301" cy="236502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41614685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80F8DC2-8167-4892-BCD3-82E36598B9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54953" y="973668"/>
            <a:ext cx="10192419" cy="1207672"/>
          </a:xfrm>
        </p:spPr>
        <p:txBody>
          <a:bodyPr/>
          <a:lstStyle/>
          <a:p>
            <a:pPr algn="ctr"/>
            <a:r>
              <a:rPr lang="ru-RU" b="1" dirty="0"/>
              <a:t>Показатели оценки международной миграции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9AF5E3B-5E2D-4BAD-B98A-08398EB340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54954" y="2357610"/>
            <a:ext cx="10434791" cy="3662190"/>
          </a:xfrm>
        </p:spPr>
        <p:txBody>
          <a:bodyPr>
            <a:normAutofit lnSpcReduction="10000"/>
          </a:bodyPr>
          <a:lstStyle/>
          <a:p>
            <a:pPr lvl="0" algn="just"/>
            <a:r>
              <a:rPr lang="ru-RU" sz="2400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масштабы выбытий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 число эмигрантов, выбывших из страны за рубеж за определенный период с целью устройства на работу; </a:t>
            </a:r>
          </a:p>
          <a:p>
            <a:pPr lvl="0" algn="just"/>
            <a:r>
              <a:rPr lang="ru-RU" sz="2400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масштабы прибытий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 число иммигрантов, прибывших в страну за определенный период с целью поиска работы; </a:t>
            </a:r>
          </a:p>
          <a:p>
            <a:pPr lvl="0" algn="just"/>
            <a:r>
              <a:rPr lang="ru-RU" sz="2400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чистая миграция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 разница между числом прибытий и числом выбытий в стране;</a:t>
            </a:r>
          </a:p>
          <a:p>
            <a:pPr algn="just"/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валовая миграция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 сумма числа прибытий, выбытий в стране за рассматриваемый промежуток времени.</a:t>
            </a:r>
            <a:br>
              <a:rPr lang="ru-RU" dirty="0"/>
            </a:br>
            <a:endParaRPr lang="ru-RU" dirty="0"/>
          </a:p>
          <a:p>
            <a:pPr marL="0" indent="0" algn="just">
              <a:buNone/>
            </a:pPr>
            <a:endParaRPr lang="ru-RU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466599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Скругленный прямоугольник 9"/>
          <p:cNvSpPr/>
          <p:nvPr/>
        </p:nvSpPr>
        <p:spPr>
          <a:xfrm>
            <a:off x="5872681" y="1179572"/>
            <a:ext cx="5715000" cy="230832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606582" y="1179572"/>
            <a:ext cx="4834551" cy="64633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-72429" y="1179572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dirty="0">
                <a:solidFill>
                  <a:schemeClr val="bg1"/>
                </a:solidFill>
              </a:rPr>
              <a:t>рост нелегальной миграции</a:t>
            </a:r>
          </a:p>
          <a:p>
            <a:pPr algn="ctr"/>
            <a:r>
              <a:rPr lang="ru-RU" dirty="0">
                <a:solidFill>
                  <a:schemeClr val="bg1"/>
                </a:solidFill>
              </a:rPr>
              <a:t> (ярко выраженный трудовой характер)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852" y="2043820"/>
            <a:ext cx="5350597" cy="404010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6" name="TextBox 5"/>
          <p:cNvSpPr txBox="1"/>
          <p:nvPr/>
        </p:nvSpPr>
        <p:spPr>
          <a:xfrm>
            <a:off x="2379552" y="416459"/>
            <a:ext cx="72880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solidFill>
                  <a:schemeClr val="bg1"/>
                </a:solidFill>
                <a:latin typeface="Arial Black" panose="020B0A04020102020204" pitchFamily="34" charset="0"/>
              </a:rPr>
              <a:t>Современные тенденции </a:t>
            </a:r>
          </a:p>
          <a:p>
            <a:pPr algn="ctr"/>
            <a:r>
              <a:rPr lang="ru-RU" dirty="0">
                <a:solidFill>
                  <a:schemeClr val="bg1"/>
                </a:solidFill>
                <a:latin typeface="Arial Black" panose="020B0A04020102020204" pitchFamily="34" charset="0"/>
              </a:rPr>
              <a:t>международной миграции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5833449" y="1179572"/>
            <a:ext cx="6096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рост вынужденной миграции (больше всего из Африки, Ближнего и Среднего Востока; из-за увеличения вооружённых конфликтов в мире, обострения межнациональных отношений; 80 % беженцев бегут в развивающиеся страны; женщины и дети создают дополнительную экономическую нагрузку на принимающие страны, которая требует денежных затрат)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72681" y="3487896"/>
            <a:ext cx="5715000" cy="282236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46449722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742384" y="3637535"/>
            <a:ext cx="3911097" cy="25608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7523429" y="1213910"/>
            <a:ext cx="3986543" cy="216982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615635" y="1075409"/>
            <a:ext cx="4101219" cy="243522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7598875" y="3535836"/>
            <a:ext cx="3911097" cy="273985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534155" y="1202310"/>
            <a:ext cx="411932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solidFill>
                  <a:schemeClr val="bg1"/>
                </a:solidFill>
              </a:rPr>
              <a:t>увеличение демографической значимости международной миграции </a:t>
            </a:r>
          </a:p>
          <a:p>
            <a:pPr algn="ctr"/>
            <a:r>
              <a:rPr lang="ru-RU" dirty="0">
                <a:solidFill>
                  <a:schemeClr val="bg1"/>
                </a:solidFill>
              </a:rPr>
              <a:t>(в России международная миграция играет ведущую роль в демографическом развитии страны; в развитых странах та же самая тенденция)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7523430" y="1213909"/>
            <a:ext cx="3814527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chemeClr val="bg1"/>
                </a:solidFill>
              </a:rPr>
              <a:t>глобализация мировых миграционных потоков (почти все страны вовлечены; определились страны с преобладанием иммиграции и страны с преобладанием эмиграции)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554361" y="3613099"/>
            <a:ext cx="4000123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solidFill>
                  <a:schemeClr val="bg1"/>
                </a:solidFill>
              </a:rPr>
              <a:t>качественные изменения в потоке миграции (увеличение доли лиц с высоким уровнем образования, многие страны имеют специальные программы, чтобы человек оставался там как можно дольше — США, Франция, Канада, Швеция)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936434" y="113448"/>
            <a:ext cx="967280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000" dirty="0">
                <a:latin typeface="Arial Black" panose="020B0A04020102020204" pitchFamily="34" charset="0"/>
              </a:rPr>
              <a:t>Современные тенденции международной миграции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79834" y="3764710"/>
            <a:ext cx="436377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solidFill>
                  <a:schemeClr val="bg1"/>
                </a:solidFill>
              </a:rPr>
              <a:t>двойственный характер миграционной политики (ужесточение и регламентация миграционной политики против эмиграции; в то же время определяющая составляющая миграционной политики — иммиграция)</a:t>
            </a:r>
          </a:p>
        </p:txBody>
      </p:sp>
    </p:spTree>
    <p:extLst>
      <p:ext uri="{BB962C8B-B14F-4D97-AF65-F5344CB8AC3E}">
        <p14:creationId xmlns:p14="http://schemas.microsoft.com/office/powerpoint/2010/main" val="41591456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75579" y="671503"/>
            <a:ext cx="79308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Процессы миграции в Республике Казахстан </a:t>
            </a: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C53A745D-D3EA-4A52-9310-AD301B1C7929}"/>
              </a:ext>
            </a:extLst>
          </p:cNvPr>
          <p:cNvSpPr/>
          <p:nvPr/>
        </p:nvSpPr>
        <p:spPr>
          <a:xfrm>
            <a:off x="1344059" y="2413338"/>
            <a:ext cx="9386370" cy="29546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ru-RU" sz="1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>
              <a:spcAft>
                <a:spcPts val="0"/>
              </a:spcAft>
            </a:pPr>
            <a: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 90-х из Казахстана эмигрировало более 4,1 млн. людей. Максимум пришелся на 1994 г., когда уехало свыше 447 тыс. Популярнейшими направлениями считаются Россия, Чехия, Германия, Болгария. Также наблюдается приток в Казахстан. Наибольшее количество иммигрантов было в 2005 г., когда в РК переехало почти 75 тыс. человек.</a:t>
            </a:r>
            <a:endParaRPr lang="ru-RU" sz="2800" dirty="0">
              <a:solidFill>
                <a:schemeClr val="bg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734414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664EE74-5A0E-4DCE-8A47-72ABE6B7A8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/>
              <a:t>Миграция населения РК за 2019 год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1DF25C9-501C-4E66-8745-5749E42EDD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3725" y="2313541"/>
            <a:ext cx="11204155" cy="4054207"/>
          </a:xfrm>
        </p:spPr>
        <p:txBody>
          <a:bodyPr>
            <a:normAutofit lnSpcReduction="10000"/>
          </a:bodyPr>
          <a:lstStyle/>
          <a:p>
            <a:pPr algn="just"/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национальном разрезе наибольшее количество прибывших в страну — казахи (7 тыс.); кроме того, прибыло 2,65 тыс. русских и 301 каракалпак.</a:t>
            </a:r>
          </a:p>
          <a:p>
            <a:pPr algn="just"/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Выбыло 32,8 тыс. русских, 3,2 тыс. немцев и 3 тыс. украинцев.</a:t>
            </a:r>
          </a:p>
          <a:p>
            <a:pPr algn="just"/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Наибольший поток иммигрантов прибыл в </a:t>
            </a:r>
            <a:r>
              <a:rPr lang="ru-RU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Мангистаускую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(2,5 тыс. человек) и Алматинскую (2,1 тыс. человек) области, а также в Алматы (1,4 тыс. человек).</a:t>
            </a:r>
          </a:p>
          <a:p>
            <a:pPr algn="just"/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Основной поток эмигрантов выбыл из Восточно-Казахстанской (7,1 тыс. человек), Карагандинской (5,8 тыс. человек) и Костанайской (5,7 тыс. человек) областей.</a:t>
            </a:r>
          </a:p>
          <a:p>
            <a:pPr algn="just"/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Среди стран СНГ больше всего мигрантов прибыло в Казахстан из Узбекистана - 4,16 тысячи человек, Российской Федерации - 3,4 тысячи человек и Туркменистана - 874 человек.</a:t>
            </a:r>
          </a:p>
          <a:p>
            <a:pPr algn="just"/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Выбыли из Казахстана в основном в Российскую Федерацию (39,8 тысячи человек), Узбекистан (435 человек) и Беларусь (356 человек).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4886004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664EE74-5A0E-4DCE-8A47-72ABE6B7A8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/>
              <a:t>Миграция населения РК за 2019 год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1DF25C9-501C-4E66-8745-5749E42EDD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54954" y="2313541"/>
            <a:ext cx="10522926" cy="4054207"/>
          </a:xfrm>
        </p:spPr>
        <p:txBody>
          <a:bodyPr>
            <a:normAutofit/>
          </a:bodyPr>
          <a:lstStyle/>
          <a:p>
            <a:pPr algn="just"/>
            <a:r>
              <a:rPr lang="ru-RU" sz="24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январь-декабрь 2019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года </a:t>
            </a:r>
            <a:r>
              <a:rPr lang="ru-RU" sz="2400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внутренний миграционный поток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Казахстане достиг 1,1 млн человек — на 25,6% больше по сравнению с январём-декабрём 2018-го (888,4 тыс. человек).</a:t>
            </a:r>
          </a:p>
          <a:p>
            <a:pPr algn="just"/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касается </a:t>
            </a:r>
            <a:r>
              <a:rPr lang="ru-RU" sz="2400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внешней миграции,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за январь-декабрь 2019 года число прибывших составило 12,26 тыс. человек (минус 4,1% за год), число выбывших — сразу 45,2 тыс. человек (плюс 8% за год).</a:t>
            </a:r>
          </a:p>
          <a:p>
            <a:pPr algn="just"/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число прибывших в Казахстан мигрантов вошли 1,7 тыс. детей и подростков, 9,5 тыс. жителей трудоспособного возраста и 1,1 тыс. пенсионеров. Выбыли 11,7 тыс. детей и подростков, 31,5 тыс. трудоспособных граждан и 2,1 тыс. пенсионеров.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9749656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056626" y="729849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dirty="0">
                <a:solidFill>
                  <a:schemeClr val="bg1"/>
                </a:solidFill>
              </a:rPr>
              <a:t>Поставщиками рабочей силы на мировом рынке в настоящее время являются Индия, Пакистан, Вьетнам, Алжир, Мексика, Ирландия, Турция, СНГ.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966" y="1723783"/>
            <a:ext cx="9059425" cy="452410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7581646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38497" y="874643"/>
            <a:ext cx="4906930" cy="1942550"/>
          </a:xfrm>
        </p:spPr>
        <p:txBody>
          <a:bodyPr/>
          <a:lstStyle/>
          <a:p>
            <a:r>
              <a:rPr lang="ru-RU" sz="3600" dirty="0"/>
              <a:t>Международный рынок  труда</a:t>
            </a:r>
            <a:br>
              <a:rPr lang="ru-RU" sz="3600" dirty="0"/>
            </a:br>
            <a:br>
              <a:rPr lang="ru-RU" dirty="0"/>
            </a:b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38498" y="2817193"/>
            <a:ext cx="5493337" cy="3414642"/>
          </a:xfrm>
        </p:spPr>
        <p:txBody>
          <a:bodyPr>
            <a:normAutofit fontScale="62500" lnSpcReduction="20000"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 </a:t>
            </a:r>
            <a:r>
              <a:rPr lang="ru-RU" sz="2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 сфера обмена, купли-продажи рабочей силы, характер которых в значительной мере определяется интересами мирового хозяйства.</a:t>
            </a:r>
          </a:p>
          <a:p>
            <a:endParaRPr lang="ru-RU" sz="2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Они определяют условия найма международной рабочей силы, величины оплаты и характер требуемого на рынке труда. </a:t>
            </a:r>
          </a:p>
          <a:p>
            <a:endParaRPr lang="ru-RU" sz="2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Рабочая сила, перемещаясь из одной страны в другую, предлагая себя в качестве товара, осуществляет международную трудовую миграцию.</a:t>
            </a:r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425" y="560922"/>
            <a:ext cx="3169648" cy="271543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99098" y="3503691"/>
            <a:ext cx="3058301" cy="236502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0527846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Скругленный прямоугольник 27"/>
          <p:cNvSpPr/>
          <p:nvPr/>
        </p:nvSpPr>
        <p:spPr>
          <a:xfrm>
            <a:off x="707045" y="3729455"/>
            <a:ext cx="3792772" cy="1320313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675619" y="-1439710"/>
            <a:ext cx="8825658" cy="2677648"/>
          </a:xfrm>
        </p:spPr>
        <p:txBody>
          <a:bodyPr/>
          <a:lstStyle/>
          <a:p>
            <a:r>
              <a:rPr lang="ru-RU" sz="4000" dirty="0"/>
              <a:t>Виды  миграций</a:t>
            </a:r>
          </a:p>
        </p:txBody>
      </p:sp>
      <p:grpSp>
        <p:nvGrpSpPr>
          <p:cNvPr id="18" name="Группа 17"/>
          <p:cNvGrpSpPr/>
          <p:nvPr/>
        </p:nvGrpSpPr>
        <p:grpSpPr>
          <a:xfrm>
            <a:off x="4499817" y="1264612"/>
            <a:ext cx="2611933" cy="1178170"/>
            <a:chOff x="1887140" y="624925"/>
            <a:chExt cx="2611933" cy="1178170"/>
          </a:xfrm>
        </p:grpSpPr>
        <p:sp>
          <p:nvSpPr>
            <p:cNvPr id="19" name="Скругленный прямоугольник 18"/>
            <p:cNvSpPr/>
            <p:nvPr/>
          </p:nvSpPr>
          <p:spPr>
            <a:xfrm>
              <a:off x="1887140" y="624925"/>
              <a:ext cx="2611933" cy="1178170"/>
            </a:xfrm>
            <a:prstGeom prst="roundRect">
              <a:avLst>
                <a:gd name="adj" fmla="val 10000"/>
              </a:avLst>
            </a:prstGeom>
            <a:gradFill rotWithShape="1">
              <a:gsLst>
                <a:gs pos="0">
                  <a:srgbClr val="C6D6E0">
                    <a:shade val="51000"/>
                    <a:satMod val="130000"/>
                  </a:srgbClr>
                </a:gs>
                <a:gs pos="80000">
                  <a:srgbClr val="C6D6E0">
                    <a:shade val="93000"/>
                    <a:satMod val="130000"/>
                  </a:srgbClr>
                </a:gs>
                <a:gs pos="100000">
                  <a:srgbClr val="C6D6E0">
                    <a:shade val="94000"/>
                    <a:satMod val="135000"/>
                  </a:srgb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p:spPr>
        </p:sp>
        <p:sp>
          <p:nvSpPr>
            <p:cNvPr id="20" name="Скругленный прямоугольник 4"/>
            <p:cNvSpPr/>
            <p:nvPr/>
          </p:nvSpPr>
          <p:spPr>
            <a:xfrm>
              <a:off x="1921647" y="659432"/>
              <a:ext cx="2542919" cy="1109156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spcFirstLastPara="0" vert="horz" wrap="square" lIns="60960" tIns="60960" rIns="60960" bIns="60960" numCol="1" spcCol="1270" anchor="ctr" anchorCtr="0">
              <a:noAutofit/>
            </a:bodyPr>
            <a:lstStyle/>
            <a:p>
              <a:pPr marL="0" marR="0" lvl="0" indent="0" algn="ctr" defTabSz="71120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66">
                      <a:hueOff val="0"/>
                      <a:satOff val="0"/>
                      <a:lumOff val="0"/>
                      <a:alphaOff val="0"/>
                    </a:srgbClr>
                  </a:solidFill>
                  <a:effectLst/>
                  <a:uLnTx/>
                  <a:uFillTx/>
                  <a:latin typeface="Tahoma"/>
                </a:rPr>
                <a:t>Миграции</a:t>
              </a:r>
            </a:p>
            <a:p>
              <a:pPr marL="0" marR="0" lvl="0" indent="0" algn="ctr" defTabSz="71120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66">
                      <a:hueOff val="0"/>
                      <a:satOff val="0"/>
                      <a:lumOff val="0"/>
                      <a:alphaOff val="0"/>
                    </a:srgbClr>
                  </a:solidFill>
                  <a:effectLst/>
                  <a:uLnTx/>
                  <a:uFillTx/>
                  <a:latin typeface="Tahoma"/>
                </a:rPr>
                <a:t>(по  отношению  к  государственным  границам)</a:t>
              </a:r>
            </a:p>
          </p:txBody>
        </p:sp>
      </p:grpSp>
      <p:grpSp>
        <p:nvGrpSpPr>
          <p:cNvPr id="21" name="Группа 20"/>
          <p:cNvGrpSpPr/>
          <p:nvPr/>
        </p:nvGrpSpPr>
        <p:grpSpPr>
          <a:xfrm>
            <a:off x="1177580" y="2777769"/>
            <a:ext cx="2611933" cy="437665"/>
            <a:chOff x="290957" y="2562733"/>
            <a:chExt cx="2611933" cy="437665"/>
          </a:xfrm>
        </p:grpSpPr>
        <p:sp>
          <p:nvSpPr>
            <p:cNvPr id="25" name="Скругленный прямоугольник 24"/>
            <p:cNvSpPr/>
            <p:nvPr/>
          </p:nvSpPr>
          <p:spPr>
            <a:xfrm>
              <a:off x="290957" y="2562733"/>
              <a:ext cx="2611933" cy="437665"/>
            </a:xfrm>
            <a:prstGeom prst="roundRect">
              <a:avLst>
                <a:gd name="adj" fmla="val 10000"/>
              </a:avLst>
            </a:prstGeom>
            <a:gradFill rotWithShape="1">
              <a:gsLst>
                <a:gs pos="0">
                  <a:srgbClr val="DADADA">
                    <a:shade val="51000"/>
                    <a:satMod val="130000"/>
                  </a:srgbClr>
                </a:gs>
                <a:gs pos="80000">
                  <a:srgbClr val="DADADA">
                    <a:shade val="93000"/>
                    <a:satMod val="130000"/>
                  </a:srgbClr>
                </a:gs>
                <a:gs pos="100000">
                  <a:srgbClr val="DADADA">
                    <a:shade val="94000"/>
                    <a:satMod val="135000"/>
                  </a:srgb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p:spPr>
        </p:sp>
        <p:sp>
          <p:nvSpPr>
            <p:cNvPr id="26" name="Скругленный прямоугольник 4"/>
            <p:cNvSpPr/>
            <p:nvPr/>
          </p:nvSpPr>
          <p:spPr>
            <a:xfrm>
              <a:off x="303777" y="2575552"/>
              <a:ext cx="2586295" cy="412027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spcFirstLastPara="0" vert="horz" wrap="square" lIns="60960" tIns="60960" rIns="60960" bIns="60960" numCol="1" spcCol="1270" anchor="ctr" anchorCtr="0">
              <a:noAutofit/>
            </a:bodyPr>
            <a:lstStyle/>
            <a:p>
              <a:pPr marL="0" marR="0" lvl="0" indent="0" algn="ctr" defTabSz="71120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66">
                      <a:hueOff val="0"/>
                      <a:satOff val="0"/>
                      <a:lumOff val="0"/>
                      <a:alphaOff val="0"/>
                    </a:srgbClr>
                  </a:solidFill>
                  <a:effectLst/>
                  <a:uLnTx/>
                  <a:uFillTx/>
                  <a:latin typeface="Tahoma"/>
                </a:rPr>
                <a:t>внутренние</a:t>
              </a:r>
            </a:p>
          </p:txBody>
        </p:sp>
      </p:grpSp>
      <p:grpSp>
        <p:nvGrpSpPr>
          <p:cNvPr id="22" name="Группа 21"/>
          <p:cNvGrpSpPr/>
          <p:nvPr/>
        </p:nvGrpSpPr>
        <p:grpSpPr>
          <a:xfrm>
            <a:off x="7932011" y="2796372"/>
            <a:ext cx="2644251" cy="437665"/>
            <a:chOff x="3438185" y="2562733"/>
            <a:chExt cx="2644251" cy="437665"/>
          </a:xfrm>
        </p:grpSpPr>
        <p:sp>
          <p:nvSpPr>
            <p:cNvPr id="23" name="Скругленный прямоугольник 22"/>
            <p:cNvSpPr/>
            <p:nvPr/>
          </p:nvSpPr>
          <p:spPr>
            <a:xfrm>
              <a:off x="3438185" y="2562733"/>
              <a:ext cx="2611933" cy="437665"/>
            </a:xfrm>
            <a:prstGeom prst="roundRect">
              <a:avLst>
                <a:gd name="adj" fmla="val 10000"/>
              </a:avLst>
            </a:prstGeom>
            <a:gradFill rotWithShape="1">
              <a:gsLst>
                <a:gs pos="0">
                  <a:srgbClr val="DADADA">
                    <a:shade val="51000"/>
                    <a:satMod val="130000"/>
                  </a:srgbClr>
                </a:gs>
                <a:gs pos="80000">
                  <a:srgbClr val="DADADA">
                    <a:shade val="93000"/>
                    <a:satMod val="130000"/>
                  </a:srgbClr>
                </a:gs>
                <a:gs pos="100000">
                  <a:srgbClr val="DADADA">
                    <a:shade val="94000"/>
                    <a:satMod val="135000"/>
                  </a:srgb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24" name="Скругленный прямоугольник 6"/>
            <p:cNvSpPr/>
            <p:nvPr/>
          </p:nvSpPr>
          <p:spPr>
            <a:xfrm>
              <a:off x="3496141" y="2575552"/>
              <a:ext cx="2586295" cy="412027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spcFirstLastPara="0" vert="horz" wrap="square" lIns="60960" tIns="60960" rIns="60960" bIns="60960" numCol="1" spcCol="1270" anchor="ctr" anchorCtr="0">
              <a:noAutofit/>
            </a:bodyPr>
            <a:lstStyle/>
            <a:p>
              <a:pPr marL="0" marR="0" lvl="0" indent="0" algn="ctr" defTabSz="71120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66">
                      <a:hueOff val="0"/>
                      <a:satOff val="0"/>
                      <a:lumOff val="0"/>
                      <a:alphaOff val="0"/>
                    </a:srgbClr>
                  </a:solidFill>
                  <a:effectLst/>
                  <a:uLnTx/>
                  <a:uFillTx/>
                  <a:latin typeface="Tahoma"/>
                </a:rPr>
                <a:t>Внешние (международная)</a:t>
              </a:r>
            </a:p>
          </p:txBody>
        </p:sp>
      </p:grpSp>
      <p:sp>
        <p:nvSpPr>
          <p:cNvPr id="27" name="Прямоугольник 26"/>
          <p:cNvSpPr/>
          <p:nvPr/>
        </p:nvSpPr>
        <p:spPr>
          <a:xfrm>
            <a:off x="1060887" y="3729455"/>
            <a:ext cx="6096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Narrow" pitchFamily="34" charset="0"/>
              </a:rPr>
              <a:t>малый  город – большой  город</a:t>
            </a:r>
          </a:p>
          <a:p>
            <a:pPr>
              <a:defRPr/>
            </a:pPr>
            <a:r>
              <a:rPr lang="ru-RU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Narrow" pitchFamily="34" charset="0"/>
              </a:rPr>
              <a:t>                  село – город</a:t>
            </a:r>
          </a:p>
          <a:p>
            <a:pPr>
              <a:defRPr/>
            </a:pPr>
            <a:r>
              <a:rPr lang="ru-RU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Narrow" pitchFamily="34" charset="0"/>
              </a:rPr>
              <a:t>                город – село     </a:t>
            </a:r>
          </a:p>
          <a:p>
            <a:pPr>
              <a:defRPr/>
            </a:pPr>
            <a:r>
              <a:rPr lang="ru-RU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Narrow" pitchFamily="34" charset="0"/>
              </a:rPr>
              <a:t>                 межрайонные</a:t>
            </a:r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5824051" y="3762553"/>
            <a:ext cx="1869116" cy="1032993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b="1" dirty="0">
                <a:solidFill>
                  <a:schemeClr val="tx1"/>
                </a:solidFill>
                <a:latin typeface="Arial Narrow" pitchFamily="34" charset="0"/>
              </a:rPr>
              <a:t>иммиграция</a:t>
            </a:r>
          </a:p>
          <a:p>
            <a:pPr algn="ctr">
              <a:defRPr/>
            </a:pPr>
            <a:r>
              <a:rPr lang="ru-RU" b="1" dirty="0">
                <a:solidFill>
                  <a:schemeClr val="tx1"/>
                </a:solidFill>
                <a:latin typeface="Arial Narrow" pitchFamily="34" charset="0"/>
              </a:rPr>
              <a:t>(въезд)</a:t>
            </a:r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7769372" y="3762553"/>
            <a:ext cx="1754874" cy="1035591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b="1" dirty="0">
                <a:solidFill>
                  <a:schemeClr val="tx1"/>
                </a:solidFill>
                <a:latin typeface="Arial Narrow" pitchFamily="34" charset="0"/>
              </a:rPr>
              <a:t>эмиграция</a:t>
            </a:r>
          </a:p>
          <a:p>
            <a:pPr algn="ctr">
              <a:defRPr/>
            </a:pPr>
            <a:r>
              <a:rPr lang="ru-RU" b="1" dirty="0">
                <a:solidFill>
                  <a:schemeClr val="tx1"/>
                </a:solidFill>
                <a:latin typeface="Arial Narrow" pitchFamily="34" charset="0"/>
              </a:rPr>
              <a:t>(выезд)</a:t>
            </a: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9877332" y="3558012"/>
            <a:ext cx="1658405" cy="1418909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b="1" dirty="0">
                <a:solidFill>
                  <a:schemeClr val="tx1"/>
                </a:solidFill>
                <a:latin typeface="Arial Narrow" pitchFamily="34" charset="0"/>
              </a:rPr>
              <a:t>реэмиграция</a:t>
            </a:r>
          </a:p>
          <a:p>
            <a:pPr algn="ctr">
              <a:defRPr/>
            </a:pPr>
            <a:r>
              <a:rPr lang="ru-RU" b="1" dirty="0">
                <a:solidFill>
                  <a:schemeClr val="tx1"/>
                </a:solidFill>
                <a:latin typeface="Arial Narrow" pitchFamily="34" charset="0"/>
              </a:rPr>
              <a:t>(возвращение эмигрантов на родину)</a:t>
            </a:r>
          </a:p>
        </p:txBody>
      </p:sp>
      <p:pic>
        <p:nvPicPr>
          <p:cNvPr id="32" name="Рисунок 3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11764" y="5052020"/>
            <a:ext cx="2734147" cy="1164437"/>
          </a:xfrm>
          <a:prstGeom prst="rect">
            <a:avLst/>
          </a:prstGeom>
        </p:spPr>
      </p:pic>
      <p:pic>
        <p:nvPicPr>
          <p:cNvPr id="33" name="Рисунок 3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0447" y="728223"/>
            <a:ext cx="2286198" cy="18289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4" name="Рисунок 3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88448" y="753305"/>
            <a:ext cx="2280102" cy="185944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5" name="Стрелка вправо 34"/>
          <p:cNvSpPr/>
          <p:nvPr/>
        </p:nvSpPr>
        <p:spPr>
          <a:xfrm rot="8678700">
            <a:off x="7085168" y="3219559"/>
            <a:ext cx="819592" cy="355397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Стрелка вниз 35"/>
          <p:cNvSpPr/>
          <p:nvPr/>
        </p:nvSpPr>
        <p:spPr>
          <a:xfrm>
            <a:off x="8504278" y="3247478"/>
            <a:ext cx="393703" cy="461727"/>
          </a:xfrm>
          <a:prstGeom prst="down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Стрелка вниз 36"/>
          <p:cNvSpPr/>
          <p:nvPr/>
        </p:nvSpPr>
        <p:spPr>
          <a:xfrm rot="18944982">
            <a:off x="10583193" y="3043981"/>
            <a:ext cx="393703" cy="461727"/>
          </a:xfrm>
          <a:prstGeom prst="down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Стрелка вниз 37"/>
          <p:cNvSpPr/>
          <p:nvPr/>
        </p:nvSpPr>
        <p:spPr>
          <a:xfrm>
            <a:off x="2286694" y="3213095"/>
            <a:ext cx="393703" cy="496110"/>
          </a:xfrm>
          <a:prstGeom prst="down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Стрелка вправо 38"/>
          <p:cNvSpPr/>
          <p:nvPr/>
        </p:nvSpPr>
        <p:spPr>
          <a:xfrm>
            <a:off x="6020555" y="5437215"/>
            <a:ext cx="941561" cy="479833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Стрелка вправо 40"/>
          <p:cNvSpPr/>
          <p:nvPr/>
        </p:nvSpPr>
        <p:spPr>
          <a:xfrm>
            <a:off x="8395559" y="5437215"/>
            <a:ext cx="941561" cy="479833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92840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2233377" y="3648406"/>
            <a:ext cx="2286000" cy="369887"/>
          </a:xfrm>
          <a:prstGeom prst="rect">
            <a:avLst/>
          </a:prstGeom>
          <a:solidFill>
            <a:srgbClr val="A6C1DA"/>
          </a:solidFill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ru-RU" sz="1800" b="1">
                <a:latin typeface="Arial Narrow" panose="020B0606020202030204" pitchFamily="34" charset="0"/>
              </a:rPr>
              <a:t>поездка  на  отдых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4733690" y="3648406"/>
            <a:ext cx="2357437" cy="923925"/>
          </a:xfrm>
          <a:prstGeom prst="rect">
            <a:avLst/>
          </a:prstGeom>
          <a:solidFill>
            <a:srgbClr val="A6C1DA"/>
          </a:solidFill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ru-RU" sz="1800" b="1">
                <a:latin typeface="Arial Narrow" panose="020B0606020202030204" pitchFamily="34" charset="0"/>
              </a:rPr>
              <a:t>из зон  экологического  бедствия, военных конфликтов и др.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7305440" y="3648406"/>
            <a:ext cx="2286000" cy="369887"/>
          </a:xfrm>
          <a:prstGeom prst="rect">
            <a:avLst/>
          </a:prstGeom>
          <a:solidFill>
            <a:srgbClr val="A6C1DA"/>
          </a:solidFill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ru-RU" sz="1800" b="1">
                <a:latin typeface="Arial Narrow" panose="020B0606020202030204" pitchFamily="34" charset="0"/>
              </a:rPr>
              <a:t>депортация  народов</a:t>
            </a:r>
          </a:p>
        </p:txBody>
      </p:sp>
      <p:sp>
        <p:nvSpPr>
          <p:cNvPr id="7" name="Стрелка вниз 6"/>
          <p:cNvSpPr>
            <a:spLocks noChangeArrowheads="1"/>
          </p:cNvSpPr>
          <p:nvPr/>
        </p:nvSpPr>
        <p:spPr bwMode="auto">
          <a:xfrm>
            <a:off x="3204361" y="3177759"/>
            <a:ext cx="344031" cy="389158"/>
          </a:xfrm>
          <a:prstGeom prst="downArrow">
            <a:avLst>
              <a:gd name="adj1" fmla="val 50000"/>
              <a:gd name="adj2" fmla="val 50000"/>
            </a:avLst>
          </a:prstGeom>
          <a:ln>
            <a:headEnd type="none" w="sm" len="sm"/>
            <a:tailEnd type="none" w="sm" len="sm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ru-RU"/>
          </a:p>
        </p:txBody>
      </p:sp>
      <p:sp>
        <p:nvSpPr>
          <p:cNvPr id="8" name="Стрелка вниз 7"/>
          <p:cNvSpPr>
            <a:spLocks noChangeArrowheads="1"/>
          </p:cNvSpPr>
          <p:nvPr/>
        </p:nvSpPr>
        <p:spPr bwMode="auto">
          <a:xfrm>
            <a:off x="8240633" y="3175493"/>
            <a:ext cx="344031" cy="389158"/>
          </a:xfrm>
          <a:prstGeom prst="downArrow">
            <a:avLst>
              <a:gd name="adj1" fmla="val 50000"/>
              <a:gd name="adj2" fmla="val 50000"/>
            </a:avLst>
          </a:prstGeom>
          <a:ln>
            <a:headEnd type="none" w="sm" len="sm"/>
            <a:tailEnd type="none" w="sm" len="sm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ru-RU"/>
          </a:p>
        </p:txBody>
      </p:sp>
      <p:sp>
        <p:nvSpPr>
          <p:cNvPr id="9" name="Стрелка вниз 8"/>
          <p:cNvSpPr>
            <a:spLocks noChangeArrowheads="1"/>
          </p:cNvSpPr>
          <p:nvPr/>
        </p:nvSpPr>
        <p:spPr bwMode="auto">
          <a:xfrm>
            <a:off x="5740392" y="3185430"/>
            <a:ext cx="344031" cy="389158"/>
          </a:xfrm>
          <a:prstGeom prst="downArrow">
            <a:avLst>
              <a:gd name="adj1" fmla="val 50000"/>
              <a:gd name="adj2" fmla="val 50000"/>
            </a:avLst>
          </a:prstGeom>
          <a:ln>
            <a:headEnd type="none" w="sm" len="sm"/>
            <a:tailEnd type="none" w="sm" len="sm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ru-RU"/>
          </a:p>
        </p:txBody>
      </p:sp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1940" y="4291343"/>
            <a:ext cx="2357437" cy="188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</p:pic>
      <p:pic>
        <p:nvPicPr>
          <p:cNvPr id="11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5127" y="4719968"/>
            <a:ext cx="2214563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</p:pic>
      <p:pic>
        <p:nvPicPr>
          <p:cNvPr id="12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5440" y="4362781"/>
            <a:ext cx="2355850" cy="1785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</p:pic>
      <p:grpSp>
        <p:nvGrpSpPr>
          <p:cNvPr id="13" name="Группа 12"/>
          <p:cNvGrpSpPr/>
          <p:nvPr/>
        </p:nvGrpSpPr>
        <p:grpSpPr>
          <a:xfrm>
            <a:off x="4169988" y="1469181"/>
            <a:ext cx="3413403" cy="755917"/>
            <a:chOff x="2087325" y="815717"/>
            <a:chExt cx="3413403" cy="755917"/>
          </a:xfrm>
        </p:grpSpPr>
        <p:sp>
          <p:nvSpPr>
            <p:cNvPr id="23" name="Скругленный прямоугольник 22"/>
            <p:cNvSpPr/>
            <p:nvPr/>
          </p:nvSpPr>
          <p:spPr>
            <a:xfrm>
              <a:off x="2087325" y="815717"/>
              <a:ext cx="3413403" cy="755917"/>
            </a:xfrm>
            <a:prstGeom prst="roundRect">
              <a:avLst>
                <a:gd name="adj" fmla="val 10000"/>
              </a:avLst>
            </a:prstGeom>
            <a:gradFill rotWithShape="1">
              <a:gsLst>
                <a:gs pos="0">
                  <a:srgbClr val="C6D6E0">
                    <a:shade val="51000"/>
                    <a:satMod val="130000"/>
                  </a:srgbClr>
                </a:gs>
                <a:gs pos="80000">
                  <a:srgbClr val="C6D6E0">
                    <a:shade val="93000"/>
                    <a:satMod val="130000"/>
                  </a:srgbClr>
                </a:gs>
                <a:gs pos="100000">
                  <a:srgbClr val="C6D6E0">
                    <a:shade val="94000"/>
                    <a:satMod val="135000"/>
                  </a:srgb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p:spPr>
        </p:sp>
        <p:sp>
          <p:nvSpPr>
            <p:cNvPr id="24" name="Скругленный прямоугольник 4"/>
            <p:cNvSpPr/>
            <p:nvPr/>
          </p:nvSpPr>
          <p:spPr>
            <a:xfrm>
              <a:off x="2109465" y="837857"/>
              <a:ext cx="3369123" cy="711637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spcFirstLastPara="0" vert="horz" wrap="square" lIns="60960" tIns="60960" rIns="60960" bIns="60960" numCol="1" spcCol="1270" anchor="ctr" anchorCtr="0">
              <a:noAutofit/>
            </a:bodyPr>
            <a:lstStyle/>
            <a:p>
              <a:pPr marL="0" marR="0" lvl="0" indent="0" algn="ctr" defTabSz="71120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66">
                      <a:hueOff val="0"/>
                      <a:satOff val="0"/>
                      <a:lumOff val="0"/>
                      <a:alphaOff val="0"/>
                    </a:srgbClr>
                  </a:solidFill>
                  <a:effectLst/>
                  <a:uLnTx/>
                  <a:uFillTx/>
                  <a:latin typeface="Tahoma"/>
                </a:rPr>
                <a:t>Миграции</a:t>
              </a:r>
            </a:p>
            <a:p>
              <a:pPr marL="0" marR="0" lvl="0" indent="0" algn="ctr" defTabSz="71120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66">
                      <a:hueOff val="0"/>
                      <a:satOff val="0"/>
                      <a:lumOff val="0"/>
                      <a:alphaOff val="0"/>
                    </a:srgbClr>
                  </a:solidFill>
                  <a:effectLst/>
                  <a:uLnTx/>
                  <a:uFillTx/>
                  <a:latin typeface="Tahoma"/>
                </a:rPr>
                <a:t>(по  степени  добровольности)</a:t>
              </a:r>
            </a:p>
          </p:txBody>
        </p:sp>
      </p:grpSp>
      <p:grpSp>
        <p:nvGrpSpPr>
          <p:cNvPr id="14" name="Группа 13"/>
          <p:cNvGrpSpPr/>
          <p:nvPr/>
        </p:nvGrpSpPr>
        <p:grpSpPr>
          <a:xfrm>
            <a:off x="2348818" y="2508165"/>
            <a:ext cx="2069469" cy="578840"/>
            <a:chOff x="229941" y="2173505"/>
            <a:chExt cx="2069469" cy="578840"/>
          </a:xfrm>
        </p:grpSpPr>
        <p:sp>
          <p:nvSpPr>
            <p:cNvPr id="21" name="Скругленный прямоугольник 20"/>
            <p:cNvSpPr/>
            <p:nvPr/>
          </p:nvSpPr>
          <p:spPr>
            <a:xfrm>
              <a:off x="229941" y="2173505"/>
              <a:ext cx="2069469" cy="578840"/>
            </a:xfrm>
            <a:prstGeom prst="roundRect">
              <a:avLst>
                <a:gd name="adj" fmla="val 10000"/>
              </a:avLst>
            </a:prstGeom>
            <a:gradFill rotWithShape="1">
              <a:gsLst>
                <a:gs pos="0">
                  <a:srgbClr val="DADADA">
                    <a:shade val="51000"/>
                    <a:satMod val="130000"/>
                  </a:srgbClr>
                </a:gs>
                <a:gs pos="80000">
                  <a:srgbClr val="DADADA">
                    <a:shade val="93000"/>
                    <a:satMod val="130000"/>
                  </a:srgbClr>
                </a:gs>
                <a:gs pos="100000">
                  <a:srgbClr val="DADADA">
                    <a:shade val="94000"/>
                    <a:satMod val="135000"/>
                  </a:srgb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p:spPr>
        </p:sp>
        <p:sp>
          <p:nvSpPr>
            <p:cNvPr id="22" name="Скругленный прямоугольник 6"/>
            <p:cNvSpPr/>
            <p:nvPr/>
          </p:nvSpPr>
          <p:spPr>
            <a:xfrm>
              <a:off x="246895" y="2190459"/>
              <a:ext cx="2035561" cy="544932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spcFirstLastPara="0" vert="horz" wrap="square" lIns="68580" tIns="68580" rIns="68580" bIns="68580" numCol="1" spcCol="1270" anchor="ctr" anchorCtr="0">
              <a:noAutofit/>
            </a:bodyPr>
            <a:lstStyle/>
            <a:p>
              <a:pPr marL="0" marR="0" lvl="0" indent="0" algn="ctr" defTabSz="80010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66">
                      <a:hueOff val="0"/>
                      <a:satOff val="0"/>
                      <a:lumOff val="0"/>
                      <a:alphaOff val="0"/>
                    </a:srgbClr>
                  </a:solidFill>
                  <a:effectLst/>
                  <a:uLnTx/>
                  <a:uFillTx/>
                  <a:latin typeface="Arial Narrow" pitchFamily="34" charset="0"/>
                </a:rPr>
                <a:t>добровольные</a:t>
              </a:r>
            </a:p>
          </p:txBody>
        </p:sp>
      </p:grpSp>
      <p:grpSp>
        <p:nvGrpSpPr>
          <p:cNvPr id="15" name="Группа 14"/>
          <p:cNvGrpSpPr/>
          <p:nvPr/>
        </p:nvGrpSpPr>
        <p:grpSpPr>
          <a:xfrm>
            <a:off x="4878169" y="2508165"/>
            <a:ext cx="2069469" cy="578840"/>
            <a:chOff x="2759292" y="2173505"/>
            <a:chExt cx="2069469" cy="578840"/>
          </a:xfrm>
        </p:grpSpPr>
        <p:sp>
          <p:nvSpPr>
            <p:cNvPr id="19" name="Скругленный прямоугольник 18"/>
            <p:cNvSpPr/>
            <p:nvPr/>
          </p:nvSpPr>
          <p:spPr>
            <a:xfrm>
              <a:off x="2759292" y="2173505"/>
              <a:ext cx="2069469" cy="578840"/>
            </a:xfrm>
            <a:prstGeom prst="roundRect">
              <a:avLst>
                <a:gd name="adj" fmla="val 10000"/>
              </a:avLst>
            </a:prstGeom>
            <a:gradFill rotWithShape="1">
              <a:gsLst>
                <a:gs pos="0">
                  <a:srgbClr val="DADADA">
                    <a:shade val="51000"/>
                    <a:satMod val="130000"/>
                  </a:srgbClr>
                </a:gs>
                <a:gs pos="80000">
                  <a:srgbClr val="DADADA">
                    <a:shade val="93000"/>
                    <a:satMod val="130000"/>
                  </a:srgbClr>
                </a:gs>
                <a:gs pos="100000">
                  <a:srgbClr val="DADADA">
                    <a:shade val="94000"/>
                    <a:satMod val="135000"/>
                  </a:srgb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p:spPr>
        </p:sp>
        <p:sp>
          <p:nvSpPr>
            <p:cNvPr id="20" name="Скругленный прямоугольник 8"/>
            <p:cNvSpPr/>
            <p:nvPr/>
          </p:nvSpPr>
          <p:spPr>
            <a:xfrm>
              <a:off x="2776246" y="2190459"/>
              <a:ext cx="2035561" cy="544932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spcFirstLastPara="0" vert="horz" wrap="square" lIns="68580" tIns="68580" rIns="68580" bIns="68580" numCol="1" spcCol="1270" anchor="ctr" anchorCtr="0">
              <a:noAutofit/>
            </a:bodyPr>
            <a:lstStyle/>
            <a:p>
              <a:pPr marL="0" marR="0" lvl="0" indent="0" algn="ctr" defTabSz="80010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66">
                      <a:hueOff val="0"/>
                      <a:satOff val="0"/>
                      <a:lumOff val="0"/>
                      <a:alphaOff val="0"/>
                    </a:srgbClr>
                  </a:solidFill>
                  <a:effectLst/>
                  <a:uLnTx/>
                  <a:uFillTx/>
                  <a:latin typeface="Arial Narrow" pitchFamily="34" charset="0"/>
                </a:rPr>
                <a:t>вынужденные</a:t>
              </a:r>
            </a:p>
          </p:txBody>
        </p:sp>
      </p:grpSp>
      <p:grpSp>
        <p:nvGrpSpPr>
          <p:cNvPr id="16" name="Группа 15"/>
          <p:cNvGrpSpPr/>
          <p:nvPr/>
        </p:nvGrpSpPr>
        <p:grpSpPr>
          <a:xfrm>
            <a:off x="7407521" y="2508165"/>
            <a:ext cx="2069469" cy="578840"/>
            <a:chOff x="5288644" y="2173505"/>
            <a:chExt cx="2069469" cy="578840"/>
          </a:xfrm>
        </p:grpSpPr>
        <p:sp>
          <p:nvSpPr>
            <p:cNvPr id="17" name="Скругленный прямоугольник 16"/>
            <p:cNvSpPr/>
            <p:nvPr/>
          </p:nvSpPr>
          <p:spPr>
            <a:xfrm>
              <a:off x="5288644" y="2173505"/>
              <a:ext cx="2069469" cy="578840"/>
            </a:xfrm>
            <a:prstGeom prst="roundRect">
              <a:avLst>
                <a:gd name="adj" fmla="val 10000"/>
              </a:avLst>
            </a:prstGeom>
            <a:gradFill rotWithShape="1">
              <a:gsLst>
                <a:gs pos="0">
                  <a:srgbClr val="DADADA">
                    <a:shade val="51000"/>
                    <a:satMod val="130000"/>
                  </a:srgbClr>
                </a:gs>
                <a:gs pos="80000">
                  <a:srgbClr val="DADADA">
                    <a:shade val="93000"/>
                    <a:satMod val="130000"/>
                  </a:srgbClr>
                </a:gs>
                <a:gs pos="100000">
                  <a:srgbClr val="DADADA">
                    <a:shade val="94000"/>
                    <a:satMod val="135000"/>
                  </a:srgb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p:spPr>
        </p:sp>
        <p:sp>
          <p:nvSpPr>
            <p:cNvPr id="18" name="Скругленный прямоугольник 10"/>
            <p:cNvSpPr/>
            <p:nvPr/>
          </p:nvSpPr>
          <p:spPr>
            <a:xfrm>
              <a:off x="5305598" y="2190459"/>
              <a:ext cx="2035561" cy="544932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spcFirstLastPara="0" vert="horz" wrap="square" lIns="68580" tIns="68580" rIns="68580" bIns="68580" numCol="1" spcCol="1270" anchor="ctr" anchorCtr="0">
              <a:noAutofit/>
            </a:bodyPr>
            <a:lstStyle/>
            <a:p>
              <a:pPr marL="0" marR="0" lvl="0" indent="0" algn="ctr" defTabSz="80010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66">
                      <a:hueOff val="0"/>
                      <a:satOff val="0"/>
                      <a:lumOff val="0"/>
                      <a:alphaOff val="0"/>
                    </a:srgbClr>
                  </a:solidFill>
                  <a:effectLst/>
                  <a:uLnTx/>
                  <a:uFillTx/>
                  <a:latin typeface="Arial Narrow" pitchFamily="34" charset="0"/>
                </a:rPr>
                <a:t>принудительные</a:t>
              </a:r>
            </a:p>
          </p:txBody>
        </p:sp>
      </p:grpSp>
      <p:sp>
        <p:nvSpPr>
          <p:cNvPr id="25" name="Прямоугольник 24"/>
          <p:cNvSpPr/>
          <p:nvPr/>
        </p:nvSpPr>
        <p:spPr>
          <a:xfrm>
            <a:off x="3735368" y="575977"/>
            <a:ext cx="435407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dirty="0">
                <a:solidFill>
                  <a:srgbClr val="EBEBEB"/>
                </a:solidFill>
              </a:rPr>
              <a:t>Виды  миграций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668822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extBox 3"/>
          <p:cNvSpPr txBox="1">
            <a:spLocks noChangeArrowheads="1"/>
          </p:cNvSpPr>
          <p:nvPr/>
        </p:nvSpPr>
        <p:spPr bwMode="auto">
          <a:xfrm>
            <a:off x="1978748" y="3844611"/>
            <a:ext cx="2714625" cy="584200"/>
          </a:xfrm>
          <a:prstGeom prst="rect">
            <a:avLst/>
          </a:prstGeom>
          <a:solidFill>
            <a:srgbClr val="A6C1DA"/>
          </a:solidFill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 Narrow" panose="020B0606020202030204" pitchFamily="34" charset="0"/>
              </a:rPr>
              <a:t>переезд на постоянное  место  жительства</a:t>
            </a:r>
          </a:p>
        </p:txBody>
      </p:sp>
      <p:sp>
        <p:nvSpPr>
          <p:cNvPr id="32" name="Стрелка вниз 4"/>
          <p:cNvSpPr>
            <a:spLocks noChangeArrowheads="1"/>
          </p:cNvSpPr>
          <p:nvPr/>
        </p:nvSpPr>
        <p:spPr bwMode="auto">
          <a:xfrm>
            <a:off x="3883938" y="3413234"/>
            <a:ext cx="373738" cy="359027"/>
          </a:xfrm>
          <a:prstGeom prst="downArrow">
            <a:avLst>
              <a:gd name="adj1" fmla="val 50000"/>
              <a:gd name="adj2" fmla="val 50000"/>
            </a:avLst>
          </a:prstGeom>
          <a:ln>
            <a:headEnd type="none" w="sm" len="sm"/>
            <a:tailEnd type="none" w="sm" len="sm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</a:endParaRPr>
          </a:p>
        </p:txBody>
      </p:sp>
      <p:sp>
        <p:nvSpPr>
          <p:cNvPr id="33" name="TextBox 5"/>
          <p:cNvSpPr txBox="1">
            <a:spLocks noChangeArrowheads="1"/>
          </p:cNvSpPr>
          <p:nvPr/>
        </p:nvSpPr>
        <p:spPr bwMode="auto">
          <a:xfrm>
            <a:off x="5622061" y="3844611"/>
            <a:ext cx="1285875" cy="338138"/>
          </a:xfrm>
          <a:prstGeom prst="rect">
            <a:avLst/>
          </a:prstGeom>
          <a:solidFill>
            <a:srgbClr val="A6C1DA"/>
          </a:solidFill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i="0" u="none" strike="noStrike" kern="0" normalizeH="0" baseline="0" noProof="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Arial Narrow" panose="020B0606020202030204" pitchFamily="34" charset="0"/>
              </a:rPr>
              <a:t>сезонные</a:t>
            </a:r>
          </a:p>
        </p:txBody>
      </p:sp>
      <p:sp>
        <p:nvSpPr>
          <p:cNvPr id="34" name="TextBox 6"/>
          <p:cNvSpPr txBox="1">
            <a:spLocks noChangeArrowheads="1"/>
          </p:cNvSpPr>
          <p:nvPr/>
        </p:nvSpPr>
        <p:spPr bwMode="auto">
          <a:xfrm>
            <a:off x="7122248" y="3844611"/>
            <a:ext cx="1571625" cy="338138"/>
          </a:xfrm>
          <a:prstGeom prst="rect">
            <a:avLst/>
          </a:prstGeom>
          <a:solidFill>
            <a:srgbClr val="A6C1DA"/>
          </a:solidFill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i="0" u="none" strike="noStrike" kern="0" normalizeH="0" baseline="0" noProof="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Arial Narrow" panose="020B0606020202030204" pitchFamily="34" charset="0"/>
              </a:rPr>
              <a:t>маятниковые</a:t>
            </a:r>
          </a:p>
        </p:txBody>
      </p:sp>
      <p:sp>
        <p:nvSpPr>
          <p:cNvPr id="35" name="TextBox 7"/>
          <p:cNvSpPr txBox="1">
            <a:spLocks noChangeArrowheads="1"/>
          </p:cNvSpPr>
          <p:nvPr/>
        </p:nvSpPr>
        <p:spPr bwMode="auto">
          <a:xfrm>
            <a:off x="8908186" y="3844611"/>
            <a:ext cx="1214437" cy="338138"/>
          </a:xfrm>
          <a:prstGeom prst="rect">
            <a:avLst/>
          </a:prstGeom>
          <a:solidFill>
            <a:srgbClr val="A6C1DA"/>
          </a:solidFill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i="0" u="none" strike="noStrike" kern="0" normalizeH="0" baseline="0" noProof="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Arial Narrow" panose="020B0606020202030204" pitchFamily="34" charset="0"/>
              </a:rPr>
              <a:t>вахтовые</a:t>
            </a:r>
          </a:p>
        </p:txBody>
      </p:sp>
      <p:sp>
        <p:nvSpPr>
          <p:cNvPr id="36" name="Стрелка вниз 8"/>
          <p:cNvSpPr>
            <a:spLocks noChangeArrowheads="1"/>
          </p:cNvSpPr>
          <p:nvPr/>
        </p:nvSpPr>
        <p:spPr bwMode="auto">
          <a:xfrm>
            <a:off x="8956001" y="3413234"/>
            <a:ext cx="373738" cy="359027"/>
          </a:xfrm>
          <a:prstGeom prst="downArrow">
            <a:avLst>
              <a:gd name="adj1" fmla="val 50000"/>
              <a:gd name="adj2" fmla="val 50000"/>
            </a:avLst>
          </a:prstGeom>
          <a:ln>
            <a:headEnd type="none" w="sm" len="sm"/>
            <a:tailEnd type="none" w="sm" len="sm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</a:endParaRPr>
          </a:p>
        </p:txBody>
      </p:sp>
      <p:sp>
        <p:nvSpPr>
          <p:cNvPr id="37" name="Стрелка вниз 9"/>
          <p:cNvSpPr>
            <a:spLocks noChangeArrowheads="1"/>
          </p:cNvSpPr>
          <p:nvPr/>
        </p:nvSpPr>
        <p:spPr bwMode="auto">
          <a:xfrm>
            <a:off x="6527126" y="3413234"/>
            <a:ext cx="373738" cy="359027"/>
          </a:xfrm>
          <a:prstGeom prst="downArrow">
            <a:avLst>
              <a:gd name="adj1" fmla="val 50000"/>
              <a:gd name="adj2" fmla="val 50000"/>
            </a:avLst>
          </a:prstGeom>
          <a:ln>
            <a:headEnd type="none" w="sm" len="sm"/>
            <a:tailEnd type="none" w="sm" len="sm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</a:endParaRPr>
          </a:p>
        </p:txBody>
      </p:sp>
      <p:sp>
        <p:nvSpPr>
          <p:cNvPr id="38" name="Стрелка вниз 10"/>
          <p:cNvSpPr>
            <a:spLocks noChangeArrowheads="1"/>
          </p:cNvSpPr>
          <p:nvPr/>
        </p:nvSpPr>
        <p:spPr bwMode="auto">
          <a:xfrm>
            <a:off x="7741563" y="3413234"/>
            <a:ext cx="373738" cy="359027"/>
          </a:xfrm>
          <a:prstGeom prst="downArrow">
            <a:avLst>
              <a:gd name="adj1" fmla="val 50000"/>
              <a:gd name="adj2" fmla="val 50000"/>
            </a:avLst>
          </a:prstGeom>
          <a:ln>
            <a:headEnd type="none" w="sm" len="sm"/>
            <a:tailEnd type="none" w="sm" len="sm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</a:endParaRPr>
          </a:p>
        </p:txBody>
      </p:sp>
      <p:pic>
        <p:nvPicPr>
          <p:cNvPr id="39" name="Picture 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79623" y="4416111"/>
            <a:ext cx="1500188" cy="1068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</p:pic>
      <p:sp>
        <p:nvSpPr>
          <p:cNvPr id="40" name="TextBox 39"/>
          <p:cNvSpPr txBox="1">
            <a:spLocks noChangeArrowheads="1"/>
          </p:cNvSpPr>
          <p:nvPr/>
        </p:nvSpPr>
        <p:spPr bwMode="auto">
          <a:xfrm>
            <a:off x="9551123" y="4773299"/>
            <a:ext cx="8572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</a:rPr>
              <a:t>север</a:t>
            </a:r>
          </a:p>
        </p:txBody>
      </p:sp>
      <p:sp>
        <p:nvSpPr>
          <p:cNvPr id="41" name="Стрелка вправо 40"/>
          <p:cNvSpPr>
            <a:spLocks noChangeArrowheads="1"/>
          </p:cNvSpPr>
          <p:nvPr/>
        </p:nvSpPr>
        <p:spPr bwMode="auto">
          <a:xfrm rot="19686422">
            <a:off x="9070111" y="4960624"/>
            <a:ext cx="500062" cy="214312"/>
          </a:xfrm>
          <a:prstGeom prst="rightArrow">
            <a:avLst>
              <a:gd name="adj1" fmla="val 50000"/>
              <a:gd name="adj2" fmla="val 50005"/>
            </a:avLst>
          </a:prstGeom>
          <a:solidFill>
            <a:srgbClr val="FF0000"/>
          </a:solidFill>
          <a:ln w="12700" cap="sq" algn="ctr">
            <a:solidFill>
              <a:srgbClr val="FFFFFF"/>
            </a:solidFill>
            <a:round/>
            <a:headEnd type="none" w="sm" len="sm"/>
            <a:tailEnd type="none" w="sm" len="sm"/>
          </a:ln>
        </p:spPr>
        <p:txBody>
          <a:bodyPr wrap="none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</a:endParaRPr>
          </a:p>
        </p:txBody>
      </p:sp>
      <p:sp>
        <p:nvSpPr>
          <p:cNvPr id="42" name="TextBox 41"/>
          <p:cNvSpPr txBox="1">
            <a:spLocks noChangeArrowheads="1"/>
          </p:cNvSpPr>
          <p:nvPr/>
        </p:nvSpPr>
        <p:spPr bwMode="auto">
          <a:xfrm>
            <a:off x="8956001" y="5509013"/>
            <a:ext cx="227383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just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0" noProof="0" dirty="0">
                <a:solidFill>
                  <a:schemeClr val="bg1"/>
                </a:solidFill>
              </a:rPr>
              <a:t>Д</a:t>
            </a:r>
            <a:r>
              <a: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</a:rPr>
              <a:t>обыча  полезных ископаемых, строительство сооружений, дорог</a:t>
            </a:r>
          </a:p>
        </p:txBody>
      </p:sp>
      <p:sp>
        <p:nvSpPr>
          <p:cNvPr id="43" name="Блок-схема: узел 42"/>
          <p:cNvSpPr>
            <a:spLocks noChangeArrowheads="1"/>
          </p:cNvSpPr>
          <p:nvPr/>
        </p:nvSpPr>
        <p:spPr bwMode="auto">
          <a:xfrm>
            <a:off x="7265123" y="4844736"/>
            <a:ext cx="285750" cy="285750"/>
          </a:xfrm>
          <a:prstGeom prst="flowChartConnector">
            <a:avLst/>
          </a:prstGeom>
          <a:solidFill>
            <a:srgbClr val="FF0000"/>
          </a:solidFill>
          <a:ln w="12700" cap="sq" algn="ctr">
            <a:solidFill>
              <a:srgbClr val="FFFFFF"/>
            </a:solidFill>
            <a:round/>
            <a:headEnd type="none" w="sm" len="sm"/>
            <a:tailEnd type="none" w="sm" len="sm"/>
          </a:ln>
        </p:spPr>
        <p:txBody>
          <a:bodyPr wrap="none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</a:endParaRPr>
          </a:p>
        </p:txBody>
      </p:sp>
      <p:sp>
        <p:nvSpPr>
          <p:cNvPr id="44" name="TextBox 43"/>
          <p:cNvSpPr txBox="1">
            <a:spLocks noChangeArrowheads="1"/>
          </p:cNvSpPr>
          <p:nvPr/>
        </p:nvSpPr>
        <p:spPr bwMode="auto">
          <a:xfrm>
            <a:off x="7006605" y="4466911"/>
            <a:ext cx="785812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</a:rPr>
              <a:t>Москва</a:t>
            </a:r>
          </a:p>
        </p:txBody>
      </p:sp>
      <p:cxnSp>
        <p:nvCxnSpPr>
          <p:cNvPr id="45" name="Прямая со стрелкой 44"/>
          <p:cNvCxnSpPr>
            <a:cxnSpLocks noChangeShapeType="1"/>
          </p:cNvCxnSpPr>
          <p:nvPr/>
        </p:nvCxnSpPr>
        <p:spPr bwMode="auto">
          <a:xfrm>
            <a:off x="7550873" y="4916174"/>
            <a:ext cx="714375" cy="1587"/>
          </a:xfrm>
          <a:prstGeom prst="straightConnector1">
            <a:avLst/>
          </a:prstGeom>
          <a:noFill/>
          <a:ln w="12700" cap="sq" algn="ctr">
            <a:solidFill>
              <a:srgbClr val="FFFFFF"/>
            </a:solidFill>
            <a:round/>
            <a:headEnd type="none" w="sm" len="sm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6" name="Прямая со стрелкой 45"/>
          <p:cNvCxnSpPr>
            <a:cxnSpLocks noChangeShapeType="1"/>
          </p:cNvCxnSpPr>
          <p:nvPr/>
        </p:nvCxnSpPr>
        <p:spPr bwMode="auto">
          <a:xfrm rot="10800000" flipV="1">
            <a:off x="7550873" y="5059049"/>
            <a:ext cx="714375" cy="0"/>
          </a:xfrm>
          <a:prstGeom prst="straightConnector1">
            <a:avLst/>
          </a:prstGeom>
          <a:noFill/>
          <a:ln w="12700" cap="sq" algn="ctr">
            <a:solidFill>
              <a:srgbClr val="FFFFFF"/>
            </a:solidFill>
            <a:round/>
            <a:headEnd type="none" w="sm" len="sm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7" name="Блок-схема: узел 46"/>
          <p:cNvSpPr>
            <a:spLocks noChangeArrowheads="1"/>
          </p:cNvSpPr>
          <p:nvPr/>
        </p:nvSpPr>
        <p:spPr bwMode="auto">
          <a:xfrm>
            <a:off x="8408123" y="4773299"/>
            <a:ext cx="71438" cy="71437"/>
          </a:xfrm>
          <a:prstGeom prst="flowChartConnector">
            <a:avLst/>
          </a:prstGeom>
          <a:solidFill>
            <a:srgbClr val="FF0000"/>
          </a:solidFill>
          <a:ln w="12700" cap="sq" algn="ctr">
            <a:solidFill>
              <a:srgbClr val="FFFFFF"/>
            </a:solidFill>
            <a:round/>
            <a:headEnd type="none" w="sm" len="sm"/>
            <a:tailEnd type="none" w="sm" len="sm"/>
          </a:ln>
        </p:spPr>
        <p:txBody>
          <a:bodyPr wrap="none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</a:endParaRPr>
          </a:p>
        </p:txBody>
      </p:sp>
      <p:sp>
        <p:nvSpPr>
          <p:cNvPr id="48" name="Блок-схема: узел 47"/>
          <p:cNvSpPr>
            <a:spLocks noChangeArrowheads="1"/>
          </p:cNvSpPr>
          <p:nvPr/>
        </p:nvSpPr>
        <p:spPr bwMode="auto">
          <a:xfrm>
            <a:off x="8408123" y="4987611"/>
            <a:ext cx="71438" cy="71438"/>
          </a:xfrm>
          <a:prstGeom prst="flowChartConnector">
            <a:avLst/>
          </a:prstGeom>
          <a:solidFill>
            <a:srgbClr val="FF0000"/>
          </a:solidFill>
          <a:ln w="12700" cap="sq" algn="ctr">
            <a:solidFill>
              <a:srgbClr val="FFFFFF"/>
            </a:solidFill>
            <a:round/>
            <a:headEnd type="none" w="sm" len="sm"/>
            <a:tailEnd type="none" w="sm" len="sm"/>
          </a:ln>
        </p:spPr>
        <p:txBody>
          <a:bodyPr wrap="none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</a:endParaRPr>
          </a:p>
        </p:txBody>
      </p:sp>
      <p:sp>
        <p:nvSpPr>
          <p:cNvPr id="49" name="Блок-схема: узел 48"/>
          <p:cNvSpPr>
            <a:spLocks noChangeArrowheads="1"/>
          </p:cNvSpPr>
          <p:nvPr/>
        </p:nvSpPr>
        <p:spPr bwMode="auto">
          <a:xfrm>
            <a:off x="8336686" y="5201924"/>
            <a:ext cx="71437" cy="71437"/>
          </a:xfrm>
          <a:prstGeom prst="flowChartConnector">
            <a:avLst/>
          </a:prstGeom>
          <a:solidFill>
            <a:srgbClr val="FF0000"/>
          </a:solidFill>
          <a:ln w="12700" cap="sq" algn="ctr">
            <a:solidFill>
              <a:srgbClr val="FFFFFF"/>
            </a:solidFill>
            <a:round/>
            <a:headEnd type="none" w="sm" len="sm"/>
            <a:tailEnd type="none" w="sm" len="sm"/>
          </a:ln>
        </p:spPr>
        <p:txBody>
          <a:bodyPr wrap="none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8408138" y="4130368"/>
            <a:ext cx="553998" cy="1500198"/>
          </a:xfrm>
          <a:prstGeom prst="rect">
            <a:avLst/>
          </a:prstGeom>
          <a:noFill/>
        </p:spPr>
        <p:txBody>
          <a:bodyPr vert="vert27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200" dirty="0">
                <a:solidFill>
                  <a:schemeClr val="bg1"/>
                </a:solidFill>
                <a:latin typeface="Times New Roman" panose="02020603050405020304" pitchFamily="18" charset="0"/>
              </a:rPr>
              <a:t>Щелково, Люберцы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200" dirty="0" err="1">
                <a:solidFill>
                  <a:schemeClr val="bg1"/>
                </a:solidFill>
                <a:latin typeface="Times New Roman" panose="02020603050405020304" pitchFamily="18" charset="0"/>
              </a:rPr>
              <a:t>Балашиха</a:t>
            </a:r>
            <a:r>
              <a:rPr lang="ru-RU" sz="1200" dirty="0">
                <a:solidFill>
                  <a:schemeClr val="bg1"/>
                </a:solidFill>
                <a:latin typeface="Times New Roman" panose="02020603050405020304" pitchFamily="18" charset="0"/>
              </a:rPr>
              <a:t>, Мытищи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</a:p>
        </p:txBody>
      </p:sp>
      <p:sp>
        <p:nvSpPr>
          <p:cNvPr id="51" name="TextBox 50"/>
          <p:cNvSpPr txBox="1">
            <a:spLocks noChangeArrowheads="1"/>
          </p:cNvSpPr>
          <p:nvPr/>
        </p:nvSpPr>
        <p:spPr bwMode="auto">
          <a:xfrm>
            <a:off x="7622311" y="5130486"/>
            <a:ext cx="500062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</a:rPr>
              <a:t>утро</a:t>
            </a:r>
          </a:p>
        </p:txBody>
      </p:sp>
      <p:sp>
        <p:nvSpPr>
          <p:cNvPr id="52" name="TextBox 51"/>
          <p:cNvSpPr txBox="1">
            <a:spLocks noChangeArrowheads="1"/>
          </p:cNvSpPr>
          <p:nvPr/>
        </p:nvSpPr>
        <p:spPr bwMode="auto">
          <a:xfrm>
            <a:off x="7550873" y="4630424"/>
            <a:ext cx="5715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</a:rPr>
              <a:t>вечер</a:t>
            </a:r>
          </a:p>
        </p:txBody>
      </p:sp>
      <p:pic>
        <p:nvPicPr>
          <p:cNvPr id="53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2061" y="4487549"/>
            <a:ext cx="133985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</p:pic>
      <p:sp>
        <p:nvSpPr>
          <p:cNvPr id="54" name="TextBox 53"/>
          <p:cNvSpPr txBox="1">
            <a:spLocks noChangeArrowheads="1"/>
          </p:cNvSpPr>
          <p:nvPr/>
        </p:nvSpPr>
        <p:spPr bwMode="auto">
          <a:xfrm rot="16200000">
            <a:off x="4531449" y="4792348"/>
            <a:ext cx="16430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</a:rPr>
              <a:t>Страны  Зарубежной  Европы</a:t>
            </a:r>
          </a:p>
        </p:txBody>
      </p:sp>
      <p:sp>
        <p:nvSpPr>
          <p:cNvPr id="55" name="TextBox 54"/>
          <p:cNvSpPr txBox="1">
            <a:spLocks noChangeArrowheads="1"/>
          </p:cNvSpPr>
          <p:nvPr/>
        </p:nvSpPr>
        <p:spPr bwMode="auto">
          <a:xfrm>
            <a:off x="5693498" y="5487674"/>
            <a:ext cx="128587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</a:rPr>
              <a:t>сбор  урожая, например, клубники</a:t>
            </a:r>
          </a:p>
        </p:txBody>
      </p:sp>
      <p:pic>
        <p:nvPicPr>
          <p:cNvPr id="56" name="Picture 1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3061" y="4558986"/>
            <a:ext cx="2312987" cy="171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</p:pic>
      <p:sp>
        <p:nvSpPr>
          <p:cNvPr id="57" name="Блок-схема: узел 56"/>
          <p:cNvSpPr>
            <a:spLocks noChangeArrowheads="1"/>
          </p:cNvSpPr>
          <p:nvPr/>
        </p:nvSpPr>
        <p:spPr bwMode="auto">
          <a:xfrm>
            <a:off x="8336686" y="4558986"/>
            <a:ext cx="71437" cy="71438"/>
          </a:xfrm>
          <a:prstGeom prst="flowChartConnector">
            <a:avLst/>
          </a:prstGeom>
          <a:solidFill>
            <a:srgbClr val="FF0000"/>
          </a:solidFill>
          <a:ln w="12700" cap="sq" algn="ctr">
            <a:solidFill>
              <a:srgbClr val="FFFFFF"/>
            </a:solidFill>
            <a:round/>
            <a:headEnd type="none" w="sm" len="sm"/>
            <a:tailEnd type="none" w="sm" len="sm"/>
          </a:ln>
        </p:spPr>
        <p:txBody>
          <a:bodyPr wrap="none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</a:endParaRPr>
          </a:p>
        </p:txBody>
      </p:sp>
      <p:grpSp>
        <p:nvGrpSpPr>
          <p:cNvPr id="58" name="Группа 57"/>
          <p:cNvGrpSpPr/>
          <p:nvPr/>
        </p:nvGrpSpPr>
        <p:grpSpPr>
          <a:xfrm>
            <a:off x="3987697" y="1022708"/>
            <a:ext cx="4352171" cy="1367932"/>
            <a:chOff x="2034587" y="647962"/>
            <a:chExt cx="2816010" cy="925179"/>
          </a:xfrm>
        </p:grpSpPr>
        <p:sp>
          <p:nvSpPr>
            <p:cNvPr id="65" name="Скругленный прямоугольник 64"/>
            <p:cNvSpPr/>
            <p:nvPr/>
          </p:nvSpPr>
          <p:spPr>
            <a:xfrm>
              <a:off x="2034587" y="647962"/>
              <a:ext cx="2816010" cy="925179"/>
            </a:xfrm>
            <a:prstGeom prst="roundRect">
              <a:avLst>
                <a:gd name="adj" fmla="val 10000"/>
              </a:avLst>
            </a:prstGeom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66" name="Скругленный прямоугольник 4"/>
            <p:cNvSpPr/>
            <p:nvPr/>
          </p:nvSpPr>
          <p:spPr>
            <a:xfrm>
              <a:off x="2061685" y="675060"/>
              <a:ext cx="2761814" cy="87098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0960" tIns="60960" rIns="60960" bIns="60960" numCol="1" spcCol="1270" anchor="ctr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600" b="1" kern="1200" dirty="0"/>
                <a:t>Миграции</a:t>
              </a: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600" kern="1200" dirty="0"/>
                <a:t>(по продолжительности)</a:t>
              </a:r>
            </a:p>
          </p:txBody>
        </p:sp>
      </p:grpSp>
      <p:grpSp>
        <p:nvGrpSpPr>
          <p:cNvPr id="59" name="Группа 58"/>
          <p:cNvGrpSpPr/>
          <p:nvPr/>
        </p:nvGrpSpPr>
        <p:grpSpPr>
          <a:xfrm>
            <a:off x="3013967" y="2883067"/>
            <a:ext cx="2816010" cy="471861"/>
            <a:chOff x="313692" y="2392131"/>
            <a:chExt cx="2816010" cy="471861"/>
          </a:xfrm>
        </p:grpSpPr>
        <p:sp>
          <p:nvSpPr>
            <p:cNvPr id="63" name="Скругленный прямоугольник 62"/>
            <p:cNvSpPr/>
            <p:nvPr/>
          </p:nvSpPr>
          <p:spPr>
            <a:xfrm>
              <a:off x="313692" y="2392131"/>
              <a:ext cx="2816010" cy="471861"/>
            </a:xfrm>
            <a:prstGeom prst="roundRect">
              <a:avLst>
                <a:gd name="adj" fmla="val 10000"/>
              </a:avLst>
            </a:prstGeom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64" name="Скругленный прямоугольник 6"/>
            <p:cNvSpPr/>
            <p:nvPr/>
          </p:nvSpPr>
          <p:spPr>
            <a:xfrm>
              <a:off x="327512" y="2405951"/>
              <a:ext cx="2788370" cy="444221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0960" tIns="60960" rIns="60960" bIns="60960" numCol="1" spcCol="1270" anchor="ctr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600" b="1" kern="1200" dirty="0">
                  <a:latin typeface="Arial Narrow" pitchFamily="34" charset="0"/>
                </a:rPr>
                <a:t>постоянные (безвозвратные)</a:t>
              </a:r>
            </a:p>
          </p:txBody>
        </p:sp>
      </p:grpSp>
      <p:grpSp>
        <p:nvGrpSpPr>
          <p:cNvPr id="60" name="Группа 59"/>
          <p:cNvGrpSpPr/>
          <p:nvPr/>
        </p:nvGrpSpPr>
        <p:grpSpPr>
          <a:xfrm>
            <a:off x="6455758" y="2883067"/>
            <a:ext cx="2816010" cy="471861"/>
            <a:chOff x="3755483" y="2392131"/>
            <a:chExt cx="2816010" cy="471861"/>
          </a:xfrm>
        </p:grpSpPr>
        <p:sp>
          <p:nvSpPr>
            <p:cNvPr id="61" name="Скругленный прямоугольник 60"/>
            <p:cNvSpPr/>
            <p:nvPr/>
          </p:nvSpPr>
          <p:spPr>
            <a:xfrm>
              <a:off x="3755483" y="2392131"/>
              <a:ext cx="2816010" cy="471861"/>
            </a:xfrm>
            <a:prstGeom prst="roundRect">
              <a:avLst>
                <a:gd name="adj" fmla="val 10000"/>
              </a:avLst>
            </a:prstGeom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62" name="Скругленный прямоугольник 8"/>
            <p:cNvSpPr/>
            <p:nvPr/>
          </p:nvSpPr>
          <p:spPr>
            <a:xfrm>
              <a:off x="3769303" y="2405951"/>
              <a:ext cx="2788370" cy="444221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0960" tIns="60960" rIns="60960" bIns="60960" numCol="1" spcCol="1270" anchor="ctr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600" b="1" kern="1200" dirty="0">
                  <a:latin typeface="Arial Narrow" pitchFamily="34" charset="0"/>
                </a:rPr>
                <a:t>временные  (возвратные)</a:t>
              </a:r>
            </a:p>
          </p:txBody>
        </p:sp>
      </p:grpSp>
      <p:pic>
        <p:nvPicPr>
          <p:cNvPr id="67" name="Рисунок 6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21421" y="860346"/>
            <a:ext cx="1839885" cy="181629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9" name="Рисунок 6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257948" y="715032"/>
            <a:ext cx="2145978" cy="172101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81330787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 bwMode="auto">
          <a:xfrm>
            <a:off x="1823819" y="3218791"/>
            <a:ext cx="1500198" cy="714380"/>
          </a:xfrm>
          <a:prstGeom prst="roundRect">
            <a:avLst/>
          </a:prstGeom>
          <a:ln>
            <a:headEnd type="none" w="sm" len="sm"/>
            <a:tailEnd type="none" w="sm" len="sm"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/>
          <a:lstStyle/>
          <a:p>
            <a:pPr algn="ctr">
              <a:defRPr/>
            </a:pPr>
            <a:r>
              <a:rPr lang="ru-RU" sz="1400" b="1" dirty="0">
                <a:solidFill>
                  <a:schemeClr val="bg1"/>
                </a:solidFill>
                <a:latin typeface="Arial Narrow" pitchFamily="34" charset="0"/>
              </a:rPr>
              <a:t>смена  или  </a:t>
            </a:r>
          </a:p>
          <a:p>
            <a:pPr algn="ctr">
              <a:defRPr/>
            </a:pPr>
            <a:r>
              <a:rPr lang="ru-RU" sz="1400" b="1" dirty="0">
                <a:solidFill>
                  <a:schemeClr val="bg1"/>
                </a:solidFill>
                <a:latin typeface="Arial Narrow" pitchFamily="34" charset="0"/>
              </a:rPr>
              <a:t>поиск  работы</a:t>
            </a:r>
          </a:p>
        </p:txBody>
      </p:sp>
      <p:sp>
        <p:nvSpPr>
          <p:cNvPr id="5" name="Скругленный прямоугольник 4"/>
          <p:cNvSpPr/>
          <p:nvPr/>
        </p:nvSpPr>
        <p:spPr bwMode="auto">
          <a:xfrm>
            <a:off x="3609769" y="3218791"/>
            <a:ext cx="1500198" cy="857256"/>
          </a:xfrm>
          <a:prstGeom prst="roundRect">
            <a:avLst/>
          </a:prstGeom>
          <a:ln>
            <a:headEnd type="none" w="sm" len="sm"/>
            <a:tailEnd type="none" w="sm" len="sm"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/>
          <a:lstStyle/>
          <a:p>
            <a:pPr algn="ctr">
              <a:defRPr/>
            </a:pPr>
            <a:r>
              <a:rPr lang="ru-RU" sz="1400" b="1" dirty="0">
                <a:solidFill>
                  <a:schemeClr val="bg1"/>
                </a:solidFill>
                <a:latin typeface="Arial Narrow" pitchFamily="34" charset="0"/>
              </a:rPr>
              <a:t>межнациональные</a:t>
            </a:r>
          </a:p>
          <a:p>
            <a:pPr algn="ctr">
              <a:defRPr/>
            </a:pPr>
            <a:r>
              <a:rPr lang="ru-RU" sz="1400" b="1" dirty="0">
                <a:solidFill>
                  <a:schemeClr val="bg1"/>
                </a:solidFill>
                <a:latin typeface="Arial Narrow" pitchFamily="34" charset="0"/>
              </a:rPr>
              <a:t>или региональные</a:t>
            </a:r>
          </a:p>
          <a:p>
            <a:pPr algn="ctr">
              <a:defRPr/>
            </a:pPr>
            <a:r>
              <a:rPr lang="ru-RU" sz="1400" b="1" dirty="0">
                <a:solidFill>
                  <a:schemeClr val="bg1"/>
                </a:solidFill>
                <a:latin typeface="Arial Narrow" pitchFamily="34" charset="0"/>
              </a:rPr>
              <a:t>противоречия</a:t>
            </a:r>
          </a:p>
        </p:txBody>
      </p:sp>
      <p:sp>
        <p:nvSpPr>
          <p:cNvPr id="6" name="Скругленный прямоугольник 5"/>
          <p:cNvSpPr/>
          <p:nvPr/>
        </p:nvSpPr>
        <p:spPr bwMode="auto">
          <a:xfrm>
            <a:off x="3609769" y="4147485"/>
            <a:ext cx="1500198" cy="857256"/>
          </a:xfrm>
          <a:prstGeom prst="roundRect">
            <a:avLst/>
          </a:prstGeom>
          <a:ln>
            <a:headEnd type="none" w="sm" len="sm"/>
            <a:tailEnd type="none" w="sm" len="sm"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/>
          <a:lstStyle/>
          <a:p>
            <a:pPr algn="ctr">
              <a:defRPr/>
            </a:pPr>
            <a:r>
              <a:rPr lang="ru-RU" sz="1400" b="1" dirty="0">
                <a:solidFill>
                  <a:schemeClr val="bg1"/>
                </a:solidFill>
                <a:latin typeface="Arial Narrow" pitchFamily="34" charset="0"/>
              </a:rPr>
              <a:t>сложная</a:t>
            </a:r>
          </a:p>
          <a:p>
            <a:pPr algn="ctr">
              <a:defRPr/>
            </a:pPr>
            <a:r>
              <a:rPr lang="ru-RU" sz="1400" b="1" dirty="0">
                <a:solidFill>
                  <a:schemeClr val="bg1"/>
                </a:solidFill>
                <a:latin typeface="Arial Narrow" pitchFamily="34" charset="0"/>
              </a:rPr>
              <a:t>криминогенная </a:t>
            </a:r>
          </a:p>
          <a:p>
            <a:pPr algn="ctr">
              <a:defRPr/>
            </a:pPr>
            <a:r>
              <a:rPr lang="ru-RU" sz="1400" b="1" dirty="0">
                <a:solidFill>
                  <a:schemeClr val="bg1"/>
                </a:solidFill>
                <a:latin typeface="Arial Narrow" pitchFamily="34" charset="0"/>
              </a:rPr>
              <a:t>обстановка</a:t>
            </a:r>
          </a:p>
        </p:txBody>
      </p:sp>
      <p:sp>
        <p:nvSpPr>
          <p:cNvPr id="7" name="Скругленный прямоугольник 6"/>
          <p:cNvSpPr/>
          <p:nvPr/>
        </p:nvSpPr>
        <p:spPr bwMode="auto">
          <a:xfrm>
            <a:off x="7110231" y="4147485"/>
            <a:ext cx="1500198" cy="990608"/>
          </a:xfrm>
          <a:prstGeom prst="roundRect">
            <a:avLst/>
          </a:prstGeom>
          <a:ln>
            <a:headEnd type="none" w="sm" len="sm"/>
            <a:tailEnd type="none" w="sm" len="sm"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/>
          <a:lstStyle/>
          <a:p>
            <a:pPr algn="ctr">
              <a:defRPr/>
            </a:pPr>
            <a:r>
              <a:rPr lang="ru-RU" sz="1400" b="1" dirty="0">
                <a:solidFill>
                  <a:schemeClr val="bg1"/>
                </a:solidFill>
                <a:latin typeface="Arial Narrow" pitchFamily="34" charset="0"/>
              </a:rPr>
              <a:t>нежелание</a:t>
            </a:r>
          </a:p>
          <a:p>
            <a:pPr algn="ctr">
              <a:defRPr/>
            </a:pPr>
            <a:r>
              <a:rPr lang="ru-RU" sz="1400" b="1" dirty="0">
                <a:solidFill>
                  <a:schemeClr val="bg1"/>
                </a:solidFill>
                <a:latin typeface="Arial Narrow" pitchFamily="34" charset="0"/>
              </a:rPr>
              <a:t>жить в городе </a:t>
            </a:r>
          </a:p>
          <a:p>
            <a:pPr algn="ctr">
              <a:defRPr/>
            </a:pPr>
            <a:r>
              <a:rPr lang="ru-RU" sz="1400" b="1" dirty="0">
                <a:solidFill>
                  <a:schemeClr val="bg1"/>
                </a:solidFill>
                <a:latin typeface="Arial Narrow" pitchFamily="34" charset="0"/>
              </a:rPr>
              <a:t>или сельской </a:t>
            </a:r>
          </a:p>
          <a:p>
            <a:pPr algn="ctr">
              <a:defRPr/>
            </a:pPr>
            <a:r>
              <a:rPr lang="ru-RU" sz="1400" b="1" dirty="0">
                <a:solidFill>
                  <a:schemeClr val="bg1"/>
                </a:solidFill>
                <a:latin typeface="Arial Narrow" pitchFamily="34" charset="0"/>
              </a:rPr>
              <a:t>местности</a:t>
            </a:r>
          </a:p>
        </p:txBody>
      </p:sp>
      <p:sp>
        <p:nvSpPr>
          <p:cNvPr id="8" name="Скругленный прямоугольник 7"/>
          <p:cNvSpPr/>
          <p:nvPr/>
        </p:nvSpPr>
        <p:spPr bwMode="auto">
          <a:xfrm>
            <a:off x="7110231" y="3218791"/>
            <a:ext cx="1500198" cy="857256"/>
          </a:xfrm>
          <a:prstGeom prst="roundRect">
            <a:avLst/>
          </a:prstGeom>
          <a:ln>
            <a:headEnd type="none" w="sm" len="sm"/>
            <a:tailEnd type="none" w="sm" len="sm"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/>
          <a:lstStyle/>
          <a:p>
            <a:pPr algn="ctr">
              <a:defRPr/>
            </a:pPr>
            <a:r>
              <a:rPr lang="ru-RU" sz="1400" b="1" dirty="0">
                <a:solidFill>
                  <a:schemeClr val="bg1"/>
                </a:solidFill>
                <a:latin typeface="Arial Narrow" pitchFamily="34" charset="0"/>
              </a:rPr>
              <a:t>плохие</a:t>
            </a:r>
          </a:p>
          <a:p>
            <a:pPr algn="ctr">
              <a:defRPr/>
            </a:pPr>
            <a:r>
              <a:rPr lang="ru-RU" sz="1400" b="1" dirty="0">
                <a:solidFill>
                  <a:schemeClr val="bg1"/>
                </a:solidFill>
                <a:latin typeface="Arial Narrow" pitchFamily="34" charset="0"/>
              </a:rPr>
              <a:t>жилищные  </a:t>
            </a:r>
          </a:p>
          <a:p>
            <a:pPr algn="ctr">
              <a:defRPr/>
            </a:pPr>
            <a:r>
              <a:rPr lang="ru-RU" sz="1400" b="1" dirty="0">
                <a:solidFill>
                  <a:schemeClr val="bg1"/>
                </a:solidFill>
                <a:latin typeface="Arial Narrow" pitchFamily="34" charset="0"/>
              </a:rPr>
              <a:t>условия</a:t>
            </a:r>
          </a:p>
        </p:txBody>
      </p:sp>
      <p:sp>
        <p:nvSpPr>
          <p:cNvPr id="9" name="Скругленный прямоугольник 8"/>
          <p:cNvSpPr/>
          <p:nvPr/>
        </p:nvSpPr>
        <p:spPr bwMode="auto">
          <a:xfrm>
            <a:off x="5395719" y="3218791"/>
            <a:ext cx="1500198" cy="857256"/>
          </a:xfrm>
          <a:prstGeom prst="roundRect">
            <a:avLst/>
          </a:prstGeom>
          <a:ln>
            <a:headEnd type="none" w="sm" len="sm"/>
            <a:tailEnd type="none" w="sm" len="sm"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/>
          <a:lstStyle/>
          <a:p>
            <a:pPr algn="ctr">
              <a:defRPr/>
            </a:pPr>
            <a:r>
              <a:rPr lang="ru-RU" sz="1400" b="1" dirty="0">
                <a:solidFill>
                  <a:schemeClr val="bg1"/>
                </a:solidFill>
                <a:latin typeface="Arial Narrow" pitchFamily="34" charset="0"/>
              </a:rPr>
              <a:t>противоречия </a:t>
            </a:r>
          </a:p>
          <a:p>
            <a:pPr algn="ctr">
              <a:defRPr/>
            </a:pPr>
            <a:r>
              <a:rPr lang="ru-RU" sz="1400" b="1" dirty="0">
                <a:solidFill>
                  <a:schemeClr val="bg1"/>
                </a:solidFill>
                <a:latin typeface="Arial Narrow" pitchFamily="34" charset="0"/>
              </a:rPr>
              <a:t>на  религиозной</a:t>
            </a:r>
          </a:p>
          <a:p>
            <a:pPr algn="ctr">
              <a:defRPr/>
            </a:pPr>
            <a:r>
              <a:rPr lang="ru-RU" sz="1400" b="1" dirty="0">
                <a:solidFill>
                  <a:schemeClr val="bg1"/>
                </a:solidFill>
                <a:latin typeface="Arial Narrow" pitchFamily="34" charset="0"/>
              </a:rPr>
              <a:t>почве</a:t>
            </a:r>
          </a:p>
        </p:txBody>
      </p:sp>
      <p:sp>
        <p:nvSpPr>
          <p:cNvPr id="10" name="Скругленный прямоугольник 9"/>
          <p:cNvSpPr/>
          <p:nvPr/>
        </p:nvSpPr>
        <p:spPr bwMode="auto">
          <a:xfrm>
            <a:off x="8896181" y="4147485"/>
            <a:ext cx="1500198" cy="857256"/>
          </a:xfrm>
          <a:prstGeom prst="roundRect">
            <a:avLst/>
          </a:prstGeom>
          <a:ln>
            <a:headEnd type="none" w="sm" len="sm"/>
            <a:tailEnd type="none" w="sm" len="sm"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/>
          <a:lstStyle/>
          <a:p>
            <a:pPr algn="ctr">
              <a:defRPr/>
            </a:pPr>
            <a:r>
              <a:rPr lang="ru-RU" sz="1400" b="1" dirty="0">
                <a:solidFill>
                  <a:schemeClr val="bg1"/>
                </a:solidFill>
                <a:latin typeface="Arial Narrow" pitchFamily="34" charset="0"/>
              </a:rPr>
              <a:t>неблагоприятная</a:t>
            </a:r>
          </a:p>
          <a:p>
            <a:pPr algn="ctr">
              <a:defRPr/>
            </a:pPr>
            <a:r>
              <a:rPr lang="ru-RU" sz="1400" b="1" dirty="0">
                <a:solidFill>
                  <a:schemeClr val="bg1"/>
                </a:solidFill>
                <a:latin typeface="Arial Narrow" pitchFamily="34" charset="0"/>
              </a:rPr>
              <a:t>экологическая </a:t>
            </a:r>
          </a:p>
          <a:p>
            <a:pPr algn="ctr">
              <a:defRPr/>
            </a:pPr>
            <a:r>
              <a:rPr lang="ru-RU" sz="1400" b="1" dirty="0">
                <a:solidFill>
                  <a:schemeClr val="bg1"/>
                </a:solidFill>
                <a:latin typeface="Arial Narrow" pitchFamily="34" charset="0"/>
              </a:rPr>
              <a:t>обстановка</a:t>
            </a:r>
          </a:p>
        </p:txBody>
      </p:sp>
      <p:sp>
        <p:nvSpPr>
          <p:cNvPr id="11" name="Скругленный прямоугольник 10"/>
          <p:cNvSpPr/>
          <p:nvPr/>
        </p:nvSpPr>
        <p:spPr bwMode="auto">
          <a:xfrm>
            <a:off x="8896181" y="3218791"/>
            <a:ext cx="1500198" cy="857256"/>
          </a:xfrm>
          <a:prstGeom prst="roundRect">
            <a:avLst/>
          </a:prstGeom>
          <a:ln>
            <a:headEnd type="none" w="sm" len="sm"/>
            <a:tailEnd type="none" w="sm" len="sm"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/>
          <a:lstStyle/>
          <a:p>
            <a:pPr algn="ctr">
              <a:defRPr/>
            </a:pPr>
            <a:r>
              <a:rPr lang="ru-RU" sz="1400" b="1" dirty="0">
                <a:solidFill>
                  <a:schemeClr val="bg1"/>
                </a:solidFill>
                <a:latin typeface="Arial Narrow" pitchFamily="34" charset="0"/>
              </a:rPr>
              <a:t>необходимость</a:t>
            </a:r>
          </a:p>
          <a:p>
            <a:pPr algn="ctr">
              <a:defRPr/>
            </a:pPr>
            <a:r>
              <a:rPr lang="ru-RU" sz="1400" b="1" dirty="0">
                <a:solidFill>
                  <a:schemeClr val="bg1"/>
                </a:solidFill>
                <a:latin typeface="Arial Narrow" pitchFamily="34" charset="0"/>
              </a:rPr>
              <a:t>перемены</a:t>
            </a:r>
          </a:p>
          <a:p>
            <a:pPr algn="ctr">
              <a:defRPr/>
            </a:pPr>
            <a:r>
              <a:rPr lang="ru-RU" sz="1400" b="1" dirty="0">
                <a:solidFill>
                  <a:schemeClr val="bg1"/>
                </a:solidFill>
                <a:latin typeface="Arial Narrow" pitchFamily="34" charset="0"/>
              </a:rPr>
              <a:t>климата</a:t>
            </a:r>
          </a:p>
        </p:txBody>
      </p:sp>
      <p:sp>
        <p:nvSpPr>
          <p:cNvPr id="12" name="Скругленный прямоугольник 11"/>
          <p:cNvSpPr/>
          <p:nvPr/>
        </p:nvSpPr>
        <p:spPr bwMode="auto">
          <a:xfrm>
            <a:off x="7110231" y="5219055"/>
            <a:ext cx="1500198" cy="685808"/>
          </a:xfrm>
          <a:prstGeom prst="roundRect">
            <a:avLst/>
          </a:prstGeom>
          <a:ln>
            <a:headEnd type="none" w="sm" len="sm"/>
            <a:tailEnd type="none" w="sm" len="sm"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/>
          <a:lstStyle/>
          <a:p>
            <a:pPr algn="ctr">
              <a:defRPr/>
            </a:pPr>
            <a:r>
              <a:rPr lang="ru-RU" sz="1400" b="1" dirty="0">
                <a:solidFill>
                  <a:schemeClr val="bg1"/>
                </a:solidFill>
                <a:latin typeface="Arial Narrow" pitchFamily="34" charset="0"/>
              </a:rPr>
              <a:t>семейные</a:t>
            </a:r>
          </a:p>
          <a:p>
            <a:pPr algn="ctr">
              <a:defRPr/>
            </a:pPr>
            <a:r>
              <a:rPr lang="ru-RU" sz="1400" b="1" dirty="0">
                <a:solidFill>
                  <a:schemeClr val="bg1"/>
                </a:solidFill>
                <a:latin typeface="Arial Narrow" pitchFamily="34" charset="0"/>
              </a:rPr>
              <a:t>обстоятельства</a:t>
            </a:r>
          </a:p>
        </p:txBody>
      </p:sp>
      <p:sp>
        <p:nvSpPr>
          <p:cNvPr id="13" name="Скругленный прямоугольник 12"/>
          <p:cNvSpPr/>
          <p:nvPr/>
        </p:nvSpPr>
        <p:spPr bwMode="auto">
          <a:xfrm>
            <a:off x="1823819" y="4004609"/>
            <a:ext cx="1500198" cy="714380"/>
          </a:xfrm>
          <a:prstGeom prst="roundRect">
            <a:avLst/>
          </a:prstGeom>
          <a:ln>
            <a:headEnd type="none" w="sm" len="sm"/>
            <a:tailEnd type="none" w="sm" len="sm"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/>
          <a:lstStyle/>
          <a:p>
            <a:pPr algn="ctr">
              <a:defRPr/>
            </a:pPr>
            <a:r>
              <a:rPr lang="ru-RU" sz="1400" b="1" dirty="0">
                <a:solidFill>
                  <a:schemeClr val="bg1"/>
                </a:solidFill>
                <a:latin typeface="Arial Narrow" pitchFamily="34" charset="0"/>
              </a:rPr>
              <a:t>получение</a:t>
            </a:r>
          </a:p>
          <a:p>
            <a:pPr algn="ctr">
              <a:defRPr/>
            </a:pPr>
            <a:r>
              <a:rPr lang="ru-RU" sz="1400" b="1" dirty="0">
                <a:solidFill>
                  <a:schemeClr val="bg1"/>
                </a:solidFill>
                <a:latin typeface="Arial Narrow" pitchFamily="34" charset="0"/>
              </a:rPr>
              <a:t>образования</a:t>
            </a:r>
          </a:p>
        </p:txBody>
      </p:sp>
      <p:pic>
        <p:nvPicPr>
          <p:cNvPr id="14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2849" y="4576103"/>
            <a:ext cx="1668462" cy="1285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</p:pic>
      <p:pic>
        <p:nvPicPr>
          <p:cNvPr id="15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411" y="5004728"/>
            <a:ext cx="16335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</p:pic>
      <p:pic>
        <p:nvPicPr>
          <p:cNvPr id="16" name="Picture 1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2661" y="5147603"/>
            <a:ext cx="11430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</p:pic>
      <p:pic>
        <p:nvPicPr>
          <p:cNvPr id="17" name="Picture 1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48220" y="5147603"/>
            <a:ext cx="15240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</p:pic>
      <p:grpSp>
        <p:nvGrpSpPr>
          <p:cNvPr id="18" name="Группа 17"/>
          <p:cNvGrpSpPr/>
          <p:nvPr/>
        </p:nvGrpSpPr>
        <p:grpSpPr>
          <a:xfrm>
            <a:off x="4895661" y="1149483"/>
            <a:ext cx="2394250" cy="730157"/>
            <a:chOff x="3241236" y="577867"/>
            <a:chExt cx="2394250" cy="730157"/>
          </a:xfrm>
        </p:grpSpPr>
        <p:sp>
          <p:nvSpPr>
            <p:cNvPr id="34" name="Скругленный прямоугольник 33"/>
            <p:cNvSpPr/>
            <p:nvPr/>
          </p:nvSpPr>
          <p:spPr>
            <a:xfrm>
              <a:off x="3241236" y="577867"/>
              <a:ext cx="2394250" cy="730157"/>
            </a:xfrm>
            <a:prstGeom prst="roundRect">
              <a:avLst>
                <a:gd name="adj" fmla="val 10000"/>
              </a:avLst>
            </a:prstGeom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5" name="Скругленный прямоугольник 4"/>
            <p:cNvSpPr/>
            <p:nvPr/>
          </p:nvSpPr>
          <p:spPr>
            <a:xfrm>
              <a:off x="3262622" y="599253"/>
              <a:ext cx="2351478" cy="68738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0960" tIns="60960" rIns="60960" bIns="60960" numCol="1" spcCol="1270" anchor="ctr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600" b="1" kern="1200" dirty="0"/>
                <a:t>Миграции</a:t>
              </a: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600" kern="1200" dirty="0"/>
                <a:t>(по  мотивам)</a:t>
              </a:r>
            </a:p>
          </p:txBody>
        </p:sp>
      </p:grpSp>
      <p:grpSp>
        <p:nvGrpSpPr>
          <p:cNvPr id="19" name="Группа 18"/>
          <p:cNvGrpSpPr/>
          <p:nvPr/>
        </p:nvGrpSpPr>
        <p:grpSpPr>
          <a:xfrm>
            <a:off x="1818690" y="2301808"/>
            <a:ext cx="1451579" cy="575487"/>
            <a:chOff x="164265" y="1730192"/>
            <a:chExt cx="1451579" cy="575487"/>
          </a:xfrm>
        </p:grpSpPr>
        <p:sp>
          <p:nvSpPr>
            <p:cNvPr id="32" name="Скругленный прямоугольник 31"/>
            <p:cNvSpPr/>
            <p:nvPr/>
          </p:nvSpPr>
          <p:spPr>
            <a:xfrm>
              <a:off x="164265" y="1730192"/>
              <a:ext cx="1451579" cy="575487"/>
            </a:xfrm>
            <a:prstGeom prst="roundRect">
              <a:avLst>
                <a:gd name="adj" fmla="val 10000"/>
              </a:avLst>
            </a:prstGeom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3" name="Скругленный прямоугольник 6"/>
            <p:cNvSpPr/>
            <p:nvPr/>
          </p:nvSpPr>
          <p:spPr>
            <a:xfrm>
              <a:off x="181120" y="1747047"/>
              <a:ext cx="1417869" cy="54177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0960" tIns="60960" rIns="60960" bIns="60960" numCol="1" spcCol="1270" anchor="ctr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600" b="1" kern="1200" dirty="0">
                  <a:latin typeface="Arial Narrow" pitchFamily="34" charset="0"/>
                </a:rPr>
                <a:t>экономические</a:t>
              </a:r>
            </a:p>
          </p:txBody>
        </p:sp>
      </p:grpSp>
      <p:grpSp>
        <p:nvGrpSpPr>
          <p:cNvPr id="20" name="Группа 19"/>
          <p:cNvGrpSpPr/>
          <p:nvPr/>
        </p:nvGrpSpPr>
        <p:grpSpPr>
          <a:xfrm>
            <a:off x="3592843" y="2301808"/>
            <a:ext cx="1451579" cy="575487"/>
            <a:chOff x="1938418" y="1730192"/>
            <a:chExt cx="1451579" cy="575487"/>
          </a:xfrm>
        </p:grpSpPr>
        <p:sp>
          <p:nvSpPr>
            <p:cNvPr id="30" name="Скругленный прямоугольник 29"/>
            <p:cNvSpPr/>
            <p:nvPr/>
          </p:nvSpPr>
          <p:spPr>
            <a:xfrm>
              <a:off x="1938418" y="1730192"/>
              <a:ext cx="1451579" cy="575487"/>
            </a:xfrm>
            <a:prstGeom prst="roundRect">
              <a:avLst>
                <a:gd name="adj" fmla="val 10000"/>
              </a:avLst>
            </a:prstGeom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1" name="Скругленный прямоугольник 8"/>
            <p:cNvSpPr/>
            <p:nvPr/>
          </p:nvSpPr>
          <p:spPr>
            <a:xfrm>
              <a:off x="1955273" y="1747047"/>
              <a:ext cx="1417869" cy="54177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0960" tIns="60960" rIns="60960" bIns="60960" numCol="1" spcCol="1270" anchor="ctr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600" b="1" kern="1200" dirty="0">
                  <a:latin typeface="Arial Narrow" pitchFamily="34" charset="0"/>
                </a:rPr>
                <a:t>политические</a:t>
              </a:r>
            </a:p>
          </p:txBody>
        </p:sp>
      </p:grpSp>
      <p:grpSp>
        <p:nvGrpSpPr>
          <p:cNvPr id="21" name="Группа 20"/>
          <p:cNvGrpSpPr/>
          <p:nvPr/>
        </p:nvGrpSpPr>
        <p:grpSpPr>
          <a:xfrm>
            <a:off x="5366996" y="2301808"/>
            <a:ext cx="1451579" cy="575487"/>
            <a:chOff x="3712571" y="1730192"/>
            <a:chExt cx="1451579" cy="575487"/>
          </a:xfrm>
        </p:grpSpPr>
        <p:sp>
          <p:nvSpPr>
            <p:cNvPr id="28" name="Скругленный прямоугольник 27"/>
            <p:cNvSpPr/>
            <p:nvPr/>
          </p:nvSpPr>
          <p:spPr>
            <a:xfrm>
              <a:off x="3712571" y="1730192"/>
              <a:ext cx="1451579" cy="575487"/>
            </a:xfrm>
            <a:prstGeom prst="roundRect">
              <a:avLst>
                <a:gd name="adj" fmla="val 10000"/>
              </a:avLst>
            </a:prstGeom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9" name="Скругленный прямоугольник 10"/>
            <p:cNvSpPr/>
            <p:nvPr/>
          </p:nvSpPr>
          <p:spPr>
            <a:xfrm>
              <a:off x="3729426" y="1747047"/>
              <a:ext cx="1417869" cy="54177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0960" tIns="60960" rIns="60960" bIns="60960" numCol="1" spcCol="1270" anchor="ctr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600" b="1" kern="1200" dirty="0">
                  <a:latin typeface="Arial Narrow" pitchFamily="34" charset="0"/>
                </a:rPr>
                <a:t>религиозные</a:t>
              </a:r>
            </a:p>
          </p:txBody>
        </p:sp>
      </p:grpSp>
      <p:grpSp>
        <p:nvGrpSpPr>
          <p:cNvPr id="22" name="Группа 21"/>
          <p:cNvGrpSpPr/>
          <p:nvPr/>
        </p:nvGrpSpPr>
        <p:grpSpPr>
          <a:xfrm>
            <a:off x="7141149" y="2301808"/>
            <a:ext cx="1451579" cy="631244"/>
            <a:chOff x="5486724" y="1730192"/>
            <a:chExt cx="1451579" cy="631244"/>
          </a:xfrm>
        </p:grpSpPr>
        <p:sp>
          <p:nvSpPr>
            <p:cNvPr id="26" name="Скругленный прямоугольник 25"/>
            <p:cNvSpPr/>
            <p:nvPr/>
          </p:nvSpPr>
          <p:spPr>
            <a:xfrm>
              <a:off x="5486724" y="1730192"/>
              <a:ext cx="1451579" cy="631244"/>
            </a:xfrm>
            <a:prstGeom prst="roundRect">
              <a:avLst>
                <a:gd name="adj" fmla="val 10000"/>
              </a:avLst>
            </a:prstGeom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7" name="Скругленный прямоугольник 12"/>
            <p:cNvSpPr/>
            <p:nvPr/>
          </p:nvSpPr>
          <p:spPr>
            <a:xfrm>
              <a:off x="5505213" y="1748681"/>
              <a:ext cx="1414601" cy="59426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0960" tIns="60960" rIns="60960" bIns="60960" numCol="1" spcCol="1270" anchor="ctr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600" b="1" kern="1200" dirty="0">
                  <a:latin typeface="Arial Narrow" pitchFamily="34" charset="0"/>
                </a:rPr>
                <a:t>социально-бытовые</a:t>
              </a:r>
            </a:p>
          </p:txBody>
        </p:sp>
      </p:grpSp>
      <p:grpSp>
        <p:nvGrpSpPr>
          <p:cNvPr id="23" name="Группа 22"/>
          <p:cNvGrpSpPr/>
          <p:nvPr/>
        </p:nvGrpSpPr>
        <p:grpSpPr>
          <a:xfrm>
            <a:off x="8915302" y="2301808"/>
            <a:ext cx="1451579" cy="631244"/>
            <a:chOff x="7260877" y="1730192"/>
            <a:chExt cx="1451579" cy="631244"/>
          </a:xfrm>
        </p:grpSpPr>
        <p:sp>
          <p:nvSpPr>
            <p:cNvPr id="24" name="Скругленный прямоугольник 23"/>
            <p:cNvSpPr/>
            <p:nvPr/>
          </p:nvSpPr>
          <p:spPr>
            <a:xfrm>
              <a:off x="7260877" y="1730192"/>
              <a:ext cx="1451579" cy="631244"/>
            </a:xfrm>
            <a:prstGeom prst="roundRect">
              <a:avLst>
                <a:gd name="adj" fmla="val 10000"/>
              </a:avLst>
            </a:prstGeom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5" name="Скругленный прямоугольник 14"/>
            <p:cNvSpPr/>
            <p:nvPr/>
          </p:nvSpPr>
          <p:spPr>
            <a:xfrm>
              <a:off x="7279366" y="1748681"/>
              <a:ext cx="1414601" cy="59426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0960" tIns="60960" rIns="60960" bIns="60960" numCol="1" spcCol="1270" anchor="ctr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600" b="1" kern="1200" dirty="0">
                  <a:latin typeface="Arial Narrow" pitchFamily="34" charset="0"/>
                </a:rPr>
                <a:t>природные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529876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52C615B-4C2B-4F80-B021-4F8C3177EB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/>
              <a:t>Типы международной миграции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B9E5249-495A-4F27-B328-0858DADF061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54954" y="2395331"/>
            <a:ext cx="9629003" cy="4174434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 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Переселенцы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— лица, переезжающие в другую страну на постоянное место жительства.</a:t>
            </a:r>
          </a:p>
          <a:p>
            <a:pPr marL="0" indent="0" algn="just">
              <a:buNone/>
            </a:pP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2) 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Работающие по контракту 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 сезонные рабочие (занятые в отраслях хозяйства, имеющих сезонный характер: сельское хозяйство, рыболовство, сфера услуг и др.) а также лица, занимающиеся неквалифицированным или малоквалифицированным трудом, занятые на тяжелых и вредных для здоровья работах, не дающих возможности для профессионального роста. Срок пребывания в прибывающей стране данной категории лиц строго ограничен от одного года до шести лет. Многие страны зависят от иностранной рабочей силы. Договоренности заключаются между странами с избыточной рабочей силой и странами, нуждающимися в ней.</a:t>
            </a:r>
          </a:p>
          <a:p>
            <a:pPr marL="0" indent="0" algn="just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1179106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52C615B-4C2B-4F80-B021-4F8C3177EB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/>
              <a:t>Типы международной миграции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B9E5249-495A-4F27-B328-0858DADF061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54954" y="2395331"/>
            <a:ext cx="9629003" cy="4174434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3) </a:t>
            </a:r>
            <a:r>
              <a:rPr 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Профессионалы: 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лица с высоким уровнем теоретической подготовки и соответствующими практическими навыками; </a:t>
            </a:r>
          </a:p>
          <a:p>
            <a:pPr marL="0" indent="0" algn="just">
              <a:buNone/>
            </a:pP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4) </a:t>
            </a:r>
            <a:r>
              <a:rPr 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Нелегальные иммигранты 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 въезжающие в принимающую страну в поисках работы на незаконных основаниях с последующим нелегальным трудоустройством, также иностранцы с просроченной туристической визой. Почти все страны имеют у себя нелегальных иммигрантов. Обычно они занимают рабочие места, находящиеся на низшей ступени трудовой иерархии</a:t>
            </a:r>
            <a:r>
              <a:rPr lang="ru-RU" dirty="0"/>
              <a:t>. </a:t>
            </a:r>
          </a:p>
          <a:p>
            <a:pPr marL="0" indent="0" algn="just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1022151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он (конференц-зал)">
  <a:themeElements>
    <a:clrScheme name="Ион (конференц-зал)">
      <a:dk1>
        <a:sysClr val="windowText" lastClr="000000"/>
      </a:dk1>
      <a:lt1>
        <a:sysClr val="window" lastClr="FFFFFF"/>
      </a:lt1>
      <a:dk2>
        <a:srgbClr val="3B3059"/>
      </a:dk2>
      <a:lt2>
        <a:srgbClr val="EBEBEB"/>
      </a:lt2>
      <a:accent1>
        <a:srgbClr val="B31166"/>
      </a:accent1>
      <a:accent2>
        <a:srgbClr val="E33D6F"/>
      </a:accent2>
      <a:accent3>
        <a:srgbClr val="E45F3C"/>
      </a:accent3>
      <a:accent4>
        <a:srgbClr val="E9943A"/>
      </a:accent4>
      <a:accent5>
        <a:srgbClr val="9B6BF2"/>
      </a:accent5>
      <a:accent6>
        <a:srgbClr val="D53DD0"/>
      </a:accent6>
      <a:hlink>
        <a:srgbClr val="8F8F8F"/>
      </a:hlink>
      <a:folHlink>
        <a:srgbClr val="A5A5A5"/>
      </a:folHlink>
    </a:clrScheme>
    <a:fontScheme name="Ион (конференц-зал)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он (конференц-зал)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124000"/>
                <a:satMod val="148000"/>
                <a:lumMod val="124000"/>
              </a:schemeClr>
            </a:gs>
            <a:gs pos="100000">
              <a:schemeClr val="phClr">
                <a:shade val="76000"/>
                <a:hueMod val="89000"/>
                <a:satMod val="16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91000"/>
                <a:satMod val="164000"/>
                <a:lumMod val="74000"/>
              </a:schemeClr>
              <a:schemeClr val="phClr">
                <a:hueMod val="124000"/>
                <a:satMod val="140000"/>
                <a:lumMod val="14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 Boardroom" id="{FC33163D-4339-46B1-8EED-24C834239D99}" vid="{B8502691-933B-45FE-8764-BA278511EF27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 Boardroom</Template>
  <TotalTime>148</TotalTime>
  <Words>1612</Words>
  <Application>Microsoft Office PowerPoint</Application>
  <PresentationFormat>Широкоэкранный</PresentationFormat>
  <Paragraphs>176</Paragraphs>
  <Slides>26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35" baseType="lpstr">
      <vt:lpstr>Arial</vt:lpstr>
      <vt:lpstr>Arial Black</vt:lpstr>
      <vt:lpstr>Arial Narrow</vt:lpstr>
      <vt:lpstr>Calibri</vt:lpstr>
      <vt:lpstr>Century Gothic</vt:lpstr>
      <vt:lpstr>Tahoma</vt:lpstr>
      <vt:lpstr>Times New Roman</vt:lpstr>
      <vt:lpstr>Wingdings 3</vt:lpstr>
      <vt:lpstr>Ион (конференц-зал)</vt:lpstr>
      <vt:lpstr>Международная миграция населения</vt:lpstr>
      <vt:lpstr>Что  такое  миграция? </vt:lpstr>
      <vt:lpstr>Международный рынок  труда  </vt:lpstr>
      <vt:lpstr>Виды  миграций</vt:lpstr>
      <vt:lpstr>Презентация PowerPoint</vt:lpstr>
      <vt:lpstr>Презентация PowerPoint</vt:lpstr>
      <vt:lpstr>Презентация PowerPoint</vt:lpstr>
      <vt:lpstr>Типы международной миграции</vt:lpstr>
      <vt:lpstr>Типы международной миграции</vt:lpstr>
      <vt:lpstr>Типы международной миграции</vt:lpstr>
      <vt:lpstr>Презентация PowerPoint</vt:lpstr>
      <vt:lpstr>Презентация PowerPoint</vt:lpstr>
      <vt:lpstr>Трудовая миграция</vt:lpstr>
      <vt:lpstr>Субъекты международной миграция</vt:lpstr>
      <vt:lpstr>Причины международной миграции</vt:lpstr>
      <vt:lpstr>Последствия международной миграции</vt:lpstr>
      <vt:lpstr>Последствия международной миграции</vt:lpstr>
      <vt:lpstr>Последствия международной миграции</vt:lpstr>
      <vt:lpstr>Последствия международной миграции</vt:lpstr>
      <vt:lpstr>Показатели оценки международной миграции</vt:lpstr>
      <vt:lpstr>Презентация PowerPoint</vt:lpstr>
      <vt:lpstr>Презентация PowerPoint</vt:lpstr>
      <vt:lpstr>Презентация PowerPoint</vt:lpstr>
      <vt:lpstr>Миграция населения РК за 2019 год</vt:lpstr>
      <vt:lpstr>Миграция населения РК за 2019 год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Миграция: виды, причины, особенности современных международных миграций</dc:title>
  <dc:creator>user</dc:creator>
  <cp:lastModifiedBy>user1</cp:lastModifiedBy>
  <cp:revision>27</cp:revision>
  <dcterms:created xsi:type="dcterms:W3CDTF">2017-10-13T14:51:03Z</dcterms:created>
  <dcterms:modified xsi:type="dcterms:W3CDTF">2020-12-13T07:13:17Z</dcterms:modified>
</cp:coreProperties>
</file>