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6"/>
  </p:handoutMasterIdLst>
  <p:sldIdLst>
    <p:sldId id="256" r:id="rId2"/>
    <p:sldId id="268" r:id="rId3"/>
    <p:sldId id="277" r:id="rId4"/>
    <p:sldId id="278" r:id="rId5"/>
    <p:sldId id="285" r:id="rId6"/>
    <p:sldId id="279" r:id="rId7"/>
    <p:sldId id="280" r:id="rId8"/>
    <p:sldId id="281" r:id="rId9"/>
    <p:sldId id="282" r:id="rId10"/>
    <p:sldId id="283" r:id="rId11"/>
    <p:sldId id="284" r:id="rId12"/>
    <p:sldId id="274" r:id="rId13"/>
    <p:sldId id="275" r:id="rId14"/>
    <p:sldId id="265" r:id="rId15"/>
  </p:sldIdLst>
  <p:sldSz cx="9144000" cy="6858000" type="screen4x3"/>
  <p:notesSz cx="6808788" cy="98234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893A7-50D1-498F-88E6-3535519D3D61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50C23-5CE9-4D95-9015-81F8ECA78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7772400" cy="13573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2880320"/>
          </a:xfrm>
        </p:spPr>
        <p:txBody>
          <a:bodyPr>
            <a:normAutofit fontScale="77500" lnSpcReduction="20000"/>
          </a:bodyPr>
          <a:lstStyle/>
          <a:p>
            <a:pPr marL="137160" indent="0" algn="just">
              <a:buNone/>
            </a:pPr>
            <a:r>
              <a:rPr lang="ru-RU" dirty="0"/>
              <a:t>	Выпуклая форма КПВ обусловлена тем, что, увеличивая производство одного блага, приходится отказываться от всё большего количества другого блага.</a:t>
            </a:r>
          </a:p>
          <a:p>
            <a:pPr marL="137160" indent="0" algn="just">
              <a:buNone/>
            </a:pPr>
            <a:r>
              <a:rPr lang="ru-RU" dirty="0"/>
              <a:t>КПВ может перемещаться, в зависимости от увеличения или уменьшения общего количества располагаемых ресурсов. </a:t>
            </a:r>
          </a:p>
          <a:p>
            <a:pPr marL="137160" indent="0" algn="just">
              <a:buNone/>
            </a:pPr>
            <a:r>
              <a:rPr lang="ru-RU" dirty="0"/>
              <a:t>КПВ сдвигается вправо под влиянием следующих факторов:</a:t>
            </a:r>
          </a:p>
          <a:p>
            <a:pPr marL="137160" indent="0" algn="just">
              <a:buNone/>
            </a:pPr>
            <a:r>
              <a:rPr lang="ru-RU" dirty="0"/>
              <a:t>- роста предложения ресурсов;</a:t>
            </a:r>
          </a:p>
          <a:p>
            <a:pPr marL="137160" indent="0" algn="just">
              <a:buNone/>
            </a:pPr>
            <a:r>
              <a:rPr lang="ru-RU" dirty="0"/>
              <a:t>- влияния НТП, действие которого приводит к росту объёма производства при неизменном количестве используемых ресурсов.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43ee9e69-a9f3-4090-9b8b-28dc1bee2e4c">
            <a:extLst>
              <a:ext uri="{FF2B5EF4-FFF2-40B4-BE49-F238E27FC236}">
                <a16:creationId xmlns:a16="http://schemas.microsoft.com/office/drawing/2014/main" id="{942C772D-112A-4BC8-B09A-04FE28A15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53136"/>
            <a:ext cx="3672408" cy="193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181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5301208"/>
            <a:ext cx="4824536" cy="13681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800" b="1" dirty="0"/>
              <a:t>Возможные комбинации выпуска товаров</a:t>
            </a:r>
          </a:p>
          <a:p>
            <a:pPr>
              <a:buNone/>
            </a:pPr>
            <a:r>
              <a:rPr lang="ru-RU" sz="1800" b="1" dirty="0"/>
              <a:t>Неэффективные комбинации выпуска товаров</a:t>
            </a:r>
          </a:p>
          <a:p>
            <a:pPr>
              <a:buNone/>
            </a:pPr>
            <a:r>
              <a:rPr lang="ru-RU" sz="1800" b="1" dirty="0"/>
              <a:t>Недостижимая комбинации выпуска товаров</a:t>
            </a:r>
          </a:p>
          <a:p>
            <a:pPr>
              <a:buNone/>
            </a:pP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5733256"/>
            <a:ext cx="144016" cy="14401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5445224"/>
            <a:ext cx="144016" cy="1440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6093296"/>
            <a:ext cx="144016" cy="14401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323528" y="1268760"/>
            <a:ext cx="4248472" cy="3960440"/>
            <a:chOff x="539552" y="1700808"/>
            <a:chExt cx="4320480" cy="4032448"/>
          </a:xfrm>
        </p:grpSpPr>
        <p:grpSp>
          <p:nvGrpSpPr>
            <p:cNvPr id="4" name="Группа 31"/>
            <p:cNvGrpSpPr/>
            <p:nvPr/>
          </p:nvGrpSpPr>
          <p:grpSpPr>
            <a:xfrm>
              <a:off x="539552" y="1700808"/>
              <a:ext cx="4320480" cy="4032448"/>
              <a:chOff x="4932040" y="3429000"/>
              <a:chExt cx="3600400" cy="3249652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4932040" y="3429000"/>
                <a:ext cx="3600400" cy="324036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r>
                  <a:rPr lang="ru-RU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7380313" y="6309320"/>
                <a:ext cx="11192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</a:rPr>
                  <a:t>пшеница </a:t>
                </a:r>
                <a:endParaRPr lang="ru-RU" dirty="0"/>
              </a:p>
            </p:txBody>
          </p:sp>
          <p:grpSp>
            <p:nvGrpSpPr>
              <p:cNvPr id="6" name="Группа 30"/>
              <p:cNvGrpSpPr/>
              <p:nvPr/>
            </p:nvGrpSpPr>
            <p:grpSpPr>
              <a:xfrm>
                <a:off x="4932040" y="3429000"/>
                <a:ext cx="3528392" cy="2961620"/>
                <a:chOff x="4932040" y="3429000"/>
                <a:chExt cx="3528392" cy="2961620"/>
              </a:xfrm>
            </p:grpSpPr>
            <p:sp>
              <p:nvSpPr>
                <p:cNvPr id="21" name="Прямоугольник 20"/>
                <p:cNvSpPr/>
                <p:nvPr/>
              </p:nvSpPr>
              <p:spPr>
                <a:xfrm>
                  <a:off x="7092280" y="3573016"/>
                  <a:ext cx="1368152" cy="288032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Казахстан</a:t>
                  </a:r>
                  <a:r>
                    <a:rPr lang="ru-RU" dirty="0">
                      <a:solidFill>
                        <a:srgbClr val="002060"/>
                      </a:solidFill>
                    </a:rPr>
                    <a:t> </a:t>
                  </a:r>
                </a:p>
              </p:txBody>
            </p:sp>
            <p:cxnSp>
              <p:nvCxnSpPr>
                <p:cNvPr id="22" name="Прямая со стрелкой 21"/>
                <p:cNvCxnSpPr/>
                <p:nvPr/>
              </p:nvCxnSpPr>
              <p:spPr>
                <a:xfrm flipV="1">
                  <a:off x="5508104" y="3789040"/>
                  <a:ext cx="0" cy="2232248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 стрелкой 22"/>
                <p:cNvCxnSpPr/>
                <p:nvPr/>
              </p:nvCxnSpPr>
              <p:spPr>
                <a:xfrm>
                  <a:off x="5508104" y="6021288"/>
                  <a:ext cx="2880320" cy="0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Прямоугольник 23"/>
                <p:cNvSpPr/>
                <p:nvPr/>
              </p:nvSpPr>
              <p:spPr>
                <a:xfrm>
                  <a:off x="4932040" y="3429000"/>
                  <a:ext cx="1194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>
                      <a:solidFill>
                        <a:srgbClr val="002060"/>
                      </a:solidFill>
                    </a:rPr>
                    <a:t>картофель</a:t>
                  </a:r>
                  <a:endParaRPr lang="ru-RU" dirty="0"/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5508104" y="4653136"/>
                  <a:ext cx="2520280" cy="1368152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Прямоугольник 27"/>
                <p:cNvSpPr/>
                <p:nvPr/>
              </p:nvSpPr>
              <p:spPr>
                <a:xfrm>
                  <a:off x="7812360" y="6021288"/>
                  <a:ext cx="432048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40</a:t>
                  </a:r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4932040" y="4437112"/>
                  <a:ext cx="432048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20</a:t>
                  </a:r>
                </a:p>
              </p:txBody>
            </p:sp>
          </p:grpSp>
        </p:grpSp>
        <p:sp>
          <p:nvSpPr>
            <p:cNvPr id="32" name="Прямоугольник 31"/>
            <p:cNvSpPr/>
            <p:nvPr/>
          </p:nvSpPr>
          <p:spPr>
            <a:xfrm>
              <a:off x="3347864" y="3645024"/>
              <a:ext cx="144016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555776" y="3140968"/>
              <a:ext cx="144016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547664" y="4005064"/>
              <a:ext cx="144016" cy="144016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47864" y="4365104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555776" y="3933056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907704" y="3573016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403648" y="364502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H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203848" y="328498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N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411760" y="2780928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F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995936" y="4437112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E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3203848" y="400506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D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411760" y="3573016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С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763688" y="3212976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В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1187624" y="2852936"/>
              <a:ext cx="288032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А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139952" y="4797152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187624" y="3140968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2" name="Содержимое 4"/>
          <p:cNvSpPr txBox="1">
            <a:spLocks/>
          </p:cNvSpPr>
          <p:nvPr/>
        </p:nvSpPr>
        <p:spPr>
          <a:xfrm>
            <a:off x="4932040" y="1196752"/>
            <a:ext cx="4032448" cy="55446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b="1" u="sng" dirty="0"/>
              <a:t>Принципы построения</a:t>
            </a:r>
            <a:r>
              <a:rPr lang="ru-RU" dirty="0"/>
              <a:t>: </a:t>
            </a:r>
          </a:p>
          <a:p>
            <a:r>
              <a:rPr lang="ru-RU" dirty="0"/>
              <a:t>1. Кривая строится в координатах продукт-продукт; </a:t>
            </a:r>
          </a:p>
          <a:p>
            <a:r>
              <a:rPr lang="ru-RU" dirty="0"/>
              <a:t>2. Всегда есть граница максимального использования ограниченных ресурсов: увеличения выпуска одного продукта сокращает выпуск другого;</a:t>
            </a:r>
          </a:p>
          <a:p>
            <a:r>
              <a:rPr lang="ru-RU" dirty="0"/>
              <a:t> 3. Точка вне КПВ говорит о </a:t>
            </a:r>
            <a:r>
              <a:rPr lang="ru-RU" dirty="0" err="1"/>
              <a:t>переиспользовании</a:t>
            </a:r>
            <a:r>
              <a:rPr lang="ru-RU" dirty="0"/>
              <a:t> ресурсов (уровень производства нереален для данной страны, т.к. она не располагает достаточным для этого ресурсами)</a:t>
            </a:r>
          </a:p>
          <a:p>
            <a:r>
              <a:rPr lang="ru-RU" dirty="0"/>
              <a:t> 4. Точка внутри КПВ показывает о неэффективном использовании ресурсов; </a:t>
            </a:r>
          </a:p>
          <a:p>
            <a:r>
              <a:rPr lang="ru-RU" dirty="0"/>
              <a:t>5. НТП перемещает границу производственных возможностей, способствует более полному удовлетворению потребностей.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64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5301208"/>
            <a:ext cx="4824536" cy="13681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800" b="1" dirty="0"/>
              <a:t>Возможные комбинации выпуска товаров</a:t>
            </a:r>
          </a:p>
          <a:p>
            <a:pPr>
              <a:buNone/>
            </a:pPr>
            <a:r>
              <a:rPr lang="ru-RU" sz="1800" b="1" dirty="0"/>
              <a:t>Неэффективные комбинации выпуска товаров</a:t>
            </a:r>
          </a:p>
          <a:p>
            <a:pPr>
              <a:buNone/>
            </a:pPr>
            <a:r>
              <a:rPr lang="ru-RU" sz="1800" b="1" dirty="0"/>
              <a:t>Недостижимая комбинации выпуска товаров</a:t>
            </a:r>
          </a:p>
          <a:p>
            <a:pPr>
              <a:buNone/>
            </a:pP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5733256"/>
            <a:ext cx="144016" cy="14401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5445224"/>
            <a:ext cx="144016" cy="1440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6093296"/>
            <a:ext cx="144016" cy="14401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323528" y="1268760"/>
            <a:ext cx="4248472" cy="3960440"/>
            <a:chOff x="539552" y="1700808"/>
            <a:chExt cx="4320480" cy="4032448"/>
          </a:xfrm>
        </p:grpSpPr>
        <p:grpSp>
          <p:nvGrpSpPr>
            <p:cNvPr id="4" name="Группа 31"/>
            <p:cNvGrpSpPr/>
            <p:nvPr/>
          </p:nvGrpSpPr>
          <p:grpSpPr>
            <a:xfrm>
              <a:off x="539552" y="1700808"/>
              <a:ext cx="4320480" cy="4032448"/>
              <a:chOff x="4932040" y="3429000"/>
              <a:chExt cx="3600400" cy="3249652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4932040" y="3429000"/>
                <a:ext cx="3600400" cy="324036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pPr algn="ctr"/>
                <a:r>
                  <a:rPr lang="ru-RU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7380313" y="6309320"/>
                <a:ext cx="11192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</a:rPr>
                  <a:t>пшеница </a:t>
                </a:r>
                <a:endParaRPr lang="ru-RU" dirty="0"/>
              </a:p>
            </p:txBody>
          </p:sp>
          <p:grpSp>
            <p:nvGrpSpPr>
              <p:cNvPr id="6" name="Группа 30"/>
              <p:cNvGrpSpPr/>
              <p:nvPr/>
            </p:nvGrpSpPr>
            <p:grpSpPr>
              <a:xfrm>
                <a:off x="4932040" y="3429000"/>
                <a:ext cx="3528392" cy="2961620"/>
                <a:chOff x="4932040" y="3429000"/>
                <a:chExt cx="3528392" cy="2961620"/>
              </a:xfrm>
            </p:grpSpPr>
            <p:sp>
              <p:nvSpPr>
                <p:cNvPr id="21" name="Прямоугольник 20"/>
                <p:cNvSpPr/>
                <p:nvPr/>
              </p:nvSpPr>
              <p:spPr>
                <a:xfrm>
                  <a:off x="7092280" y="3573016"/>
                  <a:ext cx="1368152" cy="288032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Казахстан</a:t>
                  </a:r>
                  <a:r>
                    <a:rPr lang="ru-RU" dirty="0">
                      <a:solidFill>
                        <a:srgbClr val="002060"/>
                      </a:solidFill>
                    </a:rPr>
                    <a:t> </a:t>
                  </a:r>
                </a:p>
              </p:txBody>
            </p:sp>
            <p:cxnSp>
              <p:nvCxnSpPr>
                <p:cNvPr id="22" name="Прямая со стрелкой 21"/>
                <p:cNvCxnSpPr/>
                <p:nvPr/>
              </p:nvCxnSpPr>
              <p:spPr>
                <a:xfrm flipV="1">
                  <a:off x="5508104" y="3789040"/>
                  <a:ext cx="0" cy="2232248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 стрелкой 22"/>
                <p:cNvCxnSpPr/>
                <p:nvPr/>
              </p:nvCxnSpPr>
              <p:spPr>
                <a:xfrm>
                  <a:off x="5508104" y="6021288"/>
                  <a:ext cx="2880320" cy="0"/>
                </a:xfrm>
                <a:prstGeom prst="straightConnector1">
                  <a:avLst/>
                </a:prstGeom>
                <a:ln w="28575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Прямоугольник 23"/>
                <p:cNvSpPr/>
                <p:nvPr/>
              </p:nvSpPr>
              <p:spPr>
                <a:xfrm>
                  <a:off x="4932040" y="3429000"/>
                  <a:ext cx="1194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>
                      <a:solidFill>
                        <a:srgbClr val="002060"/>
                      </a:solidFill>
                    </a:rPr>
                    <a:t>картофель</a:t>
                  </a:r>
                  <a:endParaRPr lang="ru-RU" dirty="0"/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5508104" y="4653136"/>
                  <a:ext cx="2520280" cy="1368152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Прямоугольник 27"/>
                <p:cNvSpPr/>
                <p:nvPr/>
              </p:nvSpPr>
              <p:spPr>
                <a:xfrm>
                  <a:off x="7812360" y="6021288"/>
                  <a:ext cx="432048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40</a:t>
                  </a:r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4932040" y="4437112"/>
                  <a:ext cx="432048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002060"/>
                      </a:solidFill>
                    </a:rPr>
                    <a:t>20</a:t>
                  </a:r>
                </a:p>
              </p:txBody>
            </p:sp>
          </p:grpSp>
        </p:grpSp>
        <p:sp>
          <p:nvSpPr>
            <p:cNvPr id="32" name="Прямоугольник 31"/>
            <p:cNvSpPr/>
            <p:nvPr/>
          </p:nvSpPr>
          <p:spPr>
            <a:xfrm>
              <a:off x="3347864" y="3645024"/>
              <a:ext cx="144016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555776" y="3140968"/>
              <a:ext cx="144016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547664" y="4005064"/>
              <a:ext cx="144016" cy="144016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47864" y="4365104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555776" y="3933056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907704" y="3573016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403648" y="364502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H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203848" y="328498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N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411760" y="2780928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F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995936" y="4437112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E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3203848" y="4005064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2060"/>
                  </a:solidFill>
                </a:rPr>
                <a:t>D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411760" y="3573016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С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763688" y="3212976"/>
              <a:ext cx="432048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В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1187624" y="2852936"/>
              <a:ext cx="288032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А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139952" y="4797152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187624" y="3140968"/>
              <a:ext cx="144016" cy="1440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2" name="Содержимое 4"/>
          <p:cNvSpPr txBox="1">
            <a:spLocks/>
          </p:cNvSpPr>
          <p:nvPr/>
        </p:nvSpPr>
        <p:spPr>
          <a:xfrm>
            <a:off x="4932040" y="1196752"/>
            <a:ext cx="4211960" cy="55446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КПВ – показывает</a:t>
            </a:r>
            <a:r>
              <a:rPr kumimoji="0" lang="ru-RU" sz="2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v"/>
              <a:tabLst/>
              <a:defRPr/>
            </a:pPr>
            <a:r>
              <a:rPr lang="ru-RU" sz="2200" b="1" dirty="0">
                <a:solidFill>
                  <a:srgbClr val="002060"/>
                </a:solidFill>
              </a:rPr>
              <a:t>В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арианты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 производства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альтернативных видов экономических товаров (</a:t>
            </a:r>
            <a:r>
              <a:rPr lang="ru-RU" sz="2200" b="1" noProof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очка на кривой </a:t>
            </a:r>
            <a:r>
              <a:rPr lang="ru-RU" sz="2200" b="1" dirty="0">
                <a:solidFill>
                  <a:srgbClr val="002060"/>
                </a:solidFill>
              </a:rPr>
              <a:t>– комбинация двух товаров)</a:t>
            </a:r>
            <a:r>
              <a:rPr lang="ru-RU" sz="2200" b="1" dirty="0"/>
              <a:t>;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v"/>
              <a:tabLst/>
              <a:defRPr/>
            </a:pPr>
            <a:r>
              <a:rPr lang="en-US" sz="2200" b="1" dirty="0">
                <a:solidFill>
                  <a:schemeClr val="accent4">
                    <a:lumMod val="50000"/>
                  </a:schemeClr>
                </a:solidFill>
              </a:rPr>
              <a:t>Max –</a:t>
            </a: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</a:rPr>
              <a:t> предел производственных возможностей в данный момент;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v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Ориентир потенциальной эффективности;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v"/>
              <a:tabLst/>
              <a:defRPr/>
            </a:pP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</a:rPr>
              <a:t>Графическое описание вариантов упущенной выгоды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Решите задачу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18461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Постройте кривую производственных возможностей, исходя из следующих данных: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 Определить, где будут находиться точки, соответствующие следующим комбинациям: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а) 1500 А + 250 В,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б) 2000 А + 350 В,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в) 2500 А +200 В.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6837CCA-CDE1-4461-B473-C87911FBD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17523"/>
              </p:ext>
            </p:extLst>
          </p:nvPr>
        </p:nvGraphicFramePr>
        <p:xfrm>
          <a:off x="755576" y="2060848"/>
          <a:ext cx="7416824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2958">
                  <a:extLst>
                    <a:ext uri="{9D8B030D-6E8A-4147-A177-3AD203B41FA5}">
                      <a16:colId xmlns:a16="http://schemas.microsoft.com/office/drawing/2014/main" val="2079042384"/>
                    </a:ext>
                  </a:extLst>
                </a:gridCol>
                <a:gridCol w="2007994">
                  <a:extLst>
                    <a:ext uri="{9D8B030D-6E8A-4147-A177-3AD203B41FA5}">
                      <a16:colId xmlns:a16="http://schemas.microsoft.com/office/drawing/2014/main" val="1967453140"/>
                    </a:ext>
                  </a:extLst>
                </a:gridCol>
                <a:gridCol w="1772936">
                  <a:extLst>
                    <a:ext uri="{9D8B030D-6E8A-4147-A177-3AD203B41FA5}">
                      <a16:colId xmlns:a16="http://schemas.microsoft.com/office/drawing/2014/main" val="1177474141"/>
                    </a:ext>
                  </a:extLst>
                </a:gridCol>
                <a:gridCol w="1772936">
                  <a:extLst>
                    <a:ext uri="{9D8B030D-6E8A-4147-A177-3AD203B41FA5}">
                      <a16:colId xmlns:a16="http://schemas.microsoft.com/office/drawing/2014/main" val="941818387"/>
                    </a:ext>
                  </a:extLst>
                </a:gridCol>
              </a:tblGrid>
              <a:tr h="685576">
                <a:tc>
                  <a:txBody>
                    <a:bodyPr/>
                    <a:lstStyle/>
                    <a:p>
                      <a:pPr indent="45021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Товар/точка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2387082"/>
                  </a:ext>
                </a:extLst>
              </a:tr>
              <a:tr h="4237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3000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8319985"/>
                  </a:ext>
                </a:extLst>
              </a:tr>
              <a:tr h="33080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52481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4762872" cy="5112568"/>
          </a:xfrm>
        </p:spPr>
        <p:txBody>
          <a:bodyPr>
            <a:normAutofit fontScale="40000" lnSpcReduction="20000"/>
          </a:bodyPr>
          <a:lstStyle/>
          <a:p>
            <a:pPr marL="137160" indent="0" algn="just">
              <a:buNone/>
            </a:pPr>
            <a:r>
              <a:rPr lang="ru-RU" sz="4500" dirty="0"/>
              <a:t>Постоим график производственных возможностей, для этого по оси Х отложим количество товара В, а по оси У – количество товара А. </a:t>
            </a:r>
          </a:p>
          <a:p>
            <a:pPr marL="137160" indent="0" algn="just">
              <a:buNone/>
            </a:pPr>
            <a:r>
              <a:rPr lang="ru-RU" sz="4500" dirty="0"/>
              <a:t>Отметим точки, соответствующие комбинациям товаров А и В (точки 1, 2 и 3). Соединив точки, получим кривую, характеризующую возможности производства этих товаров. </a:t>
            </a:r>
          </a:p>
          <a:p>
            <a:pPr marL="137160" indent="0" algn="just">
              <a:buNone/>
            </a:pPr>
            <a:r>
              <a:rPr lang="ru-RU" sz="4500" dirty="0"/>
              <a:t>Теперь отметим точку а), характеризующую следующий набор товаров: 1500 А + 250 В. Данная точка оказалась под кривой трансформации, следовательно при таком производстве часть производственных факторов будет не задействована полностью. </a:t>
            </a:r>
          </a:p>
          <a:p>
            <a:pPr marL="137160" indent="0" algn="just">
              <a:buNone/>
            </a:pPr>
            <a:r>
              <a:rPr lang="ru-RU" sz="4500" dirty="0"/>
              <a:t>Точно также находим точку б) 2000 А + 350 В Она лежит выше кривой. Значит на такое производство недостаточно средств. </a:t>
            </a:r>
          </a:p>
          <a:p>
            <a:pPr marL="137160" indent="0" algn="just">
              <a:buNone/>
            </a:pPr>
            <a:r>
              <a:rPr lang="ru-RU" sz="4500" dirty="0"/>
              <a:t>Точка в) 2500 А +200 В лежит на самой кривой трансформации.</a:t>
            </a:r>
          </a:p>
          <a:p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F8FE362-73C0-40A9-B4E7-BB83BEFD7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16832"/>
            <a:ext cx="352839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Производственные возможности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560" y="1628800"/>
            <a:ext cx="7992888" cy="4536504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b="1" dirty="0"/>
              <a:t>Производственные возможности</a:t>
            </a:r>
            <a:r>
              <a:rPr lang="ru-RU" dirty="0"/>
              <a:t> - это возможности общества по производству экономических благ при эффективном использовании всех имеющихся ресурсов и при данном уровне развития техники и технологии.</a:t>
            </a:r>
          </a:p>
          <a:p>
            <a:pPr marL="137160" indent="0" algn="just">
              <a:buNone/>
            </a:pPr>
            <a:r>
              <a:rPr lang="ru-RU" dirty="0"/>
              <a:t>  Для описания максимальных производственных возможностей выпуска двух товаров используют модель, называемую кривой производственных возможностей.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560" y="1628800"/>
            <a:ext cx="8136904" cy="165618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/>
              <a:t>КПВ -  </a:t>
            </a:r>
            <a:r>
              <a:rPr lang="ru-RU" dirty="0"/>
              <a:t>это график, показывающий различные комбинации выпуска двух видов товаров при эффективном и полном использовании ресурсов и при определённом уровне развития техники.</a:t>
            </a:r>
            <a:endParaRPr lang="ru-RU" b="1" dirty="0"/>
          </a:p>
          <a:p>
            <a:pPr>
              <a:buNone/>
            </a:pPr>
            <a:endParaRPr lang="ru-RU" b="1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539552" y="3429000"/>
            <a:ext cx="3600400" cy="3240360"/>
            <a:chOff x="251520" y="3429000"/>
            <a:chExt cx="3600400" cy="32403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51520" y="3429000"/>
              <a:ext cx="3600400" cy="324036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755576" y="3789040"/>
              <a:ext cx="0" cy="22322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755576" y="6021288"/>
              <a:ext cx="288032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755576" y="4653136"/>
              <a:ext cx="1296144" cy="13681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2411760" y="3501008"/>
              <a:ext cx="1368152" cy="28803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Россия</a:t>
              </a:r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99792" y="6300028"/>
              <a:ext cx="1119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пшеница </a:t>
              </a:r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51520" y="3429000"/>
              <a:ext cx="1194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картофель</a:t>
              </a:r>
              <a:endParaRPr lang="ru-RU" dirty="0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51520" y="4437112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20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35696" y="6093296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20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932040" y="3429000"/>
            <a:ext cx="3600400" cy="3249652"/>
            <a:chOff x="4932040" y="3429000"/>
            <a:chExt cx="3600400" cy="324965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932040" y="3429000"/>
              <a:ext cx="3600400" cy="324036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380312" y="6309320"/>
              <a:ext cx="1119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пшеница </a:t>
              </a:r>
              <a:endParaRPr lang="ru-RU" dirty="0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4932040" y="3429000"/>
              <a:ext cx="3528392" cy="2961620"/>
              <a:chOff x="4932040" y="3429000"/>
              <a:chExt cx="3528392" cy="296162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7092280" y="3573016"/>
                <a:ext cx="1368152" cy="28803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Казахстан</a:t>
                </a:r>
                <a:r>
                  <a:rPr lang="ru-RU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cxnSp>
            <p:nvCxnSpPr>
              <p:cNvPr id="22" name="Прямая со стрелкой 21"/>
              <p:cNvCxnSpPr/>
              <p:nvPr/>
            </p:nvCxnSpPr>
            <p:spPr>
              <a:xfrm flipV="1">
                <a:off x="5508104" y="3789040"/>
                <a:ext cx="0" cy="223224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5508104" y="6021288"/>
                <a:ext cx="2880320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рямоугольник 23"/>
              <p:cNvSpPr/>
              <p:nvPr/>
            </p:nvSpPr>
            <p:spPr>
              <a:xfrm>
                <a:off x="4932040" y="3429000"/>
                <a:ext cx="1194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</a:rPr>
                  <a:t>картофель</a:t>
                </a:r>
                <a:endParaRPr lang="ru-RU" dirty="0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5508104" y="4653136"/>
                <a:ext cx="2520280" cy="136815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Прямоугольник 27"/>
              <p:cNvSpPr/>
              <p:nvPr/>
            </p:nvSpPr>
            <p:spPr>
              <a:xfrm>
                <a:off x="7812360" y="6021288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40</a:t>
                </a: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932040" y="4437112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20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5295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291264" cy="1656185"/>
          </a:xfrm>
        </p:spPr>
        <p:txBody>
          <a:bodyPr>
            <a:normAutofit fontScale="92500" lnSpcReduction="10000"/>
          </a:bodyPr>
          <a:lstStyle/>
          <a:p>
            <a:pPr marL="137160" indent="0" algn="just">
              <a:buNone/>
            </a:pPr>
            <a:r>
              <a:rPr lang="ru-RU" b="1" i="1" dirty="0"/>
              <a:t>Эффективное</a:t>
            </a:r>
            <a:r>
              <a:rPr lang="ru-RU" dirty="0"/>
              <a:t> использование ресурсов означает, что ресурсы используются наилучшим способом.</a:t>
            </a:r>
          </a:p>
          <a:p>
            <a:pPr marL="137160" indent="0" algn="just">
              <a:buNone/>
            </a:pPr>
            <a:r>
              <a:rPr lang="ru-RU" b="1" i="1" dirty="0"/>
              <a:t>Полное</a:t>
            </a:r>
            <a:r>
              <a:rPr lang="ru-RU" dirty="0"/>
              <a:t> использование ресурсов означает, что хотя бы один ресурс использовался без остатка.</a:t>
            </a:r>
          </a:p>
          <a:p>
            <a:pPr>
              <a:buNone/>
            </a:pPr>
            <a:endParaRPr lang="ru-RU" b="1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539552" y="3429000"/>
            <a:ext cx="3600400" cy="3240360"/>
            <a:chOff x="251520" y="3429000"/>
            <a:chExt cx="3600400" cy="32403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51520" y="3429000"/>
              <a:ext cx="3600400" cy="324036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755576" y="3789040"/>
              <a:ext cx="0" cy="22322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755576" y="6021288"/>
              <a:ext cx="288032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755576" y="4653136"/>
              <a:ext cx="1296144" cy="13681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2411760" y="3501008"/>
              <a:ext cx="1368152" cy="28803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Россия</a:t>
              </a:r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99792" y="6300028"/>
              <a:ext cx="1119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пшеница </a:t>
              </a:r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51520" y="3429000"/>
              <a:ext cx="1194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картофель</a:t>
              </a:r>
              <a:endParaRPr lang="ru-RU" dirty="0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51520" y="4437112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20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35696" y="6093296"/>
              <a:ext cx="432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</a:rPr>
                <a:t>20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932040" y="3429000"/>
            <a:ext cx="3600400" cy="3249652"/>
            <a:chOff x="4932040" y="3429000"/>
            <a:chExt cx="3600400" cy="324965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932040" y="3429000"/>
              <a:ext cx="3600400" cy="324036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380312" y="6309320"/>
              <a:ext cx="1119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пшеница </a:t>
              </a:r>
              <a:endParaRPr lang="ru-RU" dirty="0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4932040" y="3429000"/>
              <a:ext cx="3528392" cy="2961620"/>
              <a:chOff x="4932040" y="3429000"/>
              <a:chExt cx="3528392" cy="296162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7092280" y="3573016"/>
                <a:ext cx="1368152" cy="28803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Казахстан</a:t>
                </a:r>
                <a:r>
                  <a:rPr lang="ru-RU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cxnSp>
            <p:nvCxnSpPr>
              <p:cNvPr id="22" name="Прямая со стрелкой 21"/>
              <p:cNvCxnSpPr/>
              <p:nvPr/>
            </p:nvCxnSpPr>
            <p:spPr>
              <a:xfrm flipV="1">
                <a:off x="5508104" y="3789040"/>
                <a:ext cx="0" cy="223224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5508104" y="6021288"/>
                <a:ext cx="2880320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рямоугольник 23"/>
              <p:cNvSpPr/>
              <p:nvPr/>
            </p:nvSpPr>
            <p:spPr>
              <a:xfrm>
                <a:off x="4932040" y="3429000"/>
                <a:ext cx="1194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</a:rPr>
                  <a:t>картофель</a:t>
                </a:r>
                <a:endParaRPr lang="ru-RU" dirty="0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5508104" y="4653136"/>
                <a:ext cx="2520280" cy="136815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Прямоугольник 27"/>
              <p:cNvSpPr/>
              <p:nvPr/>
            </p:nvSpPr>
            <p:spPr>
              <a:xfrm>
                <a:off x="7812360" y="6021288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40</a:t>
                </a: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932040" y="4437112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20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4054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1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08720"/>
            <a:ext cx="7787208" cy="276630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   Если все ресурсы направлены на производство блага X (пшеница), то может быть произведено количество X </a:t>
            </a:r>
            <a:r>
              <a:rPr lang="ru-RU" sz="2000" dirty="0" err="1"/>
              <a:t>max</a:t>
            </a:r>
            <a:r>
              <a:rPr lang="ru-RU" sz="2000" dirty="0"/>
              <a:t> - 40 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   Если же все ресурсы направлены на производство блага Y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(картофель), то может быть произведено количество этого блага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err="1"/>
              <a:t>Ymax</a:t>
            </a:r>
            <a:r>
              <a:rPr lang="ru-RU" sz="2000" dirty="0"/>
              <a:t>- 20 , как показано на рисунке.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/>
              <a:t>     КПВ</a:t>
            </a:r>
            <a:r>
              <a:rPr lang="ru-RU" sz="2000" dirty="0"/>
              <a:t> показывает альтернативную комбинацию объема производства двух товаров при полном использовании данного количества ресурсов.</a:t>
            </a:r>
          </a:p>
          <a:p>
            <a:pPr algn="just">
              <a:buNone/>
            </a:pPr>
            <a:endParaRPr lang="ru-RU" sz="2000" dirty="0"/>
          </a:p>
          <a:p>
            <a:pPr algn="just">
              <a:buNone/>
            </a:pPr>
            <a:endParaRPr lang="ru-RU" sz="2000" dirty="0"/>
          </a:p>
          <a:p>
            <a:pPr algn="just">
              <a:buNone/>
            </a:pPr>
            <a:endParaRPr lang="ru-RU" sz="2000" b="1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932040" y="3912347"/>
            <a:ext cx="3600400" cy="2766306"/>
            <a:chOff x="4932040" y="3429000"/>
            <a:chExt cx="3600400" cy="324965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932040" y="3429000"/>
              <a:ext cx="3600400" cy="324036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endParaRPr lang="ru-RU" dirty="0">
                <a:solidFill>
                  <a:srgbClr val="002060"/>
                </a:solidFill>
              </a:endParaRPr>
            </a:p>
            <a:p>
              <a:pPr algn="ctr"/>
              <a:r>
                <a:rPr lang="ru-RU" dirty="0">
                  <a:solidFill>
                    <a:srgbClr val="002060"/>
                  </a:solidFill>
                </a:rPr>
                <a:t> 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380312" y="6309320"/>
              <a:ext cx="1119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пшеница </a:t>
              </a:r>
              <a:endParaRPr lang="ru-RU" dirty="0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4932040" y="3429000"/>
              <a:ext cx="3528392" cy="2961620"/>
              <a:chOff x="4932040" y="3429000"/>
              <a:chExt cx="3528392" cy="2961620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7092280" y="3573016"/>
                <a:ext cx="1368152" cy="28803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Казахстан</a:t>
                </a:r>
                <a:r>
                  <a:rPr lang="ru-RU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cxnSp>
            <p:nvCxnSpPr>
              <p:cNvPr id="22" name="Прямая со стрелкой 21"/>
              <p:cNvCxnSpPr/>
              <p:nvPr/>
            </p:nvCxnSpPr>
            <p:spPr>
              <a:xfrm flipV="1">
                <a:off x="5508104" y="3789040"/>
                <a:ext cx="0" cy="2232248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5508104" y="6021288"/>
                <a:ext cx="2880320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рямоугольник 23"/>
              <p:cNvSpPr/>
              <p:nvPr/>
            </p:nvSpPr>
            <p:spPr>
              <a:xfrm>
                <a:off x="4932040" y="3429000"/>
                <a:ext cx="1194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</a:rPr>
                  <a:t>картофель</a:t>
                </a:r>
                <a:endParaRPr lang="ru-RU" dirty="0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5508104" y="4653136"/>
                <a:ext cx="2520280" cy="136815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Прямоугольник 27"/>
              <p:cNvSpPr/>
              <p:nvPr/>
            </p:nvSpPr>
            <p:spPr>
              <a:xfrm>
                <a:off x="7812360" y="6021288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40</a:t>
                </a: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932040" y="4437112"/>
                <a:ext cx="43204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002060"/>
                    </a:solidFill>
                  </a:rPr>
                  <a:t>20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9335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1656185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/>
              <a:t>Точки на кривой (X,  </a:t>
            </a:r>
            <a:r>
              <a:rPr lang="ru-RU" dirty="0">
                <a:sym typeface="Symbol" panose="05050102010706020507" pitchFamily="18" charset="2"/>
              </a:rPr>
              <a:t></a:t>
            </a:r>
            <a:r>
              <a:rPr lang="ru-RU" dirty="0"/>
              <a:t>) соответствуют наборам товаров, которые</a:t>
            </a:r>
          </a:p>
          <a:p>
            <a:pPr algn="just">
              <a:buNone/>
            </a:pPr>
            <a:r>
              <a:rPr lang="ru-RU" dirty="0"/>
              <a:t>производятся при эффективном и полном использовании ресурсов. </a:t>
            </a:r>
          </a:p>
          <a:p>
            <a:pPr algn="just">
              <a:buNone/>
            </a:pPr>
            <a:r>
              <a:rPr lang="ru-RU" dirty="0"/>
              <a:t>Местоположение каждой из точек говорит о целях, которые ставит</a:t>
            </a:r>
          </a:p>
          <a:p>
            <a:pPr algn="just">
              <a:buNone/>
            </a:pPr>
            <a:r>
              <a:rPr lang="ru-RU" dirty="0"/>
              <a:t>перед собой производитель 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1026" name="Picture 2" descr="2a8e469b-513a-49a7-8488-5d517190de16">
            <a:extLst>
              <a:ext uri="{FF2B5EF4-FFF2-40B4-BE49-F238E27FC236}">
                <a16:creationId xmlns:a16="http://schemas.microsoft.com/office/drawing/2014/main" id="{B6090690-C72A-4FE2-AA8C-47CCEDF6A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6"/>
            <a:ext cx="5544616" cy="32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282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165618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Если производитель решает увеличить производство</a:t>
            </a:r>
          </a:p>
          <a:p>
            <a:pPr>
              <a:buNone/>
            </a:pPr>
            <a:r>
              <a:rPr lang="ru-RU" dirty="0"/>
              <a:t>товара Б, то он вынужден сократить производство товара</a:t>
            </a:r>
          </a:p>
          <a:p>
            <a:pPr>
              <a:buNone/>
            </a:pPr>
            <a:r>
              <a:rPr lang="ru-RU" dirty="0"/>
              <a:t>А, т.е. изменение его целей можно проследить на графике</a:t>
            </a:r>
          </a:p>
          <a:p>
            <a:pPr>
              <a:buNone/>
            </a:pPr>
            <a:r>
              <a:rPr lang="ru-RU" dirty="0"/>
              <a:t>как передвижение из точки </a:t>
            </a:r>
            <a:r>
              <a:rPr lang="ru-RU" dirty="0">
                <a:sym typeface="Symbol" panose="05050102010706020507" pitchFamily="18" charset="2"/>
              </a:rPr>
              <a:t></a:t>
            </a:r>
            <a:r>
              <a:rPr lang="ru-RU" dirty="0"/>
              <a:t> в точку Х </a:t>
            </a:r>
            <a:endParaRPr lang="ru-RU" b="1" dirty="0"/>
          </a:p>
        </p:txBody>
      </p:sp>
      <p:pic>
        <p:nvPicPr>
          <p:cNvPr id="2052" name="Picture 4" descr="055cf080-fe9b-46c6-a589-44e331755a04">
            <a:extLst>
              <a:ext uri="{FF2B5EF4-FFF2-40B4-BE49-F238E27FC236}">
                <a16:creationId xmlns:a16="http://schemas.microsoft.com/office/drawing/2014/main" id="{B3FA1844-6E8C-4D12-BF68-34B28832E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73016"/>
            <a:ext cx="5544616" cy="281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706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165618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Точки под КПВ (Z) соответствуют набору товаров</a:t>
            </a:r>
          </a:p>
          <a:p>
            <a:pPr>
              <a:buNone/>
            </a:pPr>
            <a:r>
              <a:rPr lang="ru-RU" dirty="0"/>
              <a:t>при неэффективном использовании ресурсов, в этом</a:t>
            </a:r>
          </a:p>
          <a:p>
            <a:pPr>
              <a:buNone/>
            </a:pPr>
            <a:r>
              <a:rPr lang="ru-RU" dirty="0"/>
              <a:t>случае может быть увеличено производство и товара А, и</a:t>
            </a:r>
          </a:p>
          <a:p>
            <a:pPr>
              <a:buNone/>
            </a:pPr>
            <a:r>
              <a:rPr lang="ru-RU" dirty="0"/>
              <a:t>товара Б </a:t>
            </a:r>
            <a:endParaRPr lang="ru-RU" b="1" dirty="0"/>
          </a:p>
        </p:txBody>
      </p:sp>
      <p:pic>
        <p:nvPicPr>
          <p:cNvPr id="3074" name="Picture 2" descr="43ee9e69-a9f3-4090-9b8b-28dc1bee2e4c">
            <a:extLst>
              <a:ext uri="{FF2B5EF4-FFF2-40B4-BE49-F238E27FC236}">
                <a16:creationId xmlns:a16="http://schemas.microsoft.com/office/drawing/2014/main" id="{3428846F-9309-4607-BC40-7BC480623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96147"/>
            <a:ext cx="5616624" cy="295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742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Кривая производственных возможностей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16561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Точки над кривой (Y) соответствуют набору товаров,</a:t>
            </a:r>
          </a:p>
          <a:p>
            <a:pPr>
              <a:buNone/>
            </a:pPr>
            <a:r>
              <a:rPr lang="ru-RU" dirty="0"/>
              <a:t>которые не могут быть произведены из-за нехватки</a:t>
            </a:r>
          </a:p>
          <a:p>
            <a:pPr>
              <a:buNone/>
            </a:pPr>
            <a:r>
              <a:rPr lang="ru-RU" dirty="0"/>
              <a:t>ресурсов для их производства </a:t>
            </a:r>
            <a:endParaRPr lang="ru-RU" b="1" dirty="0"/>
          </a:p>
        </p:txBody>
      </p:sp>
      <p:pic>
        <p:nvPicPr>
          <p:cNvPr id="4098" name="Picture 2" descr="43ee9e69-a9f3-4090-9b8b-28dc1bee2e4c">
            <a:extLst>
              <a:ext uri="{FF2B5EF4-FFF2-40B4-BE49-F238E27FC236}">
                <a16:creationId xmlns:a16="http://schemas.microsoft.com/office/drawing/2014/main" id="{6F796E3F-E4B5-4D34-A13C-207D8C482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620" y="3293910"/>
            <a:ext cx="403244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852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733</TotalTime>
  <Words>773</Words>
  <Application>Microsoft Office PowerPoint</Application>
  <PresentationFormat>Экран (4:3)</PresentationFormat>
  <Paragraphs>196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Кривая производственных возможностей</vt:lpstr>
      <vt:lpstr>Производственные возможности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Кривая производственных возможностей</vt:lpstr>
      <vt:lpstr>Решите задачу</vt:lpstr>
      <vt:lpstr>Кривая производственных возможностей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Альтернативные затраты и кривая производственных возможностей</dc:title>
  <dc:creator>user1</dc:creator>
  <cp:lastModifiedBy>user1</cp:lastModifiedBy>
  <cp:revision>81</cp:revision>
  <dcterms:modified xsi:type="dcterms:W3CDTF">2020-10-25T12:16:16Z</dcterms:modified>
</cp:coreProperties>
</file>