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1" r:id="rId4"/>
    <p:sldId id="270" r:id="rId5"/>
    <p:sldId id="271" r:id="rId6"/>
    <p:sldId id="272" r:id="rId7"/>
    <p:sldId id="273" r:id="rId8"/>
    <p:sldId id="274" r:id="rId9"/>
    <p:sldId id="275" r:id="rId10"/>
    <p:sldId id="266" r:id="rId11"/>
    <p:sldId id="267" r:id="rId12"/>
    <p:sldId id="268" r:id="rId13"/>
    <p:sldId id="277" r:id="rId14"/>
    <p:sldId id="276"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32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CAC19BB5-9BFE-4302-A3C9-6F9F4C415076}" type="datetimeFigureOut">
              <a:rPr lang="ru-RU" smtClean="0"/>
              <a:t>11.10.2020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9E5CF18-44D4-4CF9-B2DE-1D5BAD69235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CAC19BB5-9BFE-4302-A3C9-6F9F4C415076}" type="datetimeFigureOut">
              <a:rPr lang="ru-RU" smtClean="0"/>
              <a:t>11.10.2020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CAC19BB5-9BFE-4302-A3C9-6F9F4C415076}" type="datetimeFigureOut">
              <a:rPr lang="ru-RU" smtClean="0"/>
              <a:t>11.10.2020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CAC19BB5-9BFE-4302-A3C9-6F9F4C415076}" type="datetimeFigureOut">
              <a:rPr lang="ru-RU" smtClean="0"/>
              <a:t>11.10.2020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CAC19BB5-9BFE-4302-A3C9-6F9F4C415076}" type="datetimeFigureOut">
              <a:rPr lang="ru-RU" smtClean="0"/>
              <a:t>11.10.2020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AC19BB5-9BFE-4302-A3C9-6F9F4C415076}" type="datetimeFigureOut">
              <a:rPr lang="ru-RU" smtClean="0"/>
              <a:t>11.10.2020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CAC19BB5-9BFE-4302-A3C9-6F9F4C415076}" type="datetimeFigureOut">
              <a:rPr lang="ru-RU" smtClean="0"/>
              <a:t>11.10.2020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CAC19BB5-9BFE-4302-A3C9-6F9F4C415076}" type="datetimeFigureOut">
              <a:rPr lang="ru-RU" smtClean="0"/>
              <a:t>11.10.2020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E9E5CF18-44D4-4CF9-B2DE-1D5BAD69235B}"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AC19BB5-9BFE-4302-A3C9-6F9F4C415076}" type="datetimeFigureOut">
              <a:rPr lang="ru-RU" smtClean="0"/>
              <a:t>11.10.2020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9E5CF18-44D4-4CF9-B2DE-1D5BAD69235B}"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Издержки</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Виды издержек</a:t>
            </a:r>
            <a:endParaRPr lang="ru-RU" dirty="0"/>
          </a:p>
        </p:txBody>
      </p:sp>
      <p:sp>
        <p:nvSpPr>
          <p:cNvPr id="3" name="Содержимое 2"/>
          <p:cNvSpPr>
            <a:spLocks noGrp="1"/>
          </p:cNvSpPr>
          <p:nvPr>
            <p:ph idx="1"/>
          </p:nvPr>
        </p:nvSpPr>
        <p:spPr>
          <a:xfrm>
            <a:off x="457200" y="1340768"/>
            <a:ext cx="8229600" cy="4983832"/>
          </a:xfrm>
        </p:spPr>
        <p:txBody>
          <a:bodyPr>
            <a:normAutofit lnSpcReduction="10000"/>
          </a:bodyPr>
          <a:lstStyle/>
          <a:p>
            <a:pPr marL="0" indent="0">
              <a:buNone/>
            </a:pPr>
            <a:r>
              <a:rPr lang="ru-RU" b="1" dirty="0"/>
              <a:t>1.</a:t>
            </a:r>
            <a:r>
              <a:rPr lang="ru-RU" dirty="0"/>
              <a:t> </a:t>
            </a:r>
            <a:r>
              <a:rPr lang="ru-RU" b="1" dirty="0"/>
              <a:t>Возвратные издержки</a:t>
            </a:r>
            <a:r>
              <a:rPr lang="ru-RU" dirty="0"/>
              <a:t> – это все расходы фирмы, которые она способна вернуть после очередного производственного цикла или по окончании своего функционирования</a:t>
            </a:r>
            <a:r>
              <a:rPr lang="ru-RU" dirty="0" smtClean="0"/>
              <a:t>.</a:t>
            </a:r>
            <a:r>
              <a:rPr lang="ru-RU" dirty="0"/>
              <a:t> </a:t>
            </a:r>
            <a:endParaRPr lang="ru-RU" dirty="0" smtClean="0"/>
          </a:p>
          <a:p>
            <a:pPr marL="0" indent="0">
              <a:buNone/>
            </a:pPr>
            <a:r>
              <a:rPr lang="ru-RU" dirty="0" smtClean="0"/>
              <a:t>Являясь </a:t>
            </a:r>
            <a:r>
              <a:rPr lang="ru-RU" dirty="0"/>
              <a:t>составной частью цены реализуемой продукции, издержки данного вида возвращаются через выручку от реализованной продукции</a:t>
            </a:r>
          </a:p>
          <a:p>
            <a:pPr marL="0" indent="0">
              <a:buNone/>
            </a:pPr>
            <a:r>
              <a:rPr lang="ru-RU" b="1" dirty="0"/>
              <a:t>2.</a:t>
            </a:r>
            <a:r>
              <a:rPr lang="ru-RU" dirty="0"/>
              <a:t> </a:t>
            </a:r>
            <a:r>
              <a:rPr lang="ru-RU" b="1" dirty="0"/>
              <a:t>Невозвратные издержки</a:t>
            </a:r>
            <a:r>
              <a:rPr lang="ru-RU" dirty="0"/>
              <a:t> не имеют альтернативного использования. Это единовременные затраты по регистрации предприятия, его страхованию, изготовлению вывески. Невозвратные издержки - своего рода плата за вход на рынок.</a:t>
            </a:r>
          </a:p>
          <a:p>
            <a:pPr>
              <a:buNone/>
            </a:pPr>
            <a:endParaRPr lang="ru-RU" dirty="0"/>
          </a:p>
        </p:txBody>
      </p:sp>
    </p:spTree>
    <p:extLst>
      <p:ext uri="{BB962C8B-B14F-4D97-AF65-F5344CB8AC3E}">
        <p14:creationId xmlns:p14="http://schemas.microsoft.com/office/powerpoint/2010/main" val="2526812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Виды издержек</a:t>
            </a:r>
            <a:endParaRPr lang="ru-RU" dirty="0"/>
          </a:p>
        </p:txBody>
      </p:sp>
      <p:sp>
        <p:nvSpPr>
          <p:cNvPr id="3" name="Содержимое 2"/>
          <p:cNvSpPr>
            <a:spLocks noGrp="1"/>
          </p:cNvSpPr>
          <p:nvPr>
            <p:ph idx="1"/>
          </p:nvPr>
        </p:nvSpPr>
        <p:spPr>
          <a:xfrm>
            <a:off x="457200" y="1340768"/>
            <a:ext cx="8229600" cy="4983832"/>
          </a:xfrm>
        </p:spPr>
        <p:txBody>
          <a:bodyPr>
            <a:normAutofit fontScale="92500" lnSpcReduction="20000"/>
          </a:bodyPr>
          <a:lstStyle/>
          <a:p>
            <a:pPr marL="0" indent="0">
              <a:buNone/>
            </a:pPr>
            <a:r>
              <a:rPr lang="ru-RU" b="1" dirty="0" smtClean="0"/>
              <a:t>1.Прямые </a:t>
            </a:r>
            <a:r>
              <a:rPr lang="ru-RU" b="1" dirty="0"/>
              <a:t>затраты</a:t>
            </a:r>
            <a:r>
              <a:rPr lang="ru-RU" dirty="0"/>
              <a:t> — издержки, непосредственно связанные с основной деятельностью предприятия, непосредственно (прямо) включающиеся в себестоимость продукции. </a:t>
            </a:r>
            <a:endParaRPr lang="ru-RU" dirty="0" smtClean="0"/>
          </a:p>
          <a:p>
            <a:pPr marL="0" indent="0">
              <a:buNone/>
            </a:pPr>
            <a:r>
              <a:rPr lang="ru-RU" dirty="0" smtClean="0"/>
              <a:t>К </a:t>
            </a:r>
            <a:r>
              <a:rPr lang="ru-RU" dirty="0"/>
              <a:t>ним относятся затраты на основные материалы, покупные изделия, полуфабрикаты, топливо и энергию на технологические цели, заработную плату основных производственных рабочих</a:t>
            </a:r>
          </a:p>
          <a:p>
            <a:pPr marL="0" indent="0">
              <a:buNone/>
            </a:pPr>
            <a:r>
              <a:rPr lang="ru-RU" b="1" dirty="0"/>
              <a:t>2. Косвенные затраты</a:t>
            </a:r>
            <a:r>
              <a:rPr lang="ru-RU" dirty="0"/>
              <a:t> нельзя прямо отнести на единицу продукции, т.к. они касаются работы цеха, предприятия в целом. Это затраты на оплату труда административно-управленческого персонала, на содержание зданий и сооружений, информационной системы. В себестоимость они включаются пропорционально основной заработной плате рабочих.</a:t>
            </a:r>
          </a:p>
          <a:p>
            <a:pPr>
              <a:buNone/>
            </a:pPr>
            <a:endParaRPr lang="ru-RU" dirty="0"/>
          </a:p>
        </p:txBody>
      </p:sp>
    </p:spTree>
    <p:extLst>
      <p:ext uri="{BB962C8B-B14F-4D97-AF65-F5344CB8AC3E}">
        <p14:creationId xmlns:p14="http://schemas.microsoft.com/office/powerpoint/2010/main" val="310360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Средние издержки</a:t>
            </a:r>
            <a:endParaRPr lang="ru-RU" dirty="0"/>
          </a:p>
        </p:txBody>
      </p:sp>
      <p:sp>
        <p:nvSpPr>
          <p:cNvPr id="3" name="Содержимое 2"/>
          <p:cNvSpPr>
            <a:spLocks noGrp="1"/>
          </p:cNvSpPr>
          <p:nvPr>
            <p:ph idx="1"/>
          </p:nvPr>
        </p:nvSpPr>
        <p:spPr>
          <a:xfrm>
            <a:off x="457200" y="1340768"/>
            <a:ext cx="8229600" cy="5184576"/>
          </a:xfrm>
        </p:spPr>
        <p:txBody>
          <a:bodyPr>
            <a:normAutofit fontScale="77500" lnSpcReduction="20000"/>
          </a:bodyPr>
          <a:lstStyle/>
          <a:p>
            <a:pPr marL="0" indent="0" algn="just">
              <a:buNone/>
            </a:pPr>
            <a:r>
              <a:rPr lang="ru-RU" sz="3100" b="1" dirty="0"/>
              <a:t>Средние издержки</a:t>
            </a:r>
            <a:r>
              <a:rPr lang="ru-RU" sz="3100" dirty="0"/>
              <a:t> - это издержки на единицу продукции.</a:t>
            </a:r>
          </a:p>
          <a:p>
            <a:pPr marL="0" lvl="0" indent="0">
              <a:buNone/>
            </a:pPr>
            <a:r>
              <a:rPr lang="ru-RU" sz="2400" u="sng" dirty="0" smtClean="0"/>
              <a:t> 1) средние </a:t>
            </a:r>
            <a:r>
              <a:rPr lang="ru-RU" sz="2400" u="sng" dirty="0"/>
              <a:t>постоянные издержки (AFC)</a:t>
            </a:r>
            <a:endParaRPr lang="ru-RU" sz="2400" dirty="0"/>
          </a:p>
          <a:p>
            <a:pPr>
              <a:buNone/>
            </a:pPr>
            <a:r>
              <a:rPr lang="ru-RU" sz="2400" dirty="0"/>
              <a:t>Средние постоянные издержки (AFC) характеризуются затратами постоянного ресурса, с которыми в среднем производится единица продукции. AFC определяются отношением постоянных издержек TFC и величиной выработки Q</a:t>
            </a:r>
            <a:r>
              <a:rPr lang="ru-RU" sz="2400" dirty="0" smtClean="0"/>
              <a:t>:</a:t>
            </a:r>
          </a:p>
          <a:p>
            <a:pPr>
              <a:buNone/>
            </a:pPr>
            <a:r>
              <a:rPr lang="ru-RU" dirty="0" smtClean="0"/>
              <a:t> </a:t>
            </a:r>
          </a:p>
          <a:p>
            <a:pPr>
              <a:buNone/>
            </a:pPr>
            <a:endParaRPr lang="ru-RU" dirty="0" smtClean="0"/>
          </a:p>
          <a:p>
            <a:pPr>
              <a:buNone/>
            </a:pPr>
            <a:endParaRPr lang="ru-RU" dirty="0" smtClean="0"/>
          </a:p>
          <a:p>
            <a:pPr>
              <a:buNone/>
            </a:pPr>
            <a:r>
              <a:rPr lang="ru-RU" dirty="0" smtClean="0"/>
              <a:t>  </a:t>
            </a:r>
            <a:endParaRPr lang="ru-RU" dirty="0"/>
          </a:p>
          <a:p>
            <a:pPr>
              <a:buNone/>
            </a:pPr>
            <a:endParaRPr lang="ru-RU" dirty="0" smtClean="0"/>
          </a:p>
          <a:p>
            <a:pPr>
              <a:buNone/>
            </a:pPr>
            <a:endParaRPr lang="ru-RU" dirty="0"/>
          </a:p>
          <a:p>
            <a:pPr>
              <a:buNone/>
            </a:pPr>
            <a:endParaRPr lang="ru-RU" sz="2400" dirty="0" smtClean="0"/>
          </a:p>
          <a:p>
            <a:pPr>
              <a:buNone/>
            </a:pPr>
            <a:r>
              <a:rPr lang="ru-RU" sz="2400" dirty="0" smtClean="0"/>
              <a:t>График </a:t>
            </a:r>
            <a:r>
              <a:rPr lang="ru-RU" sz="2400" dirty="0"/>
              <a:t>средних постоянных издержек является  кривая, имеющая убывающий характер, т.к. с увеличением объёма производства растёт общая выручка, то средние постоянные издержки представляют собой всё меньшую величину, которая приходится на единицу изделий.</a:t>
            </a:r>
          </a:p>
          <a:p>
            <a:pPr>
              <a:buNone/>
            </a:pPr>
            <a:endParaRPr lang="ru-RU" dirty="0"/>
          </a:p>
        </p:txBody>
      </p:sp>
      <p:pic>
        <p:nvPicPr>
          <p:cNvPr id="16" name="Рисунок 15" descr="https://intuit.ru/EDI/31_12_18_1/1546208382-685/tutorial/823/objects/6/files/Image072.gif"/>
          <p:cNvPicPr/>
          <p:nvPr/>
        </p:nvPicPr>
        <p:blipFill>
          <a:blip r:embed="rId2">
            <a:extLst>
              <a:ext uri="{28A0092B-C50C-407E-A947-70E740481C1C}">
                <a14:useLocalDpi xmlns:a14="http://schemas.microsoft.com/office/drawing/2010/main" val="0"/>
              </a:ext>
            </a:extLst>
          </a:blip>
          <a:srcRect/>
          <a:stretch>
            <a:fillRect/>
          </a:stretch>
        </p:blipFill>
        <p:spPr bwMode="auto">
          <a:xfrm>
            <a:off x="6516216" y="3131097"/>
            <a:ext cx="1296144" cy="720080"/>
          </a:xfrm>
          <a:prstGeom prst="rect">
            <a:avLst/>
          </a:prstGeom>
          <a:noFill/>
          <a:ln>
            <a:noFill/>
          </a:ln>
        </p:spPr>
      </p:pic>
      <p:pic>
        <p:nvPicPr>
          <p:cNvPr id="17" name="Рисунок 16" descr="http://www.aup.ru/books/m240/img/image028.png"/>
          <p:cNvPicPr/>
          <p:nvPr/>
        </p:nvPicPr>
        <p:blipFill>
          <a:blip r:embed="rId3">
            <a:extLst>
              <a:ext uri="{28A0092B-C50C-407E-A947-70E740481C1C}">
                <a14:useLocalDpi xmlns:a14="http://schemas.microsoft.com/office/drawing/2010/main" val="0"/>
              </a:ext>
            </a:extLst>
          </a:blip>
          <a:srcRect/>
          <a:stretch>
            <a:fillRect/>
          </a:stretch>
        </p:blipFill>
        <p:spPr bwMode="auto">
          <a:xfrm>
            <a:off x="683568" y="3140968"/>
            <a:ext cx="3438165" cy="2030439"/>
          </a:xfrm>
          <a:prstGeom prst="rect">
            <a:avLst/>
          </a:prstGeom>
          <a:noFill/>
          <a:ln>
            <a:noFill/>
          </a:ln>
        </p:spPr>
      </p:pic>
    </p:spTree>
    <p:extLst>
      <p:ext uri="{BB962C8B-B14F-4D97-AF65-F5344CB8AC3E}">
        <p14:creationId xmlns:p14="http://schemas.microsoft.com/office/powerpoint/2010/main" val="3352453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Средние издержки</a:t>
            </a:r>
            <a:endParaRPr lang="ru-RU" dirty="0"/>
          </a:p>
        </p:txBody>
      </p:sp>
      <p:sp>
        <p:nvSpPr>
          <p:cNvPr id="3" name="Содержимое 2"/>
          <p:cNvSpPr>
            <a:spLocks noGrp="1"/>
          </p:cNvSpPr>
          <p:nvPr>
            <p:ph idx="1"/>
          </p:nvPr>
        </p:nvSpPr>
        <p:spPr>
          <a:xfrm>
            <a:off x="457200" y="1340768"/>
            <a:ext cx="8229600" cy="5184576"/>
          </a:xfrm>
        </p:spPr>
        <p:txBody>
          <a:bodyPr>
            <a:normAutofit/>
          </a:bodyPr>
          <a:lstStyle/>
          <a:p>
            <a:pPr marL="0" lvl="0" indent="0" algn="just">
              <a:buNone/>
            </a:pPr>
            <a:r>
              <a:rPr lang="ru-RU" sz="2000" u="sng" dirty="0" smtClean="0"/>
              <a:t>2) средние </a:t>
            </a:r>
            <a:r>
              <a:rPr lang="ru-RU" sz="2000" u="sng" dirty="0"/>
              <a:t>переменные издержки (АVC)</a:t>
            </a:r>
            <a:endParaRPr lang="ru-RU" sz="2000" dirty="0"/>
          </a:p>
          <a:p>
            <a:pPr marL="0" indent="0" algn="just">
              <a:buNone/>
            </a:pPr>
            <a:r>
              <a:rPr lang="ru-RU" sz="2000" dirty="0"/>
              <a:t>Средние переменные издержки (AVC) характеризуют затраты переменного ресурса, с которыми в среднем производится единица продукции. AVC определяются отношением переменных издержек TVC и величины выработки Q</a:t>
            </a:r>
            <a:r>
              <a:rPr lang="ru-RU" sz="2000" dirty="0" smtClean="0"/>
              <a:t>.</a:t>
            </a:r>
          </a:p>
          <a:p>
            <a:pPr marL="0" indent="0">
              <a:buNone/>
            </a:pPr>
            <a:endParaRPr lang="ru-RU" dirty="0"/>
          </a:p>
          <a:p>
            <a:pPr marL="0" lvl="0" indent="0">
              <a:buNone/>
            </a:pPr>
            <a:endParaRPr lang="ru-RU" dirty="0"/>
          </a:p>
          <a:p>
            <a:pPr>
              <a:buNone/>
            </a:pPr>
            <a:r>
              <a:rPr lang="ru-RU" dirty="0" smtClean="0"/>
              <a:t>  </a:t>
            </a:r>
            <a:endParaRPr lang="ru-RU" dirty="0"/>
          </a:p>
          <a:p>
            <a:pPr>
              <a:buNone/>
            </a:pPr>
            <a:endParaRPr lang="ru-RU" dirty="0" smtClean="0"/>
          </a:p>
          <a:p>
            <a:pPr>
              <a:buNone/>
            </a:pPr>
            <a:r>
              <a:rPr lang="ru-RU" sz="2000" dirty="0" smtClean="0"/>
              <a:t>     Графиком </a:t>
            </a:r>
            <a:r>
              <a:rPr lang="ru-RU" sz="2000" dirty="0"/>
              <a:t>является кривая, которая начинается не от начала координат. Общий характер кривой – возрастающий. Технологически оптимальный размер выпуска достигается, когда AVC становятся минимальными (</a:t>
            </a:r>
            <a:r>
              <a:rPr lang="ru-RU" sz="2000" dirty="0" err="1"/>
              <a:t>т.Q</a:t>
            </a:r>
            <a:r>
              <a:rPr lang="ru-RU" sz="2000" dirty="0"/>
              <a:t> – 1).</a:t>
            </a:r>
          </a:p>
          <a:p>
            <a:pPr>
              <a:buNone/>
            </a:pPr>
            <a:endParaRPr lang="ru-RU" dirty="0"/>
          </a:p>
        </p:txBody>
      </p:sp>
      <p:pic>
        <p:nvPicPr>
          <p:cNvPr id="5" name="Рисунок 4" descr="https://intuit.ru/EDI/31_12_18_1/1546208382-685/tutorial/823/objects/6/files/Image079.gif"/>
          <p:cNvPicPr/>
          <p:nvPr/>
        </p:nvPicPr>
        <p:blipFill>
          <a:blip r:embed="rId2">
            <a:extLst>
              <a:ext uri="{28A0092B-C50C-407E-A947-70E740481C1C}">
                <a14:useLocalDpi xmlns:a14="http://schemas.microsoft.com/office/drawing/2010/main" val="0"/>
              </a:ext>
            </a:extLst>
          </a:blip>
          <a:srcRect/>
          <a:stretch>
            <a:fillRect/>
          </a:stretch>
        </p:blipFill>
        <p:spPr bwMode="auto">
          <a:xfrm>
            <a:off x="5652120" y="3068825"/>
            <a:ext cx="1728192" cy="864096"/>
          </a:xfrm>
          <a:prstGeom prst="rect">
            <a:avLst/>
          </a:prstGeom>
          <a:noFill/>
          <a:ln>
            <a:noFill/>
          </a:ln>
        </p:spPr>
      </p:pic>
      <p:pic>
        <p:nvPicPr>
          <p:cNvPr id="7" name="Рисунок 6" descr="http://www.aup.ru/books/m240/img/image030.png"/>
          <p:cNvPicPr/>
          <p:nvPr/>
        </p:nvPicPr>
        <p:blipFill>
          <a:blip r:embed="rId3">
            <a:extLst>
              <a:ext uri="{28A0092B-C50C-407E-A947-70E740481C1C}">
                <a14:useLocalDpi xmlns:a14="http://schemas.microsoft.com/office/drawing/2010/main" val="0"/>
              </a:ext>
            </a:extLst>
          </a:blip>
          <a:srcRect/>
          <a:stretch>
            <a:fillRect/>
          </a:stretch>
        </p:blipFill>
        <p:spPr bwMode="auto">
          <a:xfrm>
            <a:off x="457200" y="3068960"/>
            <a:ext cx="2386608" cy="1728192"/>
          </a:xfrm>
          <a:prstGeom prst="rect">
            <a:avLst/>
          </a:prstGeom>
          <a:noFill/>
          <a:ln>
            <a:noFill/>
          </a:ln>
        </p:spPr>
      </p:pic>
    </p:spTree>
    <p:extLst>
      <p:ext uri="{BB962C8B-B14F-4D97-AF65-F5344CB8AC3E}">
        <p14:creationId xmlns:p14="http://schemas.microsoft.com/office/powerpoint/2010/main" val="1425007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Средние издержки</a:t>
            </a:r>
            <a:endParaRPr lang="ru-RU" dirty="0"/>
          </a:p>
        </p:txBody>
      </p:sp>
      <p:sp>
        <p:nvSpPr>
          <p:cNvPr id="3" name="Содержимое 2"/>
          <p:cNvSpPr>
            <a:spLocks noGrp="1"/>
          </p:cNvSpPr>
          <p:nvPr>
            <p:ph idx="1"/>
          </p:nvPr>
        </p:nvSpPr>
        <p:spPr>
          <a:xfrm>
            <a:off x="457200" y="1340768"/>
            <a:ext cx="8229600" cy="5184576"/>
          </a:xfrm>
        </p:spPr>
        <p:txBody>
          <a:bodyPr>
            <a:normAutofit/>
          </a:bodyPr>
          <a:lstStyle/>
          <a:p>
            <a:pPr marL="0" indent="0">
              <a:buNone/>
            </a:pPr>
            <a:r>
              <a:rPr lang="ru-RU" sz="2000" dirty="0" smtClean="0"/>
              <a:t>3) </a:t>
            </a:r>
            <a:r>
              <a:rPr lang="ru-RU" sz="2000" u="sng" dirty="0" smtClean="0"/>
              <a:t>средние </a:t>
            </a:r>
            <a:r>
              <a:rPr lang="ru-RU" sz="2000" u="sng" dirty="0"/>
              <a:t>общие издержки (АТС)</a:t>
            </a:r>
            <a:endParaRPr lang="ru-RU" sz="2000" dirty="0"/>
          </a:p>
          <a:p>
            <a:pPr marL="0" indent="0">
              <a:buNone/>
            </a:pPr>
            <a:r>
              <a:rPr lang="ru-RU" sz="2000" dirty="0"/>
              <a:t>Средние общие (суммарные) издержки (АТС) характеризуют затраты переменного и постоянного ресурсов, с которыми в среднем производится единица продукции. АТС определяется отношением валовых издержек ТС и величины выработки Q</a:t>
            </a:r>
            <a:r>
              <a:rPr lang="ru-RU" sz="2000" dirty="0" smtClean="0"/>
              <a:t>:</a:t>
            </a:r>
          </a:p>
          <a:p>
            <a:pPr marL="0" indent="0">
              <a:buNone/>
            </a:pPr>
            <a:endParaRPr lang="ru-RU" dirty="0"/>
          </a:p>
          <a:p>
            <a:pPr marL="0" lvl="0" indent="0">
              <a:buNone/>
            </a:pPr>
            <a:endParaRPr lang="ru-RU" dirty="0"/>
          </a:p>
          <a:p>
            <a:pPr>
              <a:buNone/>
            </a:pPr>
            <a:r>
              <a:rPr lang="ru-RU" dirty="0" smtClean="0"/>
              <a:t>  </a:t>
            </a:r>
            <a:endParaRPr lang="ru-RU" dirty="0"/>
          </a:p>
          <a:p>
            <a:pPr marL="0" indent="0" algn="just">
              <a:buNone/>
            </a:pPr>
            <a:endParaRPr lang="ru-RU" sz="2000" dirty="0" smtClean="0"/>
          </a:p>
          <a:p>
            <a:pPr marL="0" indent="0" algn="just">
              <a:buNone/>
            </a:pPr>
            <a:endParaRPr lang="ru-RU" sz="2000" dirty="0"/>
          </a:p>
          <a:p>
            <a:pPr marL="0" indent="0" algn="just">
              <a:buNone/>
            </a:pPr>
            <a:r>
              <a:rPr lang="ru-RU" sz="2000" dirty="0" smtClean="0"/>
              <a:t>Кривая </a:t>
            </a:r>
            <a:r>
              <a:rPr lang="ru-RU" sz="2000" dirty="0"/>
              <a:t>имеет V-образную форму. Объем производства, соответствующий минимальным средним общим издержкам, называется точкой технологического оптимизма.</a:t>
            </a:r>
          </a:p>
        </p:txBody>
      </p:sp>
      <p:pic>
        <p:nvPicPr>
          <p:cNvPr id="7" name="Рисунок 6" descr="https://intuit.ru/EDI/31_12_18_1/1546208382-685/tutorial/823/objects/6/files/Image085.gif"/>
          <p:cNvPicPr/>
          <p:nvPr/>
        </p:nvPicPr>
        <p:blipFill>
          <a:blip r:embed="rId2">
            <a:extLst>
              <a:ext uri="{28A0092B-C50C-407E-A947-70E740481C1C}">
                <a14:useLocalDpi xmlns:a14="http://schemas.microsoft.com/office/drawing/2010/main" val="0"/>
              </a:ext>
            </a:extLst>
          </a:blip>
          <a:srcRect/>
          <a:stretch>
            <a:fillRect/>
          </a:stretch>
        </p:blipFill>
        <p:spPr bwMode="auto">
          <a:xfrm>
            <a:off x="7164288" y="3212976"/>
            <a:ext cx="1522512" cy="864096"/>
          </a:xfrm>
          <a:prstGeom prst="rect">
            <a:avLst/>
          </a:prstGeom>
          <a:noFill/>
          <a:ln>
            <a:noFill/>
          </a:ln>
        </p:spPr>
      </p:pic>
      <p:pic>
        <p:nvPicPr>
          <p:cNvPr id="9" name="Рисунок 8" descr="http://www.aup.ru/books/m240/img/image032.png"/>
          <p:cNvPicPr/>
          <p:nvPr/>
        </p:nvPicPr>
        <p:blipFill>
          <a:blip r:embed="rId3">
            <a:extLst>
              <a:ext uri="{28A0092B-C50C-407E-A947-70E740481C1C}">
                <a14:useLocalDpi xmlns:a14="http://schemas.microsoft.com/office/drawing/2010/main" val="0"/>
              </a:ext>
            </a:extLst>
          </a:blip>
          <a:srcRect/>
          <a:stretch>
            <a:fillRect/>
          </a:stretch>
        </p:blipFill>
        <p:spPr bwMode="auto">
          <a:xfrm>
            <a:off x="1331640" y="3068960"/>
            <a:ext cx="3312368" cy="2160240"/>
          </a:xfrm>
          <a:prstGeom prst="rect">
            <a:avLst/>
          </a:prstGeom>
          <a:noFill/>
          <a:ln>
            <a:noFill/>
          </a:ln>
        </p:spPr>
      </p:pic>
    </p:spTree>
    <p:extLst>
      <p:ext uri="{BB962C8B-B14F-4D97-AF65-F5344CB8AC3E}">
        <p14:creationId xmlns:p14="http://schemas.microsoft.com/office/powerpoint/2010/main" val="523535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t>Предельные </a:t>
            </a:r>
            <a:r>
              <a:rPr lang="ru-RU" dirty="0" smtClean="0"/>
              <a:t>издержек</a:t>
            </a:r>
            <a:endParaRPr lang="ru-RU" dirty="0"/>
          </a:p>
        </p:txBody>
      </p:sp>
      <p:sp>
        <p:nvSpPr>
          <p:cNvPr id="3" name="Содержимое 2"/>
          <p:cNvSpPr>
            <a:spLocks noGrp="1"/>
          </p:cNvSpPr>
          <p:nvPr>
            <p:ph idx="1"/>
          </p:nvPr>
        </p:nvSpPr>
        <p:spPr>
          <a:xfrm>
            <a:off x="457200" y="1340768"/>
            <a:ext cx="8229600" cy="5184576"/>
          </a:xfrm>
        </p:spPr>
        <p:txBody>
          <a:bodyPr>
            <a:normAutofit lnSpcReduction="10000"/>
          </a:bodyPr>
          <a:lstStyle/>
          <a:p>
            <a:pPr marL="0" indent="0">
              <a:buNone/>
            </a:pPr>
            <a:r>
              <a:rPr lang="ru-RU" b="1" dirty="0"/>
              <a:t>Предельные издержки (MC)</a:t>
            </a:r>
            <a:r>
              <a:rPr lang="ru-RU" dirty="0"/>
              <a:t> – это дополнительные затраты на выпуск дополнительной единицы продукции.</a:t>
            </a:r>
          </a:p>
          <a:p>
            <a:pPr marL="0" indent="0">
              <a:buNone/>
            </a:pPr>
            <a:r>
              <a:rPr lang="ru-RU" dirty="0"/>
              <a:t>Определяется по следующей формуле: </a:t>
            </a:r>
            <a:endParaRPr lang="ru-RU" dirty="0" smtClean="0"/>
          </a:p>
          <a:p>
            <a:pPr marL="0" indent="0">
              <a:buNone/>
            </a:pPr>
            <a:r>
              <a:rPr lang="ru-RU" dirty="0" smtClean="0"/>
              <a:t>МС </a:t>
            </a:r>
            <a:r>
              <a:rPr lang="ru-RU" dirty="0"/>
              <a:t>= ∆ТС/ ∆Q.</a:t>
            </a:r>
          </a:p>
          <a:p>
            <a:pPr marL="0" indent="0" algn="just">
              <a:buNone/>
            </a:pPr>
            <a:r>
              <a:rPr lang="ru-RU" dirty="0"/>
              <a:t>Предельные издержки показывают издержки, которые фирме придется понести в случае производства последней единицы продукции, и, одновременно, - издержки которые могут быть „ сэкономлены ” в случае сокращения объема производства на эту последнюю единицу. Показатели средних издержек не дают такой информации</a:t>
            </a:r>
            <a:endParaRPr lang="ru-RU" dirty="0"/>
          </a:p>
        </p:txBody>
      </p:sp>
    </p:spTree>
    <p:extLst>
      <p:ext uri="{BB962C8B-B14F-4D97-AF65-F5344CB8AC3E}">
        <p14:creationId xmlns:p14="http://schemas.microsoft.com/office/powerpoint/2010/main" val="290204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87624" y="1052736"/>
            <a:ext cx="7499176" cy="5271864"/>
          </a:xfrm>
        </p:spPr>
        <p:txBody>
          <a:bodyPr>
            <a:normAutofit lnSpcReduction="10000"/>
          </a:bodyPr>
          <a:lstStyle/>
          <a:p>
            <a:pPr marL="0" indent="0">
              <a:buNone/>
            </a:pPr>
            <a:r>
              <a:rPr lang="ru-RU" b="1" dirty="0" smtClean="0"/>
              <a:t>     Издержки</a:t>
            </a:r>
            <a:r>
              <a:rPr lang="ru-RU" dirty="0" smtClean="0"/>
              <a:t> </a:t>
            </a:r>
            <a:r>
              <a:rPr lang="ru-RU" dirty="0"/>
              <a:t>– это денежное выражение затрат производственных факторов, необходимых для осуществления предприятием своей производственной деятельности.</a:t>
            </a:r>
          </a:p>
          <a:p>
            <a:pPr marL="0" indent="0">
              <a:buNone/>
            </a:pPr>
            <a:r>
              <a:rPr lang="ru-RU" dirty="0"/>
              <a:t>Издержки – неизбежное явление, они имеются у каждой фирмы, юридически оформленной. Но они различны для каждой из них в отдельности и зависят от экономической грамотности руководства и финансовых отделов, которые планируют объем деятельности и, как следствие, величину затрат.</a:t>
            </a:r>
          </a:p>
          <a:p>
            <a:pPr marL="0" indent="0">
              <a:buNone/>
            </a:pPr>
            <a:endParaRPr lang="ru-RU" dirty="0"/>
          </a:p>
          <a:p>
            <a:pPr algn="just">
              <a:buNone/>
            </a:pPr>
            <a:r>
              <a:rPr lang="en-US" dirty="0" smtClean="0"/>
              <a:t>    </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457200" y="1052736"/>
            <a:ext cx="8229600" cy="5271864"/>
          </a:xfrm>
        </p:spPr>
        <p:txBody>
          <a:bodyPr>
            <a:normAutofit fontScale="92500" lnSpcReduction="20000"/>
          </a:bodyPr>
          <a:lstStyle/>
          <a:p>
            <a:pPr marL="0" indent="0">
              <a:buNone/>
            </a:pPr>
            <a:r>
              <a:rPr lang="ru-RU" b="1" dirty="0" smtClean="0"/>
              <a:t>    1</a:t>
            </a:r>
            <a:r>
              <a:rPr lang="ru-RU" b="1" dirty="0"/>
              <a:t>.</a:t>
            </a:r>
            <a:r>
              <a:rPr lang="ru-RU" dirty="0"/>
              <a:t> </a:t>
            </a:r>
            <a:r>
              <a:rPr lang="ru-RU" b="1" dirty="0"/>
              <a:t>Основные затраты</a:t>
            </a:r>
            <a:r>
              <a:rPr lang="ru-RU" dirty="0"/>
              <a:t> имеют непосредственную связь с технологическим и производственным процессом, посредством которого изготавливается определенный объем товаров и услуг общественного и иного потребления. Например, к таковым можно отнести расходы на заготовление сырья, материалов, топлива и оплату энергии, используемой при производстве или создании для него условий. Кроме того, основными затратами являются и выплаты заработной платы работникам организации, поскольку они осуществляются регулярно, т. е. на постоянной основе, и производятся за выполнение определенных работ или оказание услуг.</a:t>
            </a:r>
          </a:p>
          <a:p>
            <a:pPr marL="0" indent="0">
              <a:buNone/>
            </a:pPr>
            <a:r>
              <a:rPr lang="ru-RU" b="1" dirty="0" smtClean="0"/>
              <a:t>   2</a:t>
            </a:r>
            <a:r>
              <a:rPr lang="ru-RU" b="1" dirty="0"/>
              <a:t>.</a:t>
            </a:r>
            <a:r>
              <a:rPr lang="ru-RU" dirty="0"/>
              <a:t> </a:t>
            </a:r>
            <a:r>
              <a:rPr lang="ru-RU" b="1" dirty="0"/>
              <a:t>Накладные расходы</a:t>
            </a:r>
            <a:r>
              <a:rPr lang="ru-RU" dirty="0"/>
              <a:t> связаны с обеспечением процесса производства и его организации, созданием благоприятных условий трудовой деятельности. Это так называемые цеховые и общезаводские расходы.</a:t>
            </a:r>
          </a:p>
          <a:p>
            <a:pPr>
              <a:buNone/>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457200" y="1052736"/>
            <a:ext cx="8229600" cy="5271864"/>
          </a:xfrm>
        </p:spPr>
        <p:txBody>
          <a:bodyPr>
            <a:normAutofit lnSpcReduction="10000"/>
          </a:bodyPr>
          <a:lstStyle/>
          <a:p>
            <a:pPr marL="0" indent="0">
              <a:buNone/>
            </a:pPr>
            <a:r>
              <a:rPr lang="ru-RU" b="1" dirty="0"/>
              <a:t>1. Явные издержек (внешние) </a:t>
            </a:r>
            <a:r>
              <a:rPr lang="ru-RU" dirty="0"/>
              <a:t>- заработная плата рабочим, денежные затраты на покупку и аренду станков, оборудования, зданий, сооружений, оплата транспортных расходов, коммунальные платежи, оплата поставщиков материальных ресурсов, оплата услуг банков, страховых компаний </a:t>
            </a:r>
          </a:p>
          <a:p>
            <a:pPr marL="0" indent="0">
              <a:buNone/>
            </a:pPr>
            <a:r>
              <a:rPr lang="ru-RU" b="1" dirty="0"/>
              <a:t> 2. Неявные издержки (внутренние) – </a:t>
            </a:r>
            <a:r>
              <a:rPr lang="ru-RU" dirty="0"/>
              <a:t>это денежные платежи, которые могла бы получить фирма при более выгодном использовании принадлежащих ей ресурсов. Для собственника капитала неявными издержками является прибыль, которую он мог бы получить, вложив свой капитал не в данное, а в какое-то иное дело (предприятие).</a:t>
            </a:r>
          </a:p>
          <a:p>
            <a:pPr>
              <a:buNone/>
            </a:pPr>
            <a:endParaRPr lang="ru-RU" dirty="0"/>
          </a:p>
        </p:txBody>
      </p:sp>
    </p:spTree>
    <p:extLst>
      <p:ext uri="{BB962C8B-B14F-4D97-AF65-F5344CB8AC3E}">
        <p14:creationId xmlns:p14="http://schemas.microsoft.com/office/powerpoint/2010/main" val="2025436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Пример неявных 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457200" y="1052736"/>
            <a:ext cx="8229600" cy="5271864"/>
          </a:xfrm>
        </p:spPr>
        <p:txBody>
          <a:bodyPr>
            <a:normAutofit lnSpcReduction="10000"/>
          </a:bodyPr>
          <a:lstStyle/>
          <a:p>
            <a:pPr marL="0" indent="0" algn="just">
              <a:buNone/>
            </a:pPr>
            <a:r>
              <a:rPr lang="ru-RU" dirty="0" smtClean="0"/>
              <a:t>    Пример </a:t>
            </a:r>
            <a:r>
              <a:rPr lang="ru-RU" dirty="0"/>
              <a:t>1: предприниматель организовал офис фирмы в собственном помещении. Он ничего не платит за аренду, так что явных издержек нет. Однако есть скрытые издержки - бизнесмен каждый месяц теряет деньги, которые мог бы получить, если бы сдал этот офис в аренду другим людям.</a:t>
            </a:r>
          </a:p>
          <a:p>
            <a:pPr marL="0" indent="0" algn="just">
              <a:buNone/>
            </a:pPr>
            <a:r>
              <a:rPr lang="ru-RU" dirty="0" smtClean="0"/>
              <a:t>    Пример </a:t>
            </a:r>
            <a:r>
              <a:rPr lang="ru-RU" dirty="0"/>
              <a:t>2: решив начать собственное дело, бизнесмен работает без зарплаты, рассчитывая на будущую прибыль. Внешних издержек на зарплату директору у него нет. Однако есть альтернативные издержки - этот человек каждый месяц не получает зарплату, которую мог бы заработать, если бы пошел трудиться по найму.</a:t>
            </a:r>
          </a:p>
          <a:p>
            <a:pPr>
              <a:buNone/>
            </a:pPr>
            <a:endParaRPr lang="ru-RU" dirty="0"/>
          </a:p>
        </p:txBody>
      </p:sp>
    </p:spTree>
    <p:extLst>
      <p:ext uri="{BB962C8B-B14F-4D97-AF65-F5344CB8AC3E}">
        <p14:creationId xmlns:p14="http://schemas.microsoft.com/office/powerpoint/2010/main" val="791405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457200" y="1052736"/>
            <a:ext cx="8229600" cy="5271864"/>
          </a:xfrm>
        </p:spPr>
        <p:txBody>
          <a:bodyPr>
            <a:normAutofit/>
          </a:bodyPr>
          <a:lstStyle/>
          <a:p>
            <a:pPr marL="0" indent="0" algn="just">
              <a:buNone/>
            </a:pPr>
            <a:r>
              <a:rPr lang="ru-RU" sz="2200" b="1" dirty="0"/>
              <a:t>1.</a:t>
            </a:r>
            <a:r>
              <a:rPr lang="ru-RU" sz="2200" dirty="0"/>
              <a:t> </a:t>
            </a:r>
            <a:r>
              <a:rPr lang="ru-RU" sz="2200" b="1" dirty="0"/>
              <a:t>Постоянные издержки FC</a:t>
            </a:r>
            <a:r>
              <a:rPr lang="ru-RU" sz="2200" dirty="0"/>
              <a:t> (</a:t>
            </a:r>
            <a:r>
              <a:rPr lang="ru-RU" sz="2200" dirty="0" err="1"/>
              <a:t>fixed</a:t>
            </a:r>
            <a:r>
              <a:rPr lang="ru-RU" sz="2200" dirty="0"/>
              <a:t> </a:t>
            </a:r>
            <a:r>
              <a:rPr lang="ru-RU" sz="2200" dirty="0" err="1"/>
              <a:t>cost</a:t>
            </a:r>
            <a:r>
              <a:rPr lang="ru-RU" sz="2200" dirty="0"/>
              <a:t>) – это те, которые не зависят от объема производства. К ним относятся отчисления на амортизацию зданий и сооружений, рентные платежи, административно-управленческие расходы и т. д. Эти затраты должны быть оплачены даже в случае остановки предприятия.</a:t>
            </a:r>
          </a:p>
          <a:p>
            <a:pPr marL="0" indent="0" algn="just">
              <a:buNone/>
            </a:pPr>
            <a:r>
              <a:rPr lang="ru-RU" sz="2200" dirty="0"/>
              <a:t>Пример: Зарплата бухгалтера на предприятии по сборке телевизоров не зависит от того, сколько телевизоров соберут работники. Зарплата бухгалтера относится к постоянным издержкам.</a:t>
            </a:r>
          </a:p>
          <a:p>
            <a:pPr>
              <a:buNone/>
            </a:pPr>
            <a:endParaRPr lang="ru-RU" dirty="0"/>
          </a:p>
        </p:txBody>
      </p:sp>
      <p:pic>
        <p:nvPicPr>
          <p:cNvPr id="4" name="Рисунок 3" descr="https://n2tutor.ru/materials/handbook/chapter10/part11/10g14.PNG"/>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933056"/>
            <a:ext cx="3240360" cy="2391544"/>
          </a:xfrm>
          <a:prstGeom prst="rect">
            <a:avLst/>
          </a:prstGeom>
          <a:noFill/>
          <a:ln>
            <a:noFill/>
          </a:ln>
        </p:spPr>
      </p:pic>
    </p:spTree>
    <p:extLst>
      <p:ext uri="{BB962C8B-B14F-4D97-AF65-F5344CB8AC3E}">
        <p14:creationId xmlns:p14="http://schemas.microsoft.com/office/powerpoint/2010/main" val="752306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755576" y="1166444"/>
            <a:ext cx="8229600" cy="5271864"/>
          </a:xfrm>
        </p:spPr>
        <p:txBody>
          <a:bodyPr>
            <a:normAutofit/>
          </a:bodyPr>
          <a:lstStyle/>
          <a:p>
            <a:pPr marL="0" indent="0" algn="just">
              <a:buNone/>
            </a:pPr>
            <a:r>
              <a:rPr lang="ru-RU" sz="2000" b="1" dirty="0"/>
              <a:t>2. Переменные издержки VC</a:t>
            </a:r>
            <a:r>
              <a:rPr lang="ru-RU" sz="2000" dirty="0"/>
              <a:t> (</a:t>
            </a:r>
            <a:r>
              <a:rPr lang="ru-RU" sz="2000" dirty="0" err="1"/>
              <a:t>variable</a:t>
            </a:r>
            <a:r>
              <a:rPr lang="ru-RU" sz="2000" dirty="0"/>
              <a:t> </a:t>
            </a:r>
            <a:r>
              <a:rPr lang="ru-RU" sz="2000" dirty="0" err="1"/>
              <a:t>cost</a:t>
            </a:r>
            <a:r>
              <a:rPr lang="ru-RU" sz="2000" dirty="0"/>
              <a:t>) – это расходы, которые зависят от количества производимой продукции. Они состоят из затрат на сырье, материалы, заработную плату и т. п. По мере роста объема производства они возрастают.</a:t>
            </a:r>
          </a:p>
          <a:p>
            <a:pPr marL="0" indent="0" algn="just">
              <a:buNone/>
            </a:pPr>
            <a:r>
              <a:rPr lang="ru-RU" sz="2000" dirty="0"/>
              <a:t>Пример: чем больше телевизоров собирают на предприятии, тем больше нужно комплектующих и картонных коробок для упаковки, тем больше становятся расходы на транспортировку готовых телевизоров и т.п. Затраты на комплектующие, упаковку и транспортировку - это переменные издержки.</a:t>
            </a:r>
          </a:p>
          <a:p>
            <a:pPr>
              <a:buNone/>
            </a:pPr>
            <a:endParaRPr lang="ru-RU" dirty="0"/>
          </a:p>
        </p:txBody>
      </p:sp>
      <p:pic>
        <p:nvPicPr>
          <p:cNvPr id="5" name="Рисунок 4" descr="https://n2tutor.ru/materials/handbook/chapter10/part11/10g15-2.PNG"/>
          <p:cNvPicPr/>
          <p:nvPr/>
        </p:nvPicPr>
        <p:blipFill>
          <a:blip r:embed="rId2">
            <a:extLst>
              <a:ext uri="{28A0092B-C50C-407E-A947-70E740481C1C}">
                <a14:useLocalDpi xmlns:a14="http://schemas.microsoft.com/office/drawing/2010/main" val="0"/>
              </a:ext>
            </a:extLst>
          </a:blip>
          <a:srcRect/>
          <a:stretch>
            <a:fillRect/>
          </a:stretch>
        </p:blipFill>
        <p:spPr bwMode="auto">
          <a:xfrm>
            <a:off x="3131840" y="4077072"/>
            <a:ext cx="3240360" cy="2592288"/>
          </a:xfrm>
          <a:prstGeom prst="rect">
            <a:avLst/>
          </a:prstGeom>
          <a:noFill/>
          <a:ln>
            <a:noFill/>
          </a:ln>
        </p:spPr>
      </p:pic>
    </p:spTree>
    <p:extLst>
      <p:ext uri="{BB962C8B-B14F-4D97-AF65-F5344CB8AC3E}">
        <p14:creationId xmlns:p14="http://schemas.microsoft.com/office/powerpoint/2010/main" val="142254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755576" y="1166444"/>
            <a:ext cx="8229600" cy="5271864"/>
          </a:xfrm>
        </p:spPr>
        <p:txBody>
          <a:bodyPr>
            <a:normAutofit/>
          </a:bodyPr>
          <a:lstStyle/>
          <a:p>
            <a:pPr marL="0" indent="0">
              <a:buNone/>
            </a:pPr>
            <a:r>
              <a:rPr lang="ru-RU" b="1" dirty="0"/>
              <a:t>3.</a:t>
            </a:r>
            <a:r>
              <a:rPr lang="ru-RU" dirty="0"/>
              <a:t> </a:t>
            </a:r>
            <a:r>
              <a:rPr lang="ru-RU" b="1" dirty="0"/>
              <a:t>Валовые, или общие ТС</a:t>
            </a:r>
            <a:r>
              <a:rPr lang="ru-RU" dirty="0"/>
              <a:t>, издержки – это сумма постоянных и переменных издержек.</a:t>
            </a:r>
          </a:p>
          <a:p>
            <a:pPr marL="0" indent="0">
              <a:buNone/>
            </a:pPr>
            <a:r>
              <a:rPr lang="ru-RU" dirty="0"/>
              <a:t>Общие издержки - это все затраты, которые несет предприятие в течении одной стадии производства.</a:t>
            </a:r>
          </a:p>
          <a:p>
            <a:pPr marL="0" indent="0">
              <a:buNone/>
            </a:pPr>
            <a:r>
              <a:rPr lang="ru-RU" b="1" dirty="0"/>
              <a:t>ТС=</a:t>
            </a:r>
            <a:r>
              <a:rPr lang="ru-RU" dirty="0"/>
              <a:t> </a:t>
            </a:r>
            <a:r>
              <a:rPr lang="ru-RU" b="1" dirty="0"/>
              <a:t>FC+ VC</a:t>
            </a:r>
            <a:endParaRPr lang="ru-RU" dirty="0"/>
          </a:p>
          <a:p>
            <a:pPr>
              <a:buNone/>
            </a:pPr>
            <a:endParaRPr lang="ru-RU" dirty="0"/>
          </a:p>
        </p:txBody>
      </p:sp>
      <p:pic>
        <p:nvPicPr>
          <p:cNvPr id="6" name="Рисунок 5" descr="https://n2tutor.ru/materials/handbook/chapter10/part11/10g16-2.PNG"/>
          <p:cNvPicPr/>
          <p:nvPr/>
        </p:nvPicPr>
        <p:blipFill>
          <a:blip r:embed="rId2">
            <a:extLst>
              <a:ext uri="{28A0092B-C50C-407E-A947-70E740481C1C}">
                <a14:useLocalDpi xmlns:a14="http://schemas.microsoft.com/office/drawing/2010/main" val="0"/>
              </a:ext>
            </a:extLst>
          </a:blip>
          <a:srcRect/>
          <a:stretch>
            <a:fillRect/>
          </a:stretch>
        </p:blipFill>
        <p:spPr bwMode="auto">
          <a:xfrm>
            <a:off x="2915816" y="3573016"/>
            <a:ext cx="2952328" cy="2865292"/>
          </a:xfrm>
          <a:prstGeom prst="rect">
            <a:avLst/>
          </a:prstGeom>
          <a:noFill/>
          <a:ln>
            <a:noFill/>
          </a:ln>
        </p:spPr>
      </p:pic>
    </p:spTree>
    <p:extLst>
      <p:ext uri="{BB962C8B-B14F-4D97-AF65-F5344CB8AC3E}">
        <p14:creationId xmlns:p14="http://schemas.microsoft.com/office/powerpoint/2010/main" val="789719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smtClean="0"/>
              <a:t>Виды </a:t>
            </a:r>
            <a:r>
              <a:rPr lang="ru-RU" b="1" dirty="0" smtClean="0"/>
              <a:t>издержек</a:t>
            </a:r>
            <a:r>
              <a:rPr lang="ru-RU" b="1" dirty="0" smtClean="0"/>
              <a:t/>
            </a:r>
            <a:br>
              <a:rPr lang="ru-RU" b="1" dirty="0" smtClean="0"/>
            </a:br>
            <a:endParaRPr lang="ru-RU" dirty="0"/>
          </a:p>
        </p:txBody>
      </p:sp>
      <p:sp>
        <p:nvSpPr>
          <p:cNvPr id="3" name="Содержимое 2"/>
          <p:cNvSpPr>
            <a:spLocks noGrp="1"/>
          </p:cNvSpPr>
          <p:nvPr>
            <p:ph idx="1"/>
          </p:nvPr>
        </p:nvSpPr>
        <p:spPr>
          <a:xfrm>
            <a:off x="755576" y="1166444"/>
            <a:ext cx="8229600" cy="5271864"/>
          </a:xfrm>
        </p:spPr>
        <p:txBody>
          <a:bodyPr>
            <a:normAutofit fontScale="92500" lnSpcReduction="10000"/>
          </a:bodyPr>
          <a:lstStyle/>
          <a:p>
            <a:pPr marL="0" indent="0" algn="just">
              <a:buNone/>
            </a:pPr>
            <a:r>
              <a:rPr lang="ru-RU" sz="2000" b="1" dirty="0"/>
              <a:t>1.</a:t>
            </a:r>
            <a:r>
              <a:rPr lang="ru-RU" sz="2000" dirty="0"/>
              <a:t> </a:t>
            </a:r>
            <a:r>
              <a:rPr lang="ru-RU" sz="2000" b="1" dirty="0"/>
              <a:t>Бухгалтерские издержки</a:t>
            </a:r>
            <a:r>
              <a:rPr lang="ru-RU" sz="2000" dirty="0"/>
              <a:t> – это реальные расходы (явные)  фирмы в текущем периоде по приобретению сырья, необходимого оборудования и других производственных фондов. Кроме того, сюда входят затраты на заработную плату рабочим и аренду помещения, территории. Выплата заработной платы осуществляется непосредственно из фонда оплаты труда, который создается посредством денежных отчислений от прибыли организации.</a:t>
            </a:r>
          </a:p>
          <a:p>
            <a:pPr marL="0" indent="0" algn="just">
              <a:buNone/>
            </a:pPr>
            <a:r>
              <a:rPr lang="ru-RU" sz="2000" b="1" dirty="0"/>
              <a:t>2.</a:t>
            </a:r>
            <a:r>
              <a:rPr lang="ru-RU" sz="2000" dirty="0"/>
              <a:t> </a:t>
            </a:r>
            <a:r>
              <a:rPr lang="ru-RU" sz="2000" b="1" dirty="0"/>
              <a:t>Экономические издержки</a:t>
            </a:r>
            <a:r>
              <a:rPr lang="ru-RU" sz="2000" dirty="0"/>
              <a:t> включают бухгалтерские </a:t>
            </a:r>
            <a:r>
              <a:rPr lang="ru-RU" sz="2000" dirty="0" smtClean="0"/>
              <a:t>(явные, внешние) и </a:t>
            </a:r>
            <a:r>
              <a:rPr lang="ru-RU" sz="2000" dirty="0"/>
              <a:t>внутренние. При принятии экономических решений должны учитываться все ресурсы, вовлеченные в процесс производства, и расходы по ним. Это способствует их более эффективному использованию (несет товаропроизводитель</a:t>
            </a:r>
            <a:r>
              <a:rPr lang="ru-RU" sz="2000" dirty="0" smtClean="0"/>
              <a:t>).</a:t>
            </a:r>
          </a:p>
          <a:p>
            <a:pPr marL="0" indent="0" algn="just">
              <a:buNone/>
            </a:pPr>
            <a:r>
              <a:rPr lang="ru-RU" sz="2000" dirty="0" smtClean="0"/>
              <a:t>Пример: </a:t>
            </a:r>
            <a:r>
              <a:rPr lang="ru-RU" sz="2000" dirty="0"/>
              <a:t>Сельскохозяйственная фирма, которая занимается производством зерновых культур, за один сезон получает определенное количество готового продукта. Часть этого продукта не продается, а сохраняется в качестве семян на следующий </a:t>
            </a:r>
            <a:r>
              <a:rPr lang="ru-RU" sz="2000" dirty="0" smtClean="0"/>
              <a:t>год. Это </a:t>
            </a:r>
            <a:r>
              <a:rPr lang="ru-RU" sz="2000" dirty="0"/>
              <a:t>зерно используется фирмой для ее внутренних нужд, что исключает экономические затраты предприятия, но является экономической издержкой.</a:t>
            </a:r>
          </a:p>
          <a:p>
            <a:pPr marL="0" indent="0" algn="just">
              <a:buNone/>
            </a:pPr>
            <a:endParaRPr lang="ru-RU" sz="2000" dirty="0"/>
          </a:p>
          <a:p>
            <a:pPr>
              <a:buNone/>
            </a:pPr>
            <a:endParaRPr lang="ru-RU" dirty="0"/>
          </a:p>
        </p:txBody>
      </p:sp>
    </p:spTree>
    <p:extLst>
      <p:ext uri="{BB962C8B-B14F-4D97-AF65-F5344CB8AC3E}">
        <p14:creationId xmlns:p14="http://schemas.microsoft.com/office/powerpoint/2010/main" val="13776062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89</TotalTime>
  <Words>733</Words>
  <Application>Microsoft Office PowerPoint</Application>
  <PresentationFormat>Экран (4:3)</PresentationFormat>
  <Paragraphs>70</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Calibri</vt:lpstr>
      <vt:lpstr>Constantia</vt:lpstr>
      <vt:lpstr>Wingdings 2</vt:lpstr>
      <vt:lpstr>Поток</vt:lpstr>
      <vt:lpstr>Издержки</vt:lpstr>
      <vt:lpstr>Презентация PowerPoint</vt:lpstr>
      <vt:lpstr>Виды издержек </vt:lpstr>
      <vt:lpstr>Виды издержек </vt:lpstr>
      <vt:lpstr>Пример неявных издержек </vt:lpstr>
      <vt:lpstr>Виды издержек </vt:lpstr>
      <vt:lpstr>Виды издержек </vt:lpstr>
      <vt:lpstr>Виды издержек </vt:lpstr>
      <vt:lpstr>Виды издержек </vt:lpstr>
      <vt:lpstr>Виды издержек</vt:lpstr>
      <vt:lpstr>Виды издержек</vt:lpstr>
      <vt:lpstr>Средние издержки</vt:lpstr>
      <vt:lpstr>Средние издержки</vt:lpstr>
      <vt:lpstr>Средние издержки</vt:lpstr>
      <vt:lpstr>Предельные издержек</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Прибыль. Рентабильность</dc:title>
  <dc:creator>Пользователь Windows</dc:creator>
  <cp:lastModifiedBy>Пользователь Windows</cp:lastModifiedBy>
  <cp:revision>10</cp:revision>
  <dcterms:created xsi:type="dcterms:W3CDTF">2020-04-18T07:55:04Z</dcterms:created>
  <dcterms:modified xsi:type="dcterms:W3CDTF">2020-10-11T13:25:46Z</dcterms:modified>
</cp:coreProperties>
</file>