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3" r:id="rId1"/>
  </p:sldMasterIdLst>
  <p:handoutMasterIdLst>
    <p:handoutMasterId r:id="rId29"/>
  </p:handoutMasterIdLst>
  <p:sldIdLst>
    <p:sldId id="256" r:id="rId2"/>
    <p:sldId id="257" r:id="rId3"/>
    <p:sldId id="280" r:id="rId4"/>
    <p:sldId id="281" r:id="rId5"/>
    <p:sldId id="262" r:id="rId6"/>
    <p:sldId id="282" r:id="rId7"/>
    <p:sldId id="259" r:id="rId8"/>
    <p:sldId id="279" r:id="rId9"/>
    <p:sldId id="289" r:id="rId10"/>
    <p:sldId id="290" r:id="rId11"/>
    <p:sldId id="291" r:id="rId12"/>
    <p:sldId id="292" r:id="rId13"/>
    <p:sldId id="293" r:id="rId14"/>
    <p:sldId id="294" r:id="rId15"/>
    <p:sldId id="260" r:id="rId16"/>
    <p:sldId id="267" r:id="rId17"/>
    <p:sldId id="295" r:id="rId18"/>
    <p:sldId id="283" r:id="rId19"/>
    <p:sldId id="286" r:id="rId20"/>
    <p:sldId id="296" r:id="rId21"/>
    <p:sldId id="285" r:id="rId22"/>
    <p:sldId id="284" r:id="rId23"/>
    <p:sldId id="298" r:id="rId24"/>
    <p:sldId id="299" r:id="rId25"/>
    <p:sldId id="265" r:id="rId26"/>
    <p:sldId id="297" r:id="rId27"/>
    <p:sldId id="275" r:id="rId28"/>
  </p:sldIdLst>
  <p:sldSz cx="9144000" cy="6858000" type="screen4x3"/>
  <p:notesSz cx="6858000" cy="9144000"/>
  <p:defaultTextStyle>
    <a:defPPr>
      <a:defRPr lang="ru-RU"/>
    </a:defPPr>
    <a:lvl1pPr algn="ctr" rtl="0" fontAlgn="base">
      <a:spcBef>
        <a:spcPct val="0"/>
      </a:spcBef>
      <a:spcAft>
        <a:spcPct val="0"/>
      </a:spcAft>
      <a:defRPr kern="1200">
        <a:solidFill>
          <a:schemeClr val="tx1"/>
        </a:solidFill>
        <a:latin typeface="Verdana" pitchFamily="34" charset="0"/>
        <a:ea typeface="+mn-ea"/>
        <a:cs typeface="+mn-cs"/>
      </a:defRPr>
    </a:lvl1pPr>
    <a:lvl2pPr marL="457200" algn="ctr" rtl="0" fontAlgn="base">
      <a:spcBef>
        <a:spcPct val="0"/>
      </a:spcBef>
      <a:spcAft>
        <a:spcPct val="0"/>
      </a:spcAft>
      <a:defRPr kern="1200">
        <a:solidFill>
          <a:schemeClr val="tx1"/>
        </a:solidFill>
        <a:latin typeface="Verdana" pitchFamily="34" charset="0"/>
        <a:ea typeface="+mn-ea"/>
        <a:cs typeface="+mn-cs"/>
      </a:defRPr>
    </a:lvl2pPr>
    <a:lvl3pPr marL="914400" algn="ctr" rtl="0" fontAlgn="base">
      <a:spcBef>
        <a:spcPct val="0"/>
      </a:spcBef>
      <a:spcAft>
        <a:spcPct val="0"/>
      </a:spcAft>
      <a:defRPr kern="1200">
        <a:solidFill>
          <a:schemeClr val="tx1"/>
        </a:solidFill>
        <a:latin typeface="Verdana" pitchFamily="34" charset="0"/>
        <a:ea typeface="+mn-ea"/>
        <a:cs typeface="+mn-cs"/>
      </a:defRPr>
    </a:lvl3pPr>
    <a:lvl4pPr marL="1371600" algn="ctr" rtl="0" fontAlgn="base">
      <a:spcBef>
        <a:spcPct val="0"/>
      </a:spcBef>
      <a:spcAft>
        <a:spcPct val="0"/>
      </a:spcAft>
      <a:defRPr kern="1200">
        <a:solidFill>
          <a:schemeClr val="tx1"/>
        </a:solidFill>
        <a:latin typeface="Verdana" pitchFamily="34" charset="0"/>
        <a:ea typeface="+mn-ea"/>
        <a:cs typeface="+mn-cs"/>
      </a:defRPr>
    </a:lvl4pPr>
    <a:lvl5pPr marL="1828800" algn="ctr" rtl="0" fontAlgn="base">
      <a:spcBef>
        <a:spcPct val="0"/>
      </a:spcBef>
      <a:spcAft>
        <a:spcPct val="0"/>
      </a:spcAft>
      <a:defRPr kern="1200">
        <a:solidFill>
          <a:schemeClr val="tx1"/>
        </a:solidFill>
        <a:latin typeface="Verdana" pitchFamily="34" charset="0"/>
        <a:ea typeface="+mn-ea"/>
        <a:cs typeface="+mn-cs"/>
      </a:defRPr>
    </a:lvl5pPr>
    <a:lvl6pPr marL="2286000" algn="l" defTabSz="914400" rtl="0" eaLnBrk="1" latinLnBrk="0" hangingPunct="1">
      <a:defRPr kern="1200">
        <a:solidFill>
          <a:schemeClr val="tx1"/>
        </a:solidFill>
        <a:latin typeface="Verdana" pitchFamily="34" charset="0"/>
        <a:ea typeface="+mn-ea"/>
        <a:cs typeface="+mn-cs"/>
      </a:defRPr>
    </a:lvl6pPr>
    <a:lvl7pPr marL="2743200" algn="l" defTabSz="914400" rtl="0" eaLnBrk="1" latinLnBrk="0" hangingPunct="1">
      <a:defRPr kern="1200">
        <a:solidFill>
          <a:schemeClr val="tx1"/>
        </a:solidFill>
        <a:latin typeface="Verdana" pitchFamily="34" charset="0"/>
        <a:ea typeface="+mn-ea"/>
        <a:cs typeface="+mn-cs"/>
      </a:defRPr>
    </a:lvl7pPr>
    <a:lvl8pPr marL="3200400" algn="l" defTabSz="914400" rtl="0" eaLnBrk="1" latinLnBrk="0" hangingPunct="1">
      <a:defRPr kern="1200">
        <a:solidFill>
          <a:schemeClr val="tx1"/>
        </a:solidFill>
        <a:latin typeface="Verdana" pitchFamily="34" charset="0"/>
        <a:ea typeface="+mn-ea"/>
        <a:cs typeface="+mn-cs"/>
      </a:defRPr>
    </a:lvl8pPr>
    <a:lvl9pPr marL="3657600" algn="l" defTabSz="914400" rtl="0" eaLnBrk="1" latinLnBrk="0" hangingPunct="1">
      <a:defRPr kern="1200">
        <a:solidFill>
          <a:schemeClr val="tx1"/>
        </a:solidFill>
        <a:latin typeface="Verdana"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FFFFCC"/>
    <a:srgbClr val="006600"/>
    <a:srgbClr val="FF66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7" autoAdjust="0"/>
    <p:restoredTop sz="94761" autoAdjust="0"/>
  </p:normalViewPr>
  <p:slideViewPr>
    <p:cSldViewPr>
      <p:cViewPr varScale="1">
        <p:scale>
          <a:sx n="64" d="100"/>
          <a:sy n="64" d="100"/>
        </p:scale>
        <p:origin x="1340" y="4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9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6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a:latin typeface="Arial" charset="0"/>
              </a:defRPr>
            </a:lvl1pPr>
          </a:lstStyle>
          <a:p>
            <a:endParaRPr lang="ru-RU" altLang="ru-RU"/>
          </a:p>
        </p:txBody>
      </p:sp>
      <p:sp>
        <p:nvSpPr>
          <p:cNvPr id="29699"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endParaRPr lang="ru-RU" altLang="ru-RU"/>
          </a:p>
        </p:txBody>
      </p:sp>
      <p:sp>
        <p:nvSpPr>
          <p:cNvPr id="29700"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a:latin typeface="Arial" charset="0"/>
              </a:defRPr>
            </a:lvl1pPr>
          </a:lstStyle>
          <a:p>
            <a:endParaRPr lang="ru-RU" altLang="ru-RU"/>
          </a:p>
        </p:txBody>
      </p:sp>
      <p:sp>
        <p:nvSpPr>
          <p:cNvPr id="29701"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fld id="{D323332E-59F8-4031-A834-FCA9F5AF2D77}" type="slidenum">
              <a:rPr lang="ru-RU" altLang="ru-RU"/>
              <a:pPr/>
              <a:t>‹#›</a:t>
            </a:fld>
            <a:endParaRPr lang="ru-RU" altLang="ru-RU"/>
          </a:p>
        </p:txBody>
      </p:sp>
    </p:spTree>
    <p:extLst>
      <p:ext uri="{BB962C8B-B14F-4D97-AF65-F5344CB8AC3E}">
        <p14:creationId xmlns:p14="http://schemas.microsoft.com/office/powerpoint/2010/main" val="186550605"/>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194562" name="Group 2"/>
          <p:cNvGrpSpPr>
            <a:grpSpLocks/>
          </p:cNvGrpSpPr>
          <p:nvPr/>
        </p:nvGrpSpPr>
        <p:grpSpPr bwMode="auto">
          <a:xfrm>
            <a:off x="0" y="0"/>
            <a:ext cx="9148763" cy="6851650"/>
            <a:chOff x="1" y="0"/>
            <a:chExt cx="5763" cy="4316"/>
          </a:xfrm>
        </p:grpSpPr>
        <p:sp>
          <p:nvSpPr>
            <p:cNvPr id="194563" name="Freeform 3"/>
            <p:cNvSpPr>
              <a:spLocks/>
            </p:cNvSpPr>
            <p:nvPr/>
          </p:nvSpPr>
          <p:spPr bwMode="hidden">
            <a:xfrm>
              <a:off x="5045" y="2626"/>
              <a:ext cx="719" cy="1690"/>
            </a:xfrm>
            <a:custGeom>
              <a:avLst/>
              <a:gdLst>
                <a:gd name="T0" fmla="*/ 717 w 717"/>
                <a:gd name="T1" fmla="*/ 72 h 1690"/>
                <a:gd name="T2" fmla="*/ 717 w 717"/>
                <a:gd name="T3" fmla="*/ 0 h 1690"/>
                <a:gd name="T4" fmla="*/ 699 w 717"/>
                <a:gd name="T5" fmla="*/ 101 h 1690"/>
                <a:gd name="T6" fmla="*/ 675 w 717"/>
                <a:gd name="T7" fmla="*/ 209 h 1690"/>
                <a:gd name="T8" fmla="*/ 627 w 717"/>
                <a:gd name="T9" fmla="*/ 389 h 1690"/>
                <a:gd name="T10" fmla="*/ 574 w 717"/>
                <a:gd name="T11" fmla="*/ 569 h 1690"/>
                <a:gd name="T12" fmla="*/ 502 w 717"/>
                <a:gd name="T13" fmla="*/ 749 h 1690"/>
                <a:gd name="T14" fmla="*/ 424 w 717"/>
                <a:gd name="T15" fmla="*/ 935 h 1690"/>
                <a:gd name="T16" fmla="*/ 334 w 717"/>
                <a:gd name="T17" fmla="*/ 1121 h 1690"/>
                <a:gd name="T18" fmla="*/ 233 w 717"/>
                <a:gd name="T19" fmla="*/ 1312 h 1690"/>
                <a:gd name="T20" fmla="*/ 125 w 717"/>
                <a:gd name="T21" fmla="*/ 1498 h 1690"/>
                <a:gd name="T22" fmla="*/ 0 w 717"/>
                <a:gd name="T23" fmla="*/ 1690 h 1690"/>
                <a:gd name="T24" fmla="*/ 11 w 717"/>
                <a:gd name="T25" fmla="*/ 1690 h 1690"/>
                <a:gd name="T26" fmla="*/ 137 w 717"/>
                <a:gd name="T27" fmla="*/ 1498 h 1690"/>
                <a:gd name="T28" fmla="*/ 245 w 717"/>
                <a:gd name="T29" fmla="*/ 1312 h 1690"/>
                <a:gd name="T30" fmla="*/ 346 w 717"/>
                <a:gd name="T31" fmla="*/ 1121 h 1690"/>
                <a:gd name="T32" fmla="*/ 436 w 717"/>
                <a:gd name="T33" fmla="*/ 935 h 1690"/>
                <a:gd name="T34" fmla="*/ 514 w 717"/>
                <a:gd name="T35" fmla="*/ 749 h 1690"/>
                <a:gd name="T36" fmla="*/ 585 w 717"/>
                <a:gd name="T37" fmla="*/ 569 h 1690"/>
                <a:gd name="T38" fmla="*/ 639 w 717"/>
                <a:gd name="T39" fmla="*/ 389 h 1690"/>
                <a:gd name="T40" fmla="*/ 687 w 717"/>
                <a:gd name="T41" fmla="*/ 209 h 1690"/>
                <a:gd name="T42" fmla="*/ 705 w 717"/>
                <a:gd name="T43" fmla="*/ 143 h 1690"/>
                <a:gd name="T44" fmla="*/ 717 w 717"/>
                <a:gd name="T45" fmla="*/ 72 h 1690"/>
                <a:gd name="T46" fmla="*/ 717 w 717"/>
                <a:gd name="T47" fmla="*/ 72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7" h="1690">
                  <a:moveTo>
                    <a:pt x="717" y="72"/>
                  </a:moveTo>
                  <a:lnTo>
                    <a:pt x="717" y="0"/>
                  </a:lnTo>
                  <a:lnTo>
                    <a:pt x="699" y="101"/>
                  </a:lnTo>
                  <a:lnTo>
                    <a:pt x="675" y="209"/>
                  </a:lnTo>
                  <a:lnTo>
                    <a:pt x="627" y="389"/>
                  </a:lnTo>
                  <a:lnTo>
                    <a:pt x="574" y="569"/>
                  </a:lnTo>
                  <a:lnTo>
                    <a:pt x="502" y="749"/>
                  </a:lnTo>
                  <a:lnTo>
                    <a:pt x="424" y="935"/>
                  </a:lnTo>
                  <a:lnTo>
                    <a:pt x="334" y="1121"/>
                  </a:lnTo>
                  <a:lnTo>
                    <a:pt x="233" y="1312"/>
                  </a:lnTo>
                  <a:lnTo>
                    <a:pt x="125" y="1498"/>
                  </a:lnTo>
                  <a:lnTo>
                    <a:pt x="0" y="1690"/>
                  </a:lnTo>
                  <a:lnTo>
                    <a:pt x="11" y="1690"/>
                  </a:lnTo>
                  <a:lnTo>
                    <a:pt x="137" y="1498"/>
                  </a:lnTo>
                  <a:lnTo>
                    <a:pt x="245" y="1312"/>
                  </a:lnTo>
                  <a:lnTo>
                    <a:pt x="346" y="1121"/>
                  </a:lnTo>
                  <a:lnTo>
                    <a:pt x="436" y="935"/>
                  </a:lnTo>
                  <a:lnTo>
                    <a:pt x="514" y="749"/>
                  </a:lnTo>
                  <a:lnTo>
                    <a:pt x="585" y="569"/>
                  </a:lnTo>
                  <a:lnTo>
                    <a:pt x="639" y="389"/>
                  </a:lnTo>
                  <a:lnTo>
                    <a:pt x="687" y="209"/>
                  </a:lnTo>
                  <a:lnTo>
                    <a:pt x="705" y="143"/>
                  </a:lnTo>
                  <a:lnTo>
                    <a:pt x="717" y="72"/>
                  </a:lnTo>
                  <a:lnTo>
                    <a:pt x="717" y="72"/>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94564" name="Freeform 4"/>
            <p:cNvSpPr>
              <a:spLocks/>
            </p:cNvSpPr>
            <p:nvPr/>
          </p:nvSpPr>
          <p:spPr bwMode="hidden">
            <a:xfrm>
              <a:off x="5386" y="3794"/>
              <a:ext cx="378" cy="522"/>
            </a:xfrm>
            <a:custGeom>
              <a:avLst/>
              <a:gdLst>
                <a:gd name="T0" fmla="*/ 377 w 377"/>
                <a:gd name="T1" fmla="*/ 0 h 522"/>
                <a:gd name="T2" fmla="*/ 293 w 377"/>
                <a:gd name="T3" fmla="*/ 132 h 522"/>
                <a:gd name="T4" fmla="*/ 204 w 377"/>
                <a:gd name="T5" fmla="*/ 264 h 522"/>
                <a:gd name="T6" fmla="*/ 102 w 377"/>
                <a:gd name="T7" fmla="*/ 396 h 522"/>
                <a:gd name="T8" fmla="*/ 0 w 377"/>
                <a:gd name="T9" fmla="*/ 522 h 522"/>
                <a:gd name="T10" fmla="*/ 12 w 377"/>
                <a:gd name="T11" fmla="*/ 522 h 522"/>
                <a:gd name="T12" fmla="*/ 114 w 377"/>
                <a:gd name="T13" fmla="*/ 402 h 522"/>
                <a:gd name="T14" fmla="*/ 204 w 377"/>
                <a:gd name="T15" fmla="*/ 282 h 522"/>
                <a:gd name="T16" fmla="*/ 377 w 377"/>
                <a:gd name="T17" fmla="*/ 24 h 522"/>
                <a:gd name="T18" fmla="*/ 377 w 377"/>
                <a:gd name="T19" fmla="*/ 0 h 522"/>
                <a:gd name="T20" fmla="*/ 377 w 377"/>
                <a:gd name="T21"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7" h="522">
                  <a:moveTo>
                    <a:pt x="377" y="0"/>
                  </a:moveTo>
                  <a:lnTo>
                    <a:pt x="293" y="132"/>
                  </a:lnTo>
                  <a:lnTo>
                    <a:pt x="204" y="264"/>
                  </a:lnTo>
                  <a:lnTo>
                    <a:pt x="102" y="396"/>
                  </a:lnTo>
                  <a:lnTo>
                    <a:pt x="0" y="522"/>
                  </a:lnTo>
                  <a:lnTo>
                    <a:pt x="12" y="522"/>
                  </a:lnTo>
                  <a:lnTo>
                    <a:pt x="114" y="402"/>
                  </a:lnTo>
                  <a:lnTo>
                    <a:pt x="204" y="282"/>
                  </a:lnTo>
                  <a:lnTo>
                    <a:pt x="377" y="24"/>
                  </a:lnTo>
                  <a:lnTo>
                    <a:pt x="377" y="0"/>
                  </a:lnTo>
                  <a:lnTo>
                    <a:pt x="377" y="0"/>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94565" name="Freeform 5"/>
            <p:cNvSpPr>
              <a:spLocks/>
            </p:cNvSpPr>
            <p:nvPr/>
          </p:nvSpPr>
          <p:spPr bwMode="hidden">
            <a:xfrm>
              <a:off x="5680" y="4214"/>
              <a:ext cx="84" cy="102"/>
            </a:xfrm>
            <a:custGeom>
              <a:avLst/>
              <a:gdLst>
                <a:gd name="T0" fmla="*/ 0 w 84"/>
                <a:gd name="T1" fmla="*/ 102 h 102"/>
                <a:gd name="T2" fmla="*/ 18 w 84"/>
                <a:gd name="T3" fmla="*/ 102 h 102"/>
                <a:gd name="T4" fmla="*/ 48 w 84"/>
                <a:gd name="T5" fmla="*/ 60 h 102"/>
                <a:gd name="T6" fmla="*/ 84 w 84"/>
                <a:gd name="T7" fmla="*/ 24 h 102"/>
                <a:gd name="T8" fmla="*/ 84 w 84"/>
                <a:gd name="T9" fmla="*/ 0 h 102"/>
                <a:gd name="T10" fmla="*/ 42 w 84"/>
                <a:gd name="T11" fmla="*/ 54 h 102"/>
                <a:gd name="T12" fmla="*/ 0 w 84"/>
                <a:gd name="T13" fmla="*/ 102 h 102"/>
                <a:gd name="T14" fmla="*/ 0 w 84"/>
                <a:gd name="T15" fmla="*/ 102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102">
                  <a:moveTo>
                    <a:pt x="0" y="102"/>
                  </a:moveTo>
                  <a:lnTo>
                    <a:pt x="18" y="102"/>
                  </a:lnTo>
                  <a:lnTo>
                    <a:pt x="48" y="60"/>
                  </a:lnTo>
                  <a:lnTo>
                    <a:pt x="84" y="24"/>
                  </a:lnTo>
                  <a:lnTo>
                    <a:pt x="84" y="0"/>
                  </a:lnTo>
                  <a:lnTo>
                    <a:pt x="42" y="54"/>
                  </a:lnTo>
                  <a:lnTo>
                    <a:pt x="0" y="102"/>
                  </a:lnTo>
                  <a:lnTo>
                    <a:pt x="0" y="102"/>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grpSp>
          <p:nvGrpSpPr>
            <p:cNvPr id="194566" name="Group 6"/>
            <p:cNvGrpSpPr>
              <a:grpSpLocks/>
            </p:cNvGrpSpPr>
            <p:nvPr/>
          </p:nvGrpSpPr>
          <p:grpSpPr bwMode="auto">
            <a:xfrm>
              <a:off x="288" y="0"/>
              <a:ext cx="5098" cy="4316"/>
              <a:chOff x="288" y="0"/>
              <a:chExt cx="5098" cy="4316"/>
            </a:xfrm>
          </p:grpSpPr>
          <p:sp>
            <p:nvSpPr>
              <p:cNvPr id="194567" name="Freeform 7"/>
              <p:cNvSpPr>
                <a:spLocks/>
              </p:cNvSpPr>
              <p:nvPr userDrawn="1"/>
            </p:nvSpPr>
            <p:spPr bwMode="hidden">
              <a:xfrm>
                <a:off x="2789" y="0"/>
                <a:ext cx="72" cy="4316"/>
              </a:xfrm>
              <a:custGeom>
                <a:avLst/>
                <a:gdLst>
                  <a:gd name="T0" fmla="*/ 0 w 72"/>
                  <a:gd name="T1" fmla="*/ 0 h 4316"/>
                  <a:gd name="T2" fmla="*/ 60 w 72"/>
                  <a:gd name="T3" fmla="*/ 4316 h 4316"/>
                  <a:gd name="T4" fmla="*/ 72 w 72"/>
                  <a:gd name="T5" fmla="*/ 4316 h 4316"/>
                  <a:gd name="T6" fmla="*/ 12 w 72"/>
                  <a:gd name="T7" fmla="*/ 0 h 4316"/>
                  <a:gd name="T8" fmla="*/ 0 w 72"/>
                  <a:gd name="T9" fmla="*/ 0 h 4316"/>
                  <a:gd name="T10" fmla="*/ 0 w 72"/>
                  <a:gd name="T11" fmla="*/ 0 h 4316"/>
                </a:gdLst>
                <a:ahLst/>
                <a:cxnLst>
                  <a:cxn ang="0">
                    <a:pos x="T0" y="T1"/>
                  </a:cxn>
                  <a:cxn ang="0">
                    <a:pos x="T2" y="T3"/>
                  </a:cxn>
                  <a:cxn ang="0">
                    <a:pos x="T4" y="T5"/>
                  </a:cxn>
                  <a:cxn ang="0">
                    <a:pos x="T6" y="T7"/>
                  </a:cxn>
                  <a:cxn ang="0">
                    <a:pos x="T8" y="T9"/>
                  </a:cxn>
                  <a:cxn ang="0">
                    <a:pos x="T10" y="T11"/>
                  </a:cxn>
                </a:cxnLst>
                <a:rect l="0" t="0" r="r" b="b"/>
                <a:pathLst>
                  <a:path w="72" h="4316">
                    <a:moveTo>
                      <a:pt x="0" y="0"/>
                    </a:moveTo>
                    <a:lnTo>
                      <a:pt x="60" y="4316"/>
                    </a:lnTo>
                    <a:lnTo>
                      <a:pt x="72" y="4316"/>
                    </a:lnTo>
                    <a:lnTo>
                      <a:pt x="12" y="0"/>
                    </a:lnTo>
                    <a:lnTo>
                      <a:pt x="0" y="0"/>
                    </a:lnTo>
                    <a:lnTo>
                      <a:pt x="0"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94568" name="Freeform 8"/>
              <p:cNvSpPr>
                <a:spLocks/>
              </p:cNvSpPr>
              <p:nvPr userDrawn="1"/>
            </p:nvSpPr>
            <p:spPr bwMode="hidden">
              <a:xfrm>
                <a:off x="3089" y="0"/>
                <a:ext cx="174" cy="4316"/>
              </a:xfrm>
              <a:custGeom>
                <a:avLst/>
                <a:gdLst>
                  <a:gd name="T0" fmla="*/ 24 w 174"/>
                  <a:gd name="T1" fmla="*/ 0 h 4316"/>
                  <a:gd name="T2" fmla="*/ 12 w 174"/>
                  <a:gd name="T3" fmla="*/ 0 h 4316"/>
                  <a:gd name="T4" fmla="*/ 42 w 174"/>
                  <a:gd name="T5" fmla="*/ 216 h 4316"/>
                  <a:gd name="T6" fmla="*/ 72 w 174"/>
                  <a:gd name="T7" fmla="*/ 444 h 4316"/>
                  <a:gd name="T8" fmla="*/ 96 w 174"/>
                  <a:gd name="T9" fmla="*/ 689 h 4316"/>
                  <a:gd name="T10" fmla="*/ 120 w 174"/>
                  <a:gd name="T11" fmla="*/ 947 h 4316"/>
                  <a:gd name="T12" fmla="*/ 132 w 174"/>
                  <a:gd name="T13" fmla="*/ 1211 h 4316"/>
                  <a:gd name="T14" fmla="*/ 150 w 174"/>
                  <a:gd name="T15" fmla="*/ 1487 h 4316"/>
                  <a:gd name="T16" fmla="*/ 156 w 174"/>
                  <a:gd name="T17" fmla="*/ 1768 h 4316"/>
                  <a:gd name="T18" fmla="*/ 162 w 174"/>
                  <a:gd name="T19" fmla="*/ 2062 h 4316"/>
                  <a:gd name="T20" fmla="*/ 156 w 174"/>
                  <a:gd name="T21" fmla="*/ 2644 h 4316"/>
                  <a:gd name="T22" fmla="*/ 126 w 174"/>
                  <a:gd name="T23" fmla="*/ 3225 h 4316"/>
                  <a:gd name="T24" fmla="*/ 108 w 174"/>
                  <a:gd name="T25" fmla="*/ 3507 h 4316"/>
                  <a:gd name="T26" fmla="*/ 78 w 174"/>
                  <a:gd name="T27" fmla="*/ 3788 h 4316"/>
                  <a:gd name="T28" fmla="*/ 42 w 174"/>
                  <a:gd name="T29" fmla="*/ 4058 h 4316"/>
                  <a:gd name="T30" fmla="*/ 0 w 174"/>
                  <a:gd name="T31" fmla="*/ 4316 h 4316"/>
                  <a:gd name="T32" fmla="*/ 12 w 174"/>
                  <a:gd name="T33" fmla="*/ 4316 h 4316"/>
                  <a:gd name="T34" fmla="*/ 54 w 174"/>
                  <a:gd name="T35" fmla="*/ 4058 h 4316"/>
                  <a:gd name="T36" fmla="*/ 90 w 174"/>
                  <a:gd name="T37" fmla="*/ 3782 h 4316"/>
                  <a:gd name="T38" fmla="*/ 120 w 174"/>
                  <a:gd name="T39" fmla="*/ 3507 h 4316"/>
                  <a:gd name="T40" fmla="*/ 138 w 174"/>
                  <a:gd name="T41" fmla="*/ 3219 h 4316"/>
                  <a:gd name="T42" fmla="*/ 168 w 174"/>
                  <a:gd name="T43" fmla="*/ 2638 h 4316"/>
                  <a:gd name="T44" fmla="*/ 174 w 174"/>
                  <a:gd name="T45" fmla="*/ 2056 h 4316"/>
                  <a:gd name="T46" fmla="*/ 168 w 174"/>
                  <a:gd name="T47" fmla="*/ 1768 h 4316"/>
                  <a:gd name="T48" fmla="*/ 162 w 174"/>
                  <a:gd name="T49" fmla="*/ 1487 h 4316"/>
                  <a:gd name="T50" fmla="*/ 144 w 174"/>
                  <a:gd name="T51" fmla="*/ 1211 h 4316"/>
                  <a:gd name="T52" fmla="*/ 132 w 174"/>
                  <a:gd name="T53" fmla="*/ 941 h 4316"/>
                  <a:gd name="T54" fmla="*/ 108 w 174"/>
                  <a:gd name="T55" fmla="*/ 689 h 4316"/>
                  <a:gd name="T56" fmla="*/ 84 w 174"/>
                  <a:gd name="T57" fmla="*/ 444 h 4316"/>
                  <a:gd name="T58" fmla="*/ 54 w 174"/>
                  <a:gd name="T59" fmla="*/ 216 h 4316"/>
                  <a:gd name="T60" fmla="*/ 24 w 174"/>
                  <a:gd name="T61" fmla="*/ 0 h 4316"/>
                  <a:gd name="T62" fmla="*/ 24 w 174"/>
                  <a:gd name="T63"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4" h="4316">
                    <a:moveTo>
                      <a:pt x="24" y="0"/>
                    </a:moveTo>
                    <a:lnTo>
                      <a:pt x="12" y="0"/>
                    </a:lnTo>
                    <a:lnTo>
                      <a:pt x="42" y="216"/>
                    </a:lnTo>
                    <a:lnTo>
                      <a:pt x="72" y="444"/>
                    </a:lnTo>
                    <a:lnTo>
                      <a:pt x="96" y="689"/>
                    </a:lnTo>
                    <a:lnTo>
                      <a:pt x="120" y="947"/>
                    </a:lnTo>
                    <a:lnTo>
                      <a:pt x="132" y="1211"/>
                    </a:lnTo>
                    <a:lnTo>
                      <a:pt x="150" y="1487"/>
                    </a:lnTo>
                    <a:lnTo>
                      <a:pt x="156" y="1768"/>
                    </a:lnTo>
                    <a:lnTo>
                      <a:pt x="162" y="2062"/>
                    </a:lnTo>
                    <a:lnTo>
                      <a:pt x="156" y="2644"/>
                    </a:lnTo>
                    <a:lnTo>
                      <a:pt x="126" y="3225"/>
                    </a:lnTo>
                    <a:lnTo>
                      <a:pt x="108" y="3507"/>
                    </a:lnTo>
                    <a:lnTo>
                      <a:pt x="78" y="3788"/>
                    </a:lnTo>
                    <a:lnTo>
                      <a:pt x="42" y="4058"/>
                    </a:lnTo>
                    <a:lnTo>
                      <a:pt x="0" y="4316"/>
                    </a:lnTo>
                    <a:lnTo>
                      <a:pt x="12" y="4316"/>
                    </a:lnTo>
                    <a:lnTo>
                      <a:pt x="54" y="4058"/>
                    </a:lnTo>
                    <a:lnTo>
                      <a:pt x="90" y="3782"/>
                    </a:lnTo>
                    <a:lnTo>
                      <a:pt x="120" y="3507"/>
                    </a:lnTo>
                    <a:lnTo>
                      <a:pt x="138" y="3219"/>
                    </a:lnTo>
                    <a:lnTo>
                      <a:pt x="168" y="2638"/>
                    </a:lnTo>
                    <a:lnTo>
                      <a:pt x="174" y="2056"/>
                    </a:lnTo>
                    <a:lnTo>
                      <a:pt x="168" y="1768"/>
                    </a:lnTo>
                    <a:lnTo>
                      <a:pt x="162" y="1487"/>
                    </a:lnTo>
                    <a:lnTo>
                      <a:pt x="144" y="1211"/>
                    </a:lnTo>
                    <a:lnTo>
                      <a:pt x="132" y="941"/>
                    </a:lnTo>
                    <a:lnTo>
                      <a:pt x="108" y="689"/>
                    </a:lnTo>
                    <a:lnTo>
                      <a:pt x="84" y="444"/>
                    </a:lnTo>
                    <a:lnTo>
                      <a:pt x="54" y="216"/>
                    </a:lnTo>
                    <a:lnTo>
                      <a:pt x="24" y="0"/>
                    </a:lnTo>
                    <a:lnTo>
                      <a:pt x="24"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94569" name="Freeform 9"/>
              <p:cNvSpPr>
                <a:spLocks/>
              </p:cNvSpPr>
              <p:nvPr userDrawn="1"/>
            </p:nvSpPr>
            <p:spPr bwMode="hidden">
              <a:xfrm>
                <a:off x="3358" y="0"/>
                <a:ext cx="337" cy="4316"/>
              </a:xfrm>
              <a:custGeom>
                <a:avLst/>
                <a:gdLst>
                  <a:gd name="T0" fmla="*/ 329 w 335"/>
                  <a:gd name="T1" fmla="*/ 2014 h 4316"/>
                  <a:gd name="T2" fmla="*/ 317 w 335"/>
                  <a:gd name="T3" fmla="*/ 1726 h 4316"/>
                  <a:gd name="T4" fmla="*/ 293 w 335"/>
                  <a:gd name="T5" fmla="*/ 1445 h 4316"/>
                  <a:gd name="T6" fmla="*/ 263 w 335"/>
                  <a:gd name="T7" fmla="*/ 1175 h 4316"/>
                  <a:gd name="T8" fmla="*/ 228 w 335"/>
                  <a:gd name="T9" fmla="*/ 917 h 4316"/>
                  <a:gd name="T10" fmla="*/ 186 w 335"/>
                  <a:gd name="T11" fmla="*/ 665 h 4316"/>
                  <a:gd name="T12" fmla="*/ 132 w 335"/>
                  <a:gd name="T13" fmla="*/ 432 h 4316"/>
                  <a:gd name="T14" fmla="*/ 78 w 335"/>
                  <a:gd name="T15" fmla="*/ 204 h 4316"/>
                  <a:gd name="T16" fmla="*/ 12 w 335"/>
                  <a:gd name="T17" fmla="*/ 0 h 4316"/>
                  <a:gd name="T18" fmla="*/ 0 w 335"/>
                  <a:gd name="T19" fmla="*/ 0 h 4316"/>
                  <a:gd name="T20" fmla="*/ 66 w 335"/>
                  <a:gd name="T21" fmla="*/ 204 h 4316"/>
                  <a:gd name="T22" fmla="*/ 120 w 335"/>
                  <a:gd name="T23" fmla="*/ 432 h 4316"/>
                  <a:gd name="T24" fmla="*/ 174 w 335"/>
                  <a:gd name="T25" fmla="*/ 665 h 4316"/>
                  <a:gd name="T26" fmla="*/ 216 w 335"/>
                  <a:gd name="T27" fmla="*/ 917 h 4316"/>
                  <a:gd name="T28" fmla="*/ 251 w 335"/>
                  <a:gd name="T29" fmla="*/ 1175 h 4316"/>
                  <a:gd name="T30" fmla="*/ 281 w 335"/>
                  <a:gd name="T31" fmla="*/ 1445 h 4316"/>
                  <a:gd name="T32" fmla="*/ 305 w 335"/>
                  <a:gd name="T33" fmla="*/ 1726 h 4316"/>
                  <a:gd name="T34" fmla="*/ 317 w 335"/>
                  <a:gd name="T35" fmla="*/ 2014 h 4316"/>
                  <a:gd name="T36" fmla="*/ 323 w 335"/>
                  <a:gd name="T37" fmla="*/ 2314 h 4316"/>
                  <a:gd name="T38" fmla="*/ 317 w 335"/>
                  <a:gd name="T39" fmla="*/ 2608 h 4316"/>
                  <a:gd name="T40" fmla="*/ 305 w 335"/>
                  <a:gd name="T41" fmla="*/ 2907 h 4316"/>
                  <a:gd name="T42" fmla="*/ 281 w 335"/>
                  <a:gd name="T43" fmla="*/ 3201 h 4316"/>
                  <a:gd name="T44" fmla="*/ 257 w 335"/>
                  <a:gd name="T45" fmla="*/ 3489 h 4316"/>
                  <a:gd name="T46" fmla="*/ 216 w 335"/>
                  <a:gd name="T47" fmla="*/ 3777 h 4316"/>
                  <a:gd name="T48" fmla="*/ 174 w 335"/>
                  <a:gd name="T49" fmla="*/ 4052 h 4316"/>
                  <a:gd name="T50" fmla="*/ 120 w 335"/>
                  <a:gd name="T51" fmla="*/ 4316 h 4316"/>
                  <a:gd name="T52" fmla="*/ 132 w 335"/>
                  <a:gd name="T53" fmla="*/ 4316 h 4316"/>
                  <a:gd name="T54" fmla="*/ 186 w 335"/>
                  <a:gd name="T55" fmla="*/ 4052 h 4316"/>
                  <a:gd name="T56" fmla="*/ 228 w 335"/>
                  <a:gd name="T57" fmla="*/ 3777 h 4316"/>
                  <a:gd name="T58" fmla="*/ 269 w 335"/>
                  <a:gd name="T59" fmla="*/ 3489 h 4316"/>
                  <a:gd name="T60" fmla="*/ 293 w 335"/>
                  <a:gd name="T61" fmla="*/ 3201 h 4316"/>
                  <a:gd name="T62" fmla="*/ 317 w 335"/>
                  <a:gd name="T63" fmla="*/ 2907 h 4316"/>
                  <a:gd name="T64" fmla="*/ 329 w 335"/>
                  <a:gd name="T65" fmla="*/ 2608 h 4316"/>
                  <a:gd name="T66" fmla="*/ 335 w 335"/>
                  <a:gd name="T67" fmla="*/ 2314 h 4316"/>
                  <a:gd name="T68" fmla="*/ 329 w 335"/>
                  <a:gd name="T69" fmla="*/ 2014 h 4316"/>
                  <a:gd name="T70" fmla="*/ 329 w 335"/>
                  <a:gd name="T71" fmla="*/ 201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35" h="4316">
                    <a:moveTo>
                      <a:pt x="329" y="2014"/>
                    </a:moveTo>
                    <a:lnTo>
                      <a:pt x="317" y="1726"/>
                    </a:lnTo>
                    <a:lnTo>
                      <a:pt x="293" y="1445"/>
                    </a:lnTo>
                    <a:lnTo>
                      <a:pt x="263" y="1175"/>
                    </a:lnTo>
                    <a:lnTo>
                      <a:pt x="228" y="917"/>
                    </a:lnTo>
                    <a:lnTo>
                      <a:pt x="186" y="665"/>
                    </a:lnTo>
                    <a:lnTo>
                      <a:pt x="132" y="432"/>
                    </a:lnTo>
                    <a:lnTo>
                      <a:pt x="78" y="204"/>
                    </a:lnTo>
                    <a:lnTo>
                      <a:pt x="12" y="0"/>
                    </a:lnTo>
                    <a:lnTo>
                      <a:pt x="0" y="0"/>
                    </a:lnTo>
                    <a:lnTo>
                      <a:pt x="66" y="204"/>
                    </a:lnTo>
                    <a:lnTo>
                      <a:pt x="120" y="432"/>
                    </a:lnTo>
                    <a:lnTo>
                      <a:pt x="174" y="665"/>
                    </a:lnTo>
                    <a:lnTo>
                      <a:pt x="216" y="917"/>
                    </a:lnTo>
                    <a:lnTo>
                      <a:pt x="251" y="1175"/>
                    </a:lnTo>
                    <a:lnTo>
                      <a:pt x="281" y="1445"/>
                    </a:lnTo>
                    <a:lnTo>
                      <a:pt x="305" y="1726"/>
                    </a:lnTo>
                    <a:lnTo>
                      <a:pt x="317" y="2014"/>
                    </a:lnTo>
                    <a:lnTo>
                      <a:pt x="323" y="2314"/>
                    </a:lnTo>
                    <a:lnTo>
                      <a:pt x="317" y="2608"/>
                    </a:lnTo>
                    <a:lnTo>
                      <a:pt x="305" y="2907"/>
                    </a:lnTo>
                    <a:lnTo>
                      <a:pt x="281" y="3201"/>
                    </a:lnTo>
                    <a:lnTo>
                      <a:pt x="257" y="3489"/>
                    </a:lnTo>
                    <a:lnTo>
                      <a:pt x="216" y="3777"/>
                    </a:lnTo>
                    <a:lnTo>
                      <a:pt x="174" y="4052"/>
                    </a:lnTo>
                    <a:lnTo>
                      <a:pt x="120" y="4316"/>
                    </a:lnTo>
                    <a:lnTo>
                      <a:pt x="132" y="4316"/>
                    </a:lnTo>
                    <a:lnTo>
                      <a:pt x="186" y="4052"/>
                    </a:lnTo>
                    <a:lnTo>
                      <a:pt x="228" y="3777"/>
                    </a:lnTo>
                    <a:lnTo>
                      <a:pt x="269" y="3489"/>
                    </a:lnTo>
                    <a:lnTo>
                      <a:pt x="293" y="3201"/>
                    </a:lnTo>
                    <a:lnTo>
                      <a:pt x="317" y="2907"/>
                    </a:lnTo>
                    <a:lnTo>
                      <a:pt x="329" y="2608"/>
                    </a:lnTo>
                    <a:lnTo>
                      <a:pt x="335" y="2314"/>
                    </a:lnTo>
                    <a:lnTo>
                      <a:pt x="329" y="2014"/>
                    </a:lnTo>
                    <a:lnTo>
                      <a:pt x="329" y="2014"/>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94570" name="Freeform 10"/>
              <p:cNvSpPr>
                <a:spLocks/>
              </p:cNvSpPr>
              <p:nvPr userDrawn="1"/>
            </p:nvSpPr>
            <p:spPr bwMode="hidden">
              <a:xfrm>
                <a:off x="3676" y="0"/>
                <a:ext cx="427" cy="4316"/>
              </a:xfrm>
              <a:custGeom>
                <a:avLst/>
                <a:gdLst>
                  <a:gd name="T0" fmla="*/ 413 w 425"/>
                  <a:gd name="T1" fmla="*/ 1924 h 4316"/>
                  <a:gd name="T2" fmla="*/ 395 w 425"/>
                  <a:gd name="T3" fmla="*/ 1690 h 4316"/>
                  <a:gd name="T4" fmla="*/ 365 w 425"/>
                  <a:gd name="T5" fmla="*/ 1457 h 4316"/>
                  <a:gd name="T6" fmla="*/ 329 w 425"/>
                  <a:gd name="T7" fmla="*/ 1229 h 4316"/>
                  <a:gd name="T8" fmla="*/ 281 w 425"/>
                  <a:gd name="T9" fmla="*/ 1001 h 4316"/>
                  <a:gd name="T10" fmla="*/ 227 w 425"/>
                  <a:gd name="T11" fmla="*/ 761 h 4316"/>
                  <a:gd name="T12" fmla="*/ 162 w 425"/>
                  <a:gd name="T13" fmla="*/ 522 h 4316"/>
                  <a:gd name="T14" fmla="*/ 90 w 425"/>
                  <a:gd name="T15" fmla="*/ 270 h 4316"/>
                  <a:gd name="T16" fmla="*/ 12 w 425"/>
                  <a:gd name="T17" fmla="*/ 0 h 4316"/>
                  <a:gd name="T18" fmla="*/ 0 w 425"/>
                  <a:gd name="T19" fmla="*/ 0 h 4316"/>
                  <a:gd name="T20" fmla="*/ 84 w 425"/>
                  <a:gd name="T21" fmla="*/ 270 h 4316"/>
                  <a:gd name="T22" fmla="*/ 156 w 425"/>
                  <a:gd name="T23" fmla="*/ 522 h 4316"/>
                  <a:gd name="T24" fmla="*/ 216 w 425"/>
                  <a:gd name="T25" fmla="*/ 767 h 4316"/>
                  <a:gd name="T26" fmla="*/ 275 w 425"/>
                  <a:gd name="T27" fmla="*/ 1001 h 4316"/>
                  <a:gd name="T28" fmla="*/ 317 w 425"/>
                  <a:gd name="T29" fmla="*/ 1235 h 4316"/>
                  <a:gd name="T30" fmla="*/ 353 w 425"/>
                  <a:gd name="T31" fmla="*/ 1463 h 4316"/>
                  <a:gd name="T32" fmla="*/ 383 w 425"/>
                  <a:gd name="T33" fmla="*/ 1690 h 4316"/>
                  <a:gd name="T34" fmla="*/ 401 w 425"/>
                  <a:gd name="T35" fmla="*/ 1924 h 4316"/>
                  <a:gd name="T36" fmla="*/ 413 w 425"/>
                  <a:gd name="T37" fmla="*/ 2188 h 4316"/>
                  <a:gd name="T38" fmla="*/ 407 w 425"/>
                  <a:gd name="T39" fmla="*/ 2458 h 4316"/>
                  <a:gd name="T40" fmla="*/ 395 w 425"/>
                  <a:gd name="T41" fmla="*/ 2733 h 4316"/>
                  <a:gd name="T42" fmla="*/ 365 w 425"/>
                  <a:gd name="T43" fmla="*/ 3021 h 4316"/>
                  <a:gd name="T44" fmla="*/ 329 w 425"/>
                  <a:gd name="T45" fmla="*/ 3321 h 4316"/>
                  <a:gd name="T46" fmla="*/ 275 w 425"/>
                  <a:gd name="T47" fmla="*/ 3639 h 4316"/>
                  <a:gd name="T48" fmla="*/ 204 w 425"/>
                  <a:gd name="T49" fmla="*/ 3968 h 4316"/>
                  <a:gd name="T50" fmla="*/ 126 w 425"/>
                  <a:gd name="T51" fmla="*/ 4316 h 4316"/>
                  <a:gd name="T52" fmla="*/ 138 w 425"/>
                  <a:gd name="T53" fmla="*/ 4316 h 4316"/>
                  <a:gd name="T54" fmla="*/ 216 w 425"/>
                  <a:gd name="T55" fmla="*/ 3968 h 4316"/>
                  <a:gd name="T56" fmla="*/ 287 w 425"/>
                  <a:gd name="T57" fmla="*/ 3639 h 4316"/>
                  <a:gd name="T58" fmla="*/ 341 w 425"/>
                  <a:gd name="T59" fmla="*/ 3321 h 4316"/>
                  <a:gd name="T60" fmla="*/ 377 w 425"/>
                  <a:gd name="T61" fmla="*/ 3021 h 4316"/>
                  <a:gd name="T62" fmla="*/ 407 w 425"/>
                  <a:gd name="T63" fmla="*/ 2733 h 4316"/>
                  <a:gd name="T64" fmla="*/ 419 w 425"/>
                  <a:gd name="T65" fmla="*/ 2458 h 4316"/>
                  <a:gd name="T66" fmla="*/ 425 w 425"/>
                  <a:gd name="T67" fmla="*/ 2188 h 4316"/>
                  <a:gd name="T68" fmla="*/ 413 w 425"/>
                  <a:gd name="T69" fmla="*/ 1924 h 4316"/>
                  <a:gd name="T70" fmla="*/ 413 w 425"/>
                  <a:gd name="T71" fmla="*/ 192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5" h="4316">
                    <a:moveTo>
                      <a:pt x="413" y="1924"/>
                    </a:moveTo>
                    <a:lnTo>
                      <a:pt x="395" y="1690"/>
                    </a:lnTo>
                    <a:lnTo>
                      <a:pt x="365" y="1457"/>
                    </a:lnTo>
                    <a:lnTo>
                      <a:pt x="329" y="1229"/>
                    </a:lnTo>
                    <a:lnTo>
                      <a:pt x="281" y="1001"/>
                    </a:lnTo>
                    <a:lnTo>
                      <a:pt x="227" y="761"/>
                    </a:lnTo>
                    <a:lnTo>
                      <a:pt x="162" y="522"/>
                    </a:lnTo>
                    <a:lnTo>
                      <a:pt x="90" y="270"/>
                    </a:lnTo>
                    <a:lnTo>
                      <a:pt x="12" y="0"/>
                    </a:lnTo>
                    <a:lnTo>
                      <a:pt x="0" y="0"/>
                    </a:lnTo>
                    <a:lnTo>
                      <a:pt x="84" y="270"/>
                    </a:lnTo>
                    <a:lnTo>
                      <a:pt x="156" y="522"/>
                    </a:lnTo>
                    <a:lnTo>
                      <a:pt x="216" y="767"/>
                    </a:lnTo>
                    <a:lnTo>
                      <a:pt x="275" y="1001"/>
                    </a:lnTo>
                    <a:lnTo>
                      <a:pt x="317" y="1235"/>
                    </a:lnTo>
                    <a:lnTo>
                      <a:pt x="353" y="1463"/>
                    </a:lnTo>
                    <a:lnTo>
                      <a:pt x="383" y="1690"/>
                    </a:lnTo>
                    <a:lnTo>
                      <a:pt x="401" y="1924"/>
                    </a:lnTo>
                    <a:lnTo>
                      <a:pt x="413" y="2188"/>
                    </a:lnTo>
                    <a:lnTo>
                      <a:pt x="407" y="2458"/>
                    </a:lnTo>
                    <a:lnTo>
                      <a:pt x="395" y="2733"/>
                    </a:lnTo>
                    <a:lnTo>
                      <a:pt x="365" y="3021"/>
                    </a:lnTo>
                    <a:lnTo>
                      <a:pt x="329" y="3321"/>
                    </a:lnTo>
                    <a:lnTo>
                      <a:pt x="275" y="3639"/>
                    </a:lnTo>
                    <a:lnTo>
                      <a:pt x="204" y="3968"/>
                    </a:lnTo>
                    <a:lnTo>
                      <a:pt x="126" y="4316"/>
                    </a:lnTo>
                    <a:lnTo>
                      <a:pt x="138" y="4316"/>
                    </a:lnTo>
                    <a:lnTo>
                      <a:pt x="216" y="3968"/>
                    </a:lnTo>
                    <a:lnTo>
                      <a:pt x="287" y="3639"/>
                    </a:lnTo>
                    <a:lnTo>
                      <a:pt x="341" y="3321"/>
                    </a:lnTo>
                    <a:lnTo>
                      <a:pt x="377" y="3021"/>
                    </a:lnTo>
                    <a:lnTo>
                      <a:pt x="407" y="2733"/>
                    </a:lnTo>
                    <a:lnTo>
                      <a:pt x="419" y="2458"/>
                    </a:lnTo>
                    <a:lnTo>
                      <a:pt x="425" y="2188"/>
                    </a:lnTo>
                    <a:lnTo>
                      <a:pt x="413" y="1924"/>
                    </a:lnTo>
                    <a:lnTo>
                      <a:pt x="413" y="1924"/>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94571" name="Freeform 11"/>
              <p:cNvSpPr>
                <a:spLocks/>
              </p:cNvSpPr>
              <p:nvPr userDrawn="1"/>
            </p:nvSpPr>
            <p:spPr bwMode="hidden">
              <a:xfrm>
                <a:off x="3946" y="0"/>
                <a:ext cx="558" cy="4316"/>
              </a:xfrm>
              <a:custGeom>
                <a:avLst/>
                <a:gdLst>
                  <a:gd name="T0" fmla="*/ 556 w 556"/>
                  <a:gd name="T1" fmla="*/ 2020 h 4316"/>
                  <a:gd name="T2" fmla="*/ 538 w 556"/>
                  <a:gd name="T3" fmla="*/ 1732 h 4316"/>
                  <a:gd name="T4" fmla="*/ 503 w 556"/>
                  <a:gd name="T5" fmla="*/ 1445 h 4316"/>
                  <a:gd name="T6" fmla="*/ 455 w 556"/>
                  <a:gd name="T7" fmla="*/ 1175 h 4316"/>
                  <a:gd name="T8" fmla="*/ 395 w 556"/>
                  <a:gd name="T9" fmla="*/ 911 h 4316"/>
                  <a:gd name="T10" fmla="*/ 317 w 556"/>
                  <a:gd name="T11" fmla="*/ 659 h 4316"/>
                  <a:gd name="T12" fmla="*/ 228 w 556"/>
                  <a:gd name="T13" fmla="*/ 426 h 4316"/>
                  <a:gd name="T14" fmla="*/ 126 w 556"/>
                  <a:gd name="T15" fmla="*/ 204 h 4316"/>
                  <a:gd name="T16" fmla="*/ 12 w 556"/>
                  <a:gd name="T17" fmla="*/ 0 h 4316"/>
                  <a:gd name="T18" fmla="*/ 0 w 556"/>
                  <a:gd name="T19" fmla="*/ 0 h 4316"/>
                  <a:gd name="T20" fmla="*/ 114 w 556"/>
                  <a:gd name="T21" fmla="*/ 204 h 4316"/>
                  <a:gd name="T22" fmla="*/ 216 w 556"/>
                  <a:gd name="T23" fmla="*/ 426 h 4316"/>
                  <a:gd name="T24" fmla="*/ 305 w 556"/>
                  <a:gd name="T25" fmla="*/ 659 h 4316"/>
                  <a:gd name="T26" fmla="*/ 383 w 556"/>
                  <a:gd name="T27" fmla="*/ 911 h 4316"/>
                  <a:gd name="T28" fmla="*/ 443 w 556"/>
                  <a:gd name="T29" fmla="*/ 1175 h 4316"/>
                  <a:gd name="T30" fmla="*/ 491 w 556"/>
                  <a:gd name="T31" fmla="*/ 1445 h 4316"/>
                  <a:gd name="T32" fmla="*/ 526 w 556"/>
                  <a:gd name="T33" fmla="*/ 1732 h 4316"/>
                  <a:gd name="T34" fmla="*/ 544 w 556"/>
                  <a:gd name="T35" fmla="*/ 2020 h 4316"/>
                  <a:gd name="T36" fmla="*/ 544 w 556"/>
                  <a:gd name="T37" fmla="*/ 2326 h 4316"/>
                  <a:gd name="T38" fmla="*/ 532 w 556"/>
                  <a:gd name="T39" fmla="*/ 2632 h 4316"/>
                  <a:gd name="T40" fmla="*/ 503 w 556"/>
                  <a:gd name="T41" fmla="*/ 2931 h 4316"/>
                  <a:gd name="T42" fmla="*/ 455 w 556"/>
                  <a:gd name="T43" fmla="*/ 3225 h 4316"/>
                  <a:gd name="T44" fmla="*/ 389 w 556"/>
                  <a:gd name="T45" fmla="*/ 3513 h 4316"/>
                  <a:gd name="T46" fmla="*/ 311 w 556"/>
                  <a:gd name="T47" fmla="*/ 3788 h 4316"/>
                  <a:gd name="T48" fmla="*/ 216 w 556"/>
                  <a:gd name="T49" fmla="*/ 4058 h 4316"/>
                  <a:gd name="T50" fmla="*/ 102 w 556"/>
                  <a:gd name="T51" fmla="*/ 4316 h 4316"/>
                  <a:gd name="T52" fmla="*/ 114 w 556"/>
                  <a:gd name="T53" fmla="*/ 4316 h 4316"/>
                  <a:gd name="T54" fmla="*/ 228 w 556"/>
                  <a:gd name="T55" fmla="*/ 4058 h 4316"/>
                  <a:gd name="T56" fmla="*/ 323 w 556"/>
                  <a:gd name="T57" fmla="*/ 3788 h 4316"/>
                  <a:gd name="T58" fmla="*/ 401 w 556"/>
                  <a:gd name="T59" fmla="*/ 3513 h 4316"/>
                  <a:gd name="T60" fmla="*/ 467 w 556"/>
                  <a:gd name="T61" fmla="*/ 3225 h 4316"/>
                  <a:gd name="T62" fmla="*/ 515 w 556"/>
                  <a:gd name="T63" fmla="*/ 2931 h 4316"/>
                  <a:gd name="T64" fmla="*/ 544 w 556"/>
                  <a:gd name="T65" fmla="*/ 2632 h 4316"/>
                  <a:gd name="T66" fmla="*/ 556 w 556"/>
                  <a:gd name="T67" fmla="*/ 2326 h 4316"/>
                  <a:gd name="T68" fmla="*/ 556 w 556"/>
                  <a:gd name="T69" fmla="*/ 2020 h 4316"/>
                  <a:gd name="T70" fmla="*/ 556 w 556"/>
                  <a:gd name="T71" fmla="*/ 202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6" h="4316">
                    <a:moveTo>
                      <a:pt x="556" y="2020"/>
                    </a:moveTo>
                    <a:lnTo>
                      <a:pt x="538" y="1732"/>
                    </a:lnTo>
                    <a:lnTo>
                      <a:pt x="503" y="1445"/>
                    </a:lnTo>
                    <a:lnTo>
                      <a:pt x="455" y="1175"/>
                    </a:lnTo>
                    <a:lnTo>
                      <a:pt x="395" y="911"/>
                    </a:lnTo>
                    <a:lnTo>
                      <a:pt x="317" y="659"/>
                    </a:lnTo>
                    <a:lnTo>
                      <a:pt x="228" y="426"/>
                    </a:lnTo>
                    <a:lnTo>
                      <a:pt x="126" y="204"/>
                    </a:lnTo>
                    <a:lnTo>
                      <a:pt x="12" y="0"/>
                    </a:lnTo>
                    <a:lnTo>
                      <a:pt x="0" y="0"/>
                    </a:lnTo>
                    <a:lnTo>
                      <a:pt x="114" y="204"/>
                    </a:lnTo>
                    <a:lnTo>
                      <a:pt x="216" y="426"/>
                    </a:lnTo>
                    <a:lnTo>
                      <a:pt x="305" y="659"/>
                    </a:lnTo>
                    <a:lnTo>
                      <a:pt x="383" y="911"/>
                    </a:lnTo>
                    <a:lnTo>
                      <a:pt x="443" y="1175"/>
                    </a:lnTo>
                    <a:lnTo>
                      <a:pt x="491" y="1445"/>
                    </a:lnTo>
                    <a:lnTo>
                      <a:pt x="526" y="1732"/>
                    </a:lnTo>
                    <a:lnTo>
                      <a:pt x="544" y="2020"/>
                    </a:lnTo>
                    <a:lnTo>
                      <a:pt x="544" y="2326"/>
                    </a:lnTo>
                    <a:lnTo>
                      <a:pt x="532" y="2632"/>
                    </a:lnTo>
                    <a:lnTo>
                      <a:pt x="503" y="2931"/>
                    </a:lnTo>
                    <a:lnTo>
                      <a:pt x="455" y="3225"/>
                    </a:lnTo>
                    <a:lnTo>
                      <a:pt x="389" y="3513"/>
                    </a:lnTo>
                    <a:lnTo>
                      <a:pt x="311" y="3788"/>
                    </a:lnTo>
                    <a:lnTo>
                      <a:pt x="216" y="4058"/>
                    </a:lnTo>
                    <a:lnTo>
                      <a:pt x="102" y="4316"/>
                    </a:lnTo>
                    <a:lnTo>
                      <a:pt x="114" y="4316"/>
                    </a:lnTo>
                    <a:lnTo>
                      <a:pt x="228" y="4058"/>
                    </a:lnTo>
                    <a:lnTo>
                      <a:pt x="323" y="3788"/>
                    </a:lnTo>
                    <a:lnTo>
                      <a:pt x="401" y="3513"/>
                    </a:lnTo>
                    <a:lnTo>
                      <a:pt x="467" y="3225"/>
                    </a:lnTo>
                    <a:lnTo>
                      <a:pt x="515" y="2931"/>
                    </a:lnTo>
                    <a:lnTo>
                      <a:pt x="544" y="2632"/>
                    </a:lnTo>
                    <a:lnTo>
                      <a:pt x="556" y="2326"/>
                    </a:lnTo>
                    <a:lnTo>
                      <a:pt x="556" y="2020"/>
                    </a:lnTo>
                    <a:lnTo>
                      <a:pt x="556" y="202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94572" name="Freeform 12"/>
              <p:cNvSpPr>
                <a:spLocks/>
              </p:cNvSpPr>
              <p:nvPr userDrawn="1"/>
            </p:nvSpPr>
            <p:spPr bwMode="hidden">
              <a:xfrm>
                <a:off x="4246" y="0"/>
                <a:ext cx="690" cy="4316"/>
              </a:xfrm>
              <a:custGeom>
                <a:avLst/>
                <a:gdLst>
                  <a:gd name="T0" fmla="*/ 688 w 688"/>
                  <a:gd name="T1" fmla="*/ 2086 h 4316"/>
                  <a:gd name="T2" fmla="*/ 670 w 688"/>
                  <a:gd name="T3" fmla="*/ 1810 h 4316"/>
                  <a:gd name="T4" fmla="*/ 634 w 688"/>
                  <a:gd name="T5" fmla="*/ 1541 h 4316"/>
                  <a:gd name="T6" fmla="*/ 574 w 688"/>
                  <a:gd name="T7" fmla="*/ 1271 h 4316"/>
                  <a:gd name="T8" fmla="*/ 497 w 688"/>
                  <a:gd name="T9" fmla="*/ 1007 h 4316"/>
                  <a:gd name="T10" fmla="*/ 401 w 688"/>
                  <a:gd name="T11" fmla="*/ 749 h 4316"/>
                  <a:gd name="T12" fmla="*/ 293 w 688"/>
                  <a:gd name="T13" fmla="*/ 492 h 4316"/>
                  <a:gd name="T14" fmla="*/ 162 w 688"/>
                  <a:gd name="T15" fmla="*/ 240 h 4316"/>
                  <a:gd name="T16" fmla="*/ 12 w 688"/>
                  <a:gd name="T17" fmla="*/ 0 h 4316"/>
                  <a:gd name="T18" fmla="*/ 0 w 688"/>
                  <a:gd name="T19" fmla="*/ 0 h 4316"/>
                  <a:gd name="T20" fmla="*/ 150 w 688"/>
                  <a:gd name="T21" fmla="*/ 240 h 4316"/>
                  <a:gd name="T22" fmla="*/ 281 w 688"/>
                  <a:gd name="T23" fmla="*/ 492 h 4316"/>
                  <a:gd name="T24" fmla="*/ 389 w 688"/>
                  <a:gd name="T25" fmla="*/ 749 h 4316"/>
                  <a:gd name="T26" fmla="*/ 485 w 688"/>
                  <a:gd name="T27" fmla="*/ 1007 h 4316"/>
                  <a:gd name="T28" fmla="*/ 562 w 688"/>
                  <a:gd name="T29" fmla="*/ 1271 h 4316"/>
                  <a:gd name="T30" fmla="*/ 622 w 688"/>
                  <a:gd name="T31" fmla="*/ 1541 h 4316"/>
                  <a:gd name="T32" fmla="*/ 658 w 688"/>
                  <a:gd name="T33" fmla="*/ 1810 h 4316"/>
                  <a:gd name="T34" fmla="*/ 676 w 688"/>
                  <a:gd name="T35" fmla="*/ 2086 h 4316"/>
                  <a:gd name="T36" fmla="*/ 676 w 688"/>
                  <a:gd name="T37" fmla="*/ 2368 h 4316"/>
                  <a:gd name="T38" fmla="*/ 658 w 688"/>
                  <a:gd name="T39" fmla="*/ 2650 h 4316"/>
                  <a:gd name="T40" fmla="*/ 616 w 688"/>
                  <a:gd name="T41" fmla="*/ 2931 h 4316"/>
                  <a:gd name="T42" fmla="*/ 556 w 688"/>
                  <a:gd name="T43" fmla="*/ 3213 h 4316"/>
                  <a:gd name="T44" fmla="*/ 473 w 688"/>
                  <a:gd name="T45" fmla="*/ 3495 h 4316"/>
                  <a:gd name="T46" fmla="*/ 371 w 688"/>
                  <a:gd name="T47" fmla="*/ 3777 h 4316"/>
                  <a:gd name="T48" fmla="*/ 251 w 688"/>
                  <a:gd name="T49" fmla="*/ 4046 h 4316"/>
                  <a:gd name="T50" fmla="*/ 114 w 688"/>
                  <a:gd name="T51" fmla="*/ 4316 h 4316"/>
                  <a:gd name="T52" fmla="*/ 126 w 688"/>
                  <a:gd name="T53" fmla="*/ 4316 h 4316"/>
                  <a:gd name="T54" fmla="*/ 263 w 688"/>
                  <a:gd name="T55" fmla="*/ 4046 h 4316"/>
                  <a:gd name="T56" fmla="*/ 383 w 688"/>
                  <a:gd name="T57" fmla="*/ 3777 h 4316"/>
                  <a:gd name="T58" fmla="*/ 485 w 688"/>
                  <a:gd name="T59" fmla="*/ 3495 h 4316"/>
                  <a:gd name="T60" fmla="*/ 568 w 688"/>
                  <a:gd name="T61" fmla="*/ 3219 h 4316"/>
                  <a:gd name="T62" fmla="*/ 628 w 688"/>
                  <a:gd name="T63" fmla="*/ 2937 h 4316"/>
                  <a:gd name="T64" fmla="*/ 670 w 688"/>
                  <a:gd name="T65" fmla="*/ 2656 h 4316"/>
                  <a:gd name="T66" fmla="*/ 688 w 688"/>
                  <a:gd name="T67" fmla="*/ 2368 h 4316"/>
                  <a:gd name="T68" fmla="*/ 688 w 688"/>
                  <a:gd name="T69" fmla="*/ 2086 h 4316"/>
                  <a:gd name="T70" fmla="*/ 688 w 688"/>
                  <a:gd name="T71" fmla="*/ 208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88" h="4316">
                    <a:moveTo>
                      <a:pt x="688" y="2086"/>
                    </a:moveTo>
                    <a:lnTo>
                      <a:pt x="670" y="1810"/>
                    </a:lnTo>
                    <a:lnTo>
                      <a:pt x="634" y="1541"/>
                    </a:lnTo>
                    <a:lnTo>
                      <a:pt x="574" y="1271"/>
                    </a:lnTo>
                    <a:lnTo>
                      <a:pt x="497" y="1007"/>
                    </a:lnTo>
                    <a:lnTo>
                      <a:pt x="401" y="749"/>
                    </a:lnTo>
                    <a:lnTo>
                      <a:pt x="293" y="492"/>
                    </a:lnTo>
                    <a:lnTo>
                      <a:pt x="162" y="240"/>
                    </a:lnTo>
                    <a:lnTo>
                      <a:pt x="12" y="0"/>
                    </a:lnTo>
                    <a:lnTo>
                      <a:pt x="0" y="0"/>
                    </a:lnTo>
                    <a:lnTo>
                      <a:pt x="150" y="240"/>
                    </a:lnTo>
                    <a:lnTo>
                      <a:pt x="281" y="492"/>
                    </a:lnTo>
                    <a:lnTo>
                      <a:pt x="389" y="749"/>
                    </a:lnTo>
                    <a:lnTo>
                      <a:pt x="485" y="1007"/>
                    </a:lnTo>
                    <a:lnTo>
                      <a:pt x="562" y="1271"/>
                    </a:lnTo>
                    <a:lnTo>
                      <a:pt x="622" y="1541"/>
                    </a:lnTo>
                    <a:lnTo>
                      <a:pt x="658" y="1810"/>
                    </a:lnTo>
                    <a:lnTo>
                      <a:pt x="676" y="2086"/>
                    </a:lnTo>
                    <a:lnTo>
                      <a:pt x="676" y="2368"/>
                    </a:lnTo>
                    <a:lnTo>
                      <a:pt x="658" y="2650"/>
                    </a:lnTo>
                    <a:lnTo>
                      <a:pt x="616" y="2931"/>
                    </a:lnTo>
                    <a:lnTo>
                      <a:pt x="556" y="3213"/>
                    </a:lnTo>
                    <a:lnTo>
                      <a:pt x="473" y="3495"/>
                    </a:lnTo>
                    <a:lnTo>
                      <a:pt x="371" y="3777"/>
                    </a:lnTo>
                    <a:lnTo>
                      <a:pt x="251" y="4046"/>
                    </a:lnTo>
                    <a:lnTo>
                      <a:pt x="114" y="4316"/>
                    </a:lnTo>
                    <a:lnTo>
                      <a:pt x="126" y="4316"/>
                    </a:lnTo>
                    <a:lnTo>
                      <a:pt x="263" y="4046"/>
                    </a:lnTo>
                    <a:lnTo>
                      <a:pt x="383" y="3777"/>
                    </a:lnTo>
                    <a:lnTo>
                      <a:pt x="485" y="3495"/>
                    </a:lnTo>
                    <a:lnTo>
                      <a:pt x="568" y="3219"/>
                    </a:lnTo>
                    <a:lnTo>
                      <a:pt x="628" y="2937"/>
                    </a:lnTo>
                    <a:lnTo>
                      <a:pt x="670" y="2656"/>
                    </a:lnTo>
                    <a:lnTo>
                      <a:pt x="688" y="2368"/>
                    </a:lnTo>
                    <a:lnTo>
                      <a:pt x="688" y="2086"/>
                    </a:lnTo>
                    <a:lnTo>
                      <a:pt x="688" y="2086"/>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94573" name="Freeform 13"/>
              <p:cNvSpPr>
                <a:spLocks/>
              </p:cNvSpPr>
              <p:nvPr userDrawn="1"/>
            </p:nvSpPr>
            <p:spPr bwMode="hidden">
              <a:xfrm>
                <a:off x="4522" y="0"/>
                <a:ext cx="864" cy="4316"/>
              </a:xfrm>
              <a:custGeom>
                <a:avLst/>
                <a:gdLst>
                  <a:gd name="T0" fmla="*/ 855 w 861"/>
                  <a:gd name="T1" fmla="*/ 2128 h 4316"/>
                  <a:gd name="T2" fmla="*/ 831 w 861"/>
                  <a:gd name="T3" fmla="*/ 1834 h 4316"/>
                  <a:gd name="T4" fmla="*/ 808 w 861"/>
                  <a:gd name="T5" fmla="*/ 1684 h 4316"/>
                  <a:gd name="T6" fmla="*/ 784 w 861"/>
                  <a:gd name="T7" fmla="*/ 1541 h 4316"/>
                  <a:gd name="T8" fmla="*/ 748 w 861"/>
                  <a:gd name="T9" fmla="*/ 1397 h 4316"/>
                  <a:gd name="T10" fmla="*/ 712 w 861"/>
                  <a:gd name="T11" fmla="*/ 1253 h 4316"/>
                  <a:gd name="T12" fmla="*/ 664 w 861"/>
                  <a:gd name="T13" fmla="*/ 1115 h 4316"/>
                  <a:gd name="T14" fmla="*/ 610 w 861"/>
                  <a:gd name="T15" fmla="*/ 977 h 4316"/>
                  <a:gd name="T16" fmla="*/ 491 w 861"/>
                  <a:gd name="T17" fmla="*/ 719 h 4316"/>
                  <a:gd name="T18" fmla="*/ 353 w 861"/>
                  <a:gd name="T19" fmla="*/ 468 h 4316"/>
                  <a:gd name="T20" fmla="*/ 192 w 861"/>
                  <a:gd name="T21" fmla="*/ 228 h 4316"/>
                  <a:gd name="T22" fmla="*/ 12 w 861"/>
                  <a:gd name="T23" fmla="*/ 0 h 4316"/>
                  <a:gd name="T24" fmla="*/ 0 w 861"/>
                  <a:gd name="T25" fmla="*/ 0 h 4316"/>
                  <a:gd name="T26" fmla="*/ 180 w 861"/>
                  <a:gd name="T27" fmla="*/ 228 h 4316"/>
                  <a:gd name="T28" fmla="*/ 341 w 861"/>
                  <a:gd name="T29" fmla="*/ 468 h 4316"/>
                  <a:gd name="T30" fmla="*/ 479 w 861"/>
                  <a:gd name="T31" fmla="*/ 719 h 4316"/>
                  <a:gd name="T32" fmla="*/ 598 w 861"/>
                  <a:gd name="T33" fmla="*/ 983 h 4316"/>
                  <a:gd name="T34" fmla="*/ 652 w 861"/>
                  <a:gd name="T35" fmla="*/ 1121 h 4316"/>
                  <a:gd name="T36" fmla="*/ 700 w 861"/>
                  <a:gd name="T37" fmla="*/ 1259 h 4316"/>
                  <a:gd name="T38" fmla="*/ 736 w 861"/>
                  <a:gd name="T39" fmla="*/ 1403 h 4316"/>
                  <a:gd name="T40" fmla="*/ 772 w 861"/>
                  <a:gd name="T41" fmla="*/ 1547 h 4316"/>
                  <a:gd name="T42" fmla="*/ 802 w 861"/>
                  <a:gd name="T43" fmla="*/ 1690 h 4316"/>
                  <a:gd name="T44" fmla="*/ 819 w 861"/>
                  <a:gd name="T45" fmla="*/ 1834 h 4316"/>
                  <a:gd name="T46" fmla="*/ 837 w 861"/>
                  <a:gd name="T47" fmla="*/ 1984 h 4316"/>
                  <a:gd name="T48" fmla="*/ 843 w 861"/>
                  <a:gd name="T49" fmla="*/ 2128 h 4316"/>
                  <a:gd name="T50" fmla="*/ 849 w 861"/>
                  <a:gd name="T51" fmla="*/ 2278 h 4316"/>
                  <a:gd name="T52" fmla="*/ 843 w 861"/>
                  <a:gd name="T53" fmla="*/ 2428 h 4316"/>
                  <a:gd name="T54" fmla="*/ 831 w 861"/>
                  <a:gd name="T55" fmla="*/ 2572 h 4316"/>
                  <a:gd name="T56" fmla="*/ 819 w 861"/>
                  <a:gd name="T57" fmla="*/ 2721 h 4316"/>
                  <a:gd name="T58" fmla="*/ 796 w 861"/>
                  <a:gd name="T59" fmla="*/ 2865 h 4316"/>
                  <a:gd name="T60" fmla="*/ 766 w 861"/>
                  <a:gd name="T61" fmla="*/ 3015 h 4316"/>
                  <a:gd name="T62" fmla="*/ 724 w 861"/>
                  <a:gd name="T63" fmla="*/ 3159 h 4316"/>
                  <a:gd name="T64" fmla="*/ 682 w 861"/>
                  <a:gd name="T65" fmla="*/ 3303 h 4316"/>
                  <a:gd name="T66" fmla="*/ 586 w 861"/>
                  <a:gd name="T67" fmla="*/ 3567 h 4316"/>
                  <a:gd name="T68" fmla="*/ 473 w 861"/>
                  <a:gd name="T69" fmla="*/ 3824 h 4316"/>
                  <a:gd name="T70" fmla="*/ 335 w 861"/>
                  <a:gd name="T71" fmla="*/ 4076 h 4316"/>
                  <a:gd name="T72" fmla="*/ 180 w 861"/>
                  <a:gd name="T73" fmla="*/ 4316 h 4316"/>
                  <a:gd name="T74" fmla="*/ 192 w 861"/>
                  <a:gd name="T75" fmla="*/ 4316 h 4316"/>
                  <a:gd name="T76" fmla="*/ 347 w 861"/>
                  <a:gd name="T77" fmla="*/ 4076 h 4316"/>
                  <a:gd name="T78" fmla="*/ 485 w 861"/>
                  <a:gd name="T79" fmla="*/ 3824 h 4316"/>
                  <a:gd name="T80" fmla="*/ 598 w 861"/>
                  <a:gd name="T81" fmla="*/ 3573 h 4316"/>
                  <a:gd name="T82" fmla="*/ 694 w 861"/>
                  <a:gd name="T83" fmla="*/ 3309 h 4316"/>
                  <a:gd name="T84" fmla="*/ 736 w 861"/>
                  <a:gd name="T85" fmla="*/ 3165 h 4316"/>
                  <a:gd name="T86" fmla="*/ 778 w 861"/>
                  <a:gd name="T87" fmla="*/ 3021 h 4316"/>
                  <a:gd name="T88" fmla="*/ 808 w 861"/>
                  <a:gd name="T89" fmla="*/ 2871 h 4316"/>
                  <a:gd name="T90" fmla="*/ 831 w 861"/>
                  <a:gd name="T91" fmla="*/ 2727 h 4316"/>
                  <a:gd name="T92" fmla="*/ 843 w 861"/>
                  <a:gd name="T93" fmla="*/ 2578 h 4316"/>
                  <a:gd name="T94" fmla="*/ 855 w 861"/>
                  <a:gd name="T95" fmla="*/ 2428 h 4316"/>
                  <a:gd name="T96" fmla="*/ 861 w 861"/>
                  <a:gd name="T97" fmla="*/ 2278 h 4316"/>
                  <a:gd name="T98" fmla="*/ 855 w 861"/>
                  <a:gd name="T99" fmla="*/ 2128 h 4316"/>
                  <a:gd name="T100" fmla="*/ 855 w 861"/>
                  <a:gd name="T101" fmla="*/ 212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1" h="4316">
                    <a:moveTo>
                      <a:pt x="855" y="2128"/>
                    </a:moveTo>
                    <a:lnTo>
                      <a:pt x="831" y="1834"/>
                    </a:lnTo>
                    <a:lnTo>
                      <a:pt x="808" y="1684"/>
                    </a:lnTo>
                    <a:lnTo>
                      <a:pt x="784" y="1541"/>
                    </a:lnTo>
                    <a:lnTo>
                      <a:pt x="748" y="1397"/>
                    </a:lnTo>
                    <a:lnTo>
                      <a:pt x="712" y="1253"/>
                    </a:lnTo>
                    <a:lnTo>
                      <a:pt x="664" y="1115"/>
                    </a:lnTo>
                    <a:lnTo>
                      <a:pt x="610" y="977"/>
                    </a:lnTo>
                    <a:lnTo>
                      <a:pt x="491" y="719"/>
                    </a:lnTo>
                    <a:lnTo>
                      <a:pt x="353" y="468"/>
                    </a:lnTo>
                    <a:lnTo>
                      <a:pt x="192" y="228"/>
                    </a:lnTo>
                    <a:lnTo>
                      <a:pt x="12" y="0"/>
                    </a:lnTo>
                    <a:lnTo>
                      <a:pt x="0" y="0"/>
                    </a:lnTo>
                    <a:lnTo>
                      <a:pt x="180" y="228"/>
                    </a:lnTo>
                    <a:lnTo>
                      <a:pt x="341" y="468"/>
                    </a:lnTo>
                    <a:lnTo>
                      <a:pt x="479" y="719"/>
                    </a:lnTo>
                    <a:lnTo>
                      <a:pt x="598" y="983"/>
                    </a:lnTo>
                    <a:lnTo>
                      <a:pt x="652" y="1121"/>
                    </a:lnTo>
                    <a:lnTo>
                      <a:pt x="700" y="1259"/>
                    </a:lnTo>
                    <a:lnTo>
                      <a:pt x="736" y="1403"/>
                    </a:lnTo>
                    <a:lnTo>
                      <a:pt x="772" y="1547"/>
                    </a:lnTo>
                    <a:lnTo>
                      <a:pt x="802" y="1690"/>
                    </a:lnTo>
                    <a:lnTo>
                      <a:pt x="819" y="1834"/>
                    </a:lnTo>
                    <a:lnTo>
                      <a:pt x="837" y="1984"/>
                    </a:lnTo>
                    <a:lnTo>
                      <a:pt x="843" y="2128"/>
                    </a:lnTo>
                    <a:lnTo>
                      <a:pt x="849" y="2278"/>
                    </a:lnTo>
                    <a:lnTo>
                      <a:pt x="843" y="2428"/>
                    </a:lnTo>
                    <a:lnTo>
                      <a:pt x="831" y="2572"/>
                    </a:lnTo>
                    <a:lnTo>
                      <a:pt x="819" y="2721"/>
                    </a:lnTo>
                    <a:lnTo>
                      <a:pt x="796" y="2865"/>
                    </a:lnTo>
                    <a:lnTo>
                      <a:pt x="766" y="3015"/>
                    </a:lnTo>
                    <a:lnTo>
                      <a:pt x="724" y="3159"/>
                    </a:lnTo>
                    <a:lnTo>
                      <a:pt x="682" y="3303"/>
                    </a:lnTo>
                    <a:lnTo>
                      <a:pt x="586" y="3567"/>
                    </a:lnTo>
                    <a:lnTo>
                      <a:pt x="473" y="3824"/>
                    </a:lnTo>
                    <a:lnTo>
                      <a:pt x="335" y="4076"/>
                    </a:lnTo>
                    <a:lnTo>
                      <a:pt x="180" y="4316"/>
                    </a:lnTo>
                    <a:lnTo>
                      <a:pt x="192" y="4316"/>
                    </a:lnTo>
                    <a:lnTo>
                      <a:pt x="347" y="4076"/>
                    </a:lnTo>
                    <a:lnTo>
                      <a:pt x="485" y="3824"/>
                    </a:lnTo>
                    <a:lnTo>
                      <a:pt x="598" y="3573"/>
                    </a:lnTo>
                    <a:lnTo>
                      <a:pt x="694" y="3309"/>
                    </a:lnTo>
                    <a:lnTo>
                      <a:pt x="736" y="3165"/>
                    </a:lnTo>
                    <a:lnTo>
                      <a:pt x="778" y="3021"/>
                    </a:lnTo>
                    <a:lnTo>
                      <a:pt x="808" y="2871"/>
                    </a:lnTo>
                    <a:lnTo>
                      <a:pt x="831" y="2727"/>
                    </a:lnTo>
                    <a:lnTo>
                      <a:pt x="843" y="2578"/>
                    </a:lnTo>
                    <a:lnTo>
                      <a:pt x="855" y="2428"/>
                    </a:lnTo>
                    <a:lnTo>
                      <a:pt x="861" y="2278"/>
                    </a:lnTo>
                    <a:lnTo>
                      <a:pt x="855" y="2128"/>
                    </a:lnTo>
                    <a:lnTo>
                      <a:pt x="855" y="212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94574" name="Freeform 14"/>
              <p:cNvSpPr>
                <a:spLocks/>
              </p:cNvSpPr>
              <p:nvPr userDrawn="1"/>
            </p:nvSpPr>
            <p:spPr bwMode="hidden">
              <a:xfrm>
                <a:off x="2399" y="0"/>
                <a:ext cx="150" cy="4316"/>
              </a:xfrm>
              <a:custGeom>
                <a:avLst/>
                <a:gdLst>
                  <a:gd name="T0" fmla="*/ 18 w 149"/>
                  <a:gd name="T1" fmla="*/ 1942 h 4316"/>
                  <a:gd name="T2" fmla="*/ 30 w 149"/>
                  <a:gd name="T3" fmla="*/ 1630 h 4316"/>
                  <a:gd name="T4" fmla="*/ 42 w 149"/>
                  <a:gd name="T5" fmla="*/ 1331 h 4316"/>
                  <a:gd name="T6" fmla="*/ 59 w 149"/>
                  <a:gd name="T7" fmla="*/ 1055 h 4316"/>
                  <a:gd name="T8" fmla="*/ 77 w 149"/>
                  <a:gd name="T9" fmla="*/ 791 h 4316"/>
                  <a:gd name="T10" fmla="*/ 83 w 149"/>
                  <a:gd name="T11" fmla="*/ 671 h 4316"/>
                  <a:gd name="T12" fmla="*/ 95 w 149"/>
                  <a:gd name="T13" fmla="*/ 557 h 4316"/>
                  <a:gd name="T14" fmla="*/ 107 w 149"/>
                  <a:gd name="T15" fmla="*/ 444 h 4316"/>
                  <a:gd name="T16" fmla="*/ 113 w 149"/>
                  <a:gd name="T17" fmla="*/ 342 h 4316"/>
                  <a:gd name="T18" fmla="*/ 125 w 149"/>
                  <a:gd name="T19" fmla="*/ 246 h 4316"/>
                  <a:gd name="T20" fmla="*/ 131 w 149"/>
                  <a:gd name="T21" fmla="*/ 156 h 4316"/>
                  <a:gd name="T22" fmla="*/ 143 w 149"/>
                  <a:gd name="T23" fmla="*/ 72 h 4316"/>
                  <a:gd name="T24" fmla="*/ 149 w 149"/>
                  <a:gd name="T25" fmla="*/ 0 h 4316"/>
                  <a:gd name="T26" fmla="*/ 137 w 149"/>
                  <a:gd name="T27" fmla="*/ 0 h 4316"/>
                  <a:gd name="T28" fmla="*/ 131 w 149"/>
                  <a:gd name="T29" fmla="*/ 72 h 4316"/>
                  <a:gd name="T30" fmla="*/ 119 w 149"/>
                  <a:gd name="T31" fmla="*/ 156 h 4316"/>
                  <a:gd name="T32" fmla="*/ 113 w 149"/>
                  <a:gd name="T33" fmla="*/ 246 h 4316"/>
                  <a:gd name="T34" fmla="*/ 101 w 149"/>
                  <a:gd name="T35" fmla="*/ 342 h 4316"/>
                  <a:gd name="T36" fmla="*/ 95 w 149"/>
                  <a:gd name="T37" fmla="*/ 444 h 4316"/>
                  <a:gd name="T38" fmla="*/ 83 w 149"/>
                  <a:gd name="T39" fmla="*/ 557 h 4316"/>
                  <a:gd name="T40" fmla="*/ 71 w 149"/>
                  <a:gd name="T41" fmla="*/ 671 h 4316"/>
                  <a:gd name="T42" fmla="*/ 65 w 149"/>
                  <a:gd name="T43" fmla="*/ 791 h 4316"/>
                  <a:gd name="T44" fmla="*/ 48 w 149"/>
                  <a:gd name="T45" fmla="*/ 1055 h 4316"/>
                  <a:gd name="T46" fmla="*/ 30 w 149"/>
                  <a:gd name="T47" fmla="*/ 1331 h 4316"/>
                  <a:gd name="T48" fmla="*/ 18 w 149"/>
                  <a:gd name="T49" fmla="*/ 1630 h 4316"/>
                  <a:gd name="T50" fmla="*/ 6 w 149"/>
                  <a:gd name="T51" fmla="*/ 1942 h 4316"/>
                  <a:gd name="T52" fmla="*/ 0 w 149"/>
                  <a:gd name="T53" fmla="*/ 2278 h 4316"/>
                  <a:gd name="T54" fmla="*/ 6 w 149"/>
                  <a:gd name="T55" fmla="*/ 2602 h 4316"/>
                  <a:gd name="T56" fmla="*/ 12 w 149"/>
                  <a:gd name="T57" fmla="*/ 2919 h 4316"/>
                  <a:gd name="T58" fmla="*/ 24 w 149"/>
                  <a:gd name="T59" fmla="*/ 3219 h 4316"/>
                  <a:gd name="T60" fmla="*/ 36 w 149"/>
                  <a:gd name="T61" fmla="*/ 3513 h 4316"/>
                  <a:gd name="T62" fmla="*/ 59 w 149"/>
                  <a:gd name="T63" fmla="*/ 3794 h 4316"/>
                  <a:gd name="T64" fmla="*/ 89 w 149"/>
                  <a:gd name="T65" fmla="*/ 4058 h 4316"/>
                  <a:gd name="T66" fmla="*/ 125 w 149"/>
                  <a:gd name="T67" fmla="*/ 4316 h 4316"/>
                  <a:gd name="T68" fmla="*/ 137 w 149"/>
                  <a:gd name="T69" fmla="*/ 4316 h 4316"/>
                  <a:gd name="T70" fmla="*/ 101 w 149"/>
                  <a:gd name="T71" fmla="*/ 4058 h 4316"/>
                  <a:gd name="T72" fmla="*/ 71 w 149"/>
                  <a:gd name="T73" fmla="*/ 3794 h 4316"/>
                  <a:gd name="T74" fmla="*/ 48 w 149"/>
                  <a:gd name="T75" fmla="*/ 3513 h 4316"/>
                  <a:gd name="T76" fmla="*/ 36 w 149"/>
                  <a:gd name="T77" fmla="*/ 3225 h 4316"/>
                  <a:gd name="T78" fmla="*/ 24 w 149"/>
                  <a:gd name="T79" fmla="*/ 2919 h 4316"/>
                  <a:gd name="T80" fmla="*/ 18 w 149"/>
                  <a:gd name="T81" fmla="*/ 2608 h 4316"/>
                  <a:gd name="T82" fmla="*/ 12 w 149"/>
                  <a:gd name="T83" fmla="*/ 2278 h 4316"/>
                  <a:gd name="T84" fmla="*/ 18 w 149"/>
                  <a:gd name="T85" fmla="*/ 1942 h 4316"/>
                  <a:gd name="T86" fmla="*/ 18 w 149"/>
                  <a:gd name="T87" fmla="*/ 194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9" h="4316">
                    <a:moveTo>
                      <a:pt x="18" y="1942"/>
                    </a:moveTo>
                    <a:lnTo>
                      <a:pt x="30" y="1630"/>
                    </a:lnTo>
                    <a:lnTo>
                      <a:pt x="42" y="1331"/>
                    </a:lnTo>
                    <a:lnTo>
                      <a:pt x="59" y="1055"/>
                    </a:lnTo>
                    <a:lnTo>
                      <a:pt x="77" y="791"/>
                    </a:lnTo>
                    <a:lnTo>
                      <a:pt x="83" y="671"/>
                    </a:lnTo>
                    <a:lnTo>
                      <a:pt x="95" y="557"/>
                    </a:lnTo>
                    <a:lnTo>
                      <a:pt x="107" y="444"/>
                    </a:lnTo>
                    <a:lnTo>
                      <a:pt x="113" y="342"/>
                    </a:lnTo>
                    <a:lnTo>
                      <a:pt x="125" y="246"/>
                    </a:lnTo>
                    <a:lnTo>
                      <a:pt x="131" y="156"/>
                    </a:lnTo>
                    <a:lnTo>
                      <a:pt x="143" y="72"/>
                    </a:lnTo>
                    <a:lnTo>
                      <a:pt x="149" y="0"/>
                    </a:lnTo>
                    <a:lnTo>
                      <a:pt x="137" y="0"/>
                    </a:lnTo>
                    <a:lnTo>
                      <a:pt x="131" y="72"/>
                    </a:lnTo>
                    <a:lnTo>
                      <a:pt x="119" y="156"/>
                    </a:lnTo>
                    <a:lnTo>
                      <a:pt x="113" y="246"/>
                    </a:lnTo>
                    <a:lnTo>
                      <a:pt x="101" y="342"/>
                    </a:lnTo>
                    <a:lnTo>
                      <a:pt x="95" y="444"/>
                    </a:lnTo>
                    <a:lnTo>
                      <a:pt x="83" y="557"/>
                    </a:lnTo>
                    <a:lnTo>
                      <a:pt x="71" y="671"/>
                    </a:lnTo>
                    <a:lnTo>
                      <a:pt x="65" y="791"/>
                    </a:lnTo>
                    <a:lnTo>
                      <a:pt x="48" y="1055"/>
                    </a:lnTo>
                    <a:lnTo>
                      <a:pt x="30" y="1331"/>
                    </a:lnTo>
                    <a:lnTo>
                      <a:pt x="18" y="1630"/>
                    </a:lnTo>
                    <a:lnTo>
                      <a:pt x="6" y="1942"/>
                    </a:lnTo>
                    <a:lnTo>
                      <a:pt x="0" y="2278"/>
                    </a:lnTo>
                    <a:lnTo>
                      <a:pt x="6" y="2602"/>
                    </a:lnTo>
                    <a:lnTo>
                      <a:pt x="12" y="2919"/>
                    </a:lnTo>
                    <a:lnTo>
                      <a:pt x="24" y="3219"/>
                    </a:lnTo>
                    <a:lnTo>
                      <a:pt x="36" y="3513"/>
                    </a:lnTo>
                    <a:lnTo>
                      <a:pt x="59" y="3794"/>
                    </a:lnTo>
                    <a:lnTo>
                      <a:pt x="89" y="4058"/>
                    </a:lnTo>
                    <a:lnTo>
                      <a:pt x="125" y="4316"/>
                    </a:lnTo>
                    <a:lnTo>
                      <a:pt x="137" y="4316"/>
                    </a:lnTo>
                    <a:lnTo>
                      <a:pt x="101" y="4058"/>
                    </a:lnTo>
                    <a:lnTo>
                      <a:pt x="71" y="3794"/>
                    </a:lnTo>
                    <a:lnTo>
                      <a:pt x="48" y="3513"/>
                    </a:lnTo>
                    <a:lnTo>
                      <a:pt x="36" y="3225"/>
                    </a:lnTo>
                    <a:lnTo>
                      <a:pt x="24" y="2919"/>
                    </a:lnTo>
                    <a:lnTo>
                      <a:pt x="18" y="2608"/>
                    </a:lnTo>
                    <a:lnTo>
                      <a:pt x="12" y="2278"/>
                    </a:lnTo>
                    <a:lnTo>
                      <a:pt x="18" y="1942"/>
                    </a:lnTo>
                    <a:lnTo>
                      <a:pt x="18" y="1942"/>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94575" name="Freeform 15"/>
              <p:cNvSpPr>
                <a:spLocks/>
              </p:cNvSpPr>
              <p:nvPr userDrawn="1"/>
            </p:nvSpPr>
            <p:spPr bwMode="hidden">
              <a:xfrm>
                <a:off x="1967" y="0"/>
                <a:ext cx="300" cy="4316"/>
              </a:xfrm>
              <a:custGeom>
                <a:avLst/>
                <a:gdLst>
                  <a:gd name="T0" fmla="*/ 18 w 299"/>
                  <a:gd name="T1" fmla="*/ 2062 h 4316"/>
                  <a:gd name="T2" fmla="*/ 30 w 299"/>
                  <a:gd name="T3" fmla="*/ 1750 h 4316"/>
                  <a:gd name="T4" fmla="*/ 54 w 299"/>
                  <a:gd name="T5" fmla="*/ 1451 h 4316"/>
                  <a:gd name="T6" fmla="*/ 84 w 299"/>
                  <a:gd name="T7" fmla="*/ 1169 h 4316"/>
                  <a:gd name="T8" fmla="*/ 126 w 299"/>
                  <a:gd name="T9" fmla="*/ 899 h 4316"/>
                  <a:gd name="T10" fmla="*/ 162 w 299"/>
                  <a:gd name="T11" fmla="*/ 641 h 4316"/>
                  <a:gd name="T12" fmla="*/ 209 w 299"/>
                  <a:gd name="T13" fmla="*/ 408 h 4316"/>
                  <a:gd name="T14" fmla="*/ 251 w 299"/>
                  <a:gd name="T15" fmla="*/ 192 h 4316"/>
                  <a:gd name="T16" fmla="*/ 299 w 299"/>
                  <a:gd name="T17" fmla="*/ 0 h 4316"/>
                  <a:gd name="T18" fmla="*/ 287 w 299"/>
                  <a:gd name="T19" fmla="*/ 0 h 4316"/>
                  <a:gd name="T20" fmla="*/ 239 w 299"/>
                  <a:gd name="T21" fmla="*/ 192 h 4316"/>
                  <a:gd name="T22" fmla="*/ 198 w 299"/>
                  <a:gd name="T23" fmla="*/ 408 h 4316"/>
                  <a:gd name="T24" fmla="*/ 156 w 299"/>
                  <a:gd name="T25" fmla="*/ 641 h 4316"/>
                  <a:gd name="T26" fmla="*/ 114 w 299"/>
                  <a:gd name="T27" fmla="*/ 899 h 4316"/>
                  <a:gd name="T28" fmla="*/ 78 w 299"/>
                  <a:gd name="T29" fmla="*/ 1169 h 4316"/>
                  <a:gd name="T30" fmla="*/ 48 w 299"/>
                  <a:gd name="T31" fmla="*/ 1451 h 4316"/>
                  <a:gd name="T32" fmla="*/ 24 w 299"/>
                  <a:gd name="T33" fmla="*/ 1750 h 4316"/>
                  <a:gd name="T34" fmla="*/ 6 w 299"/>
                  <a:gd name="T35" fmla="*/ 2062 h 4316"/>
                  <a:gd name="T36" fmla="*/ 0 w 299"/>
                  <a:gd name="T37" fmla="*/ 2374 h 4316"/>
                  <a:gd name="T38" fmla="*/ 12 w 299"/>
                  <a:gd name="T39" fmla="*/ 2674 h 4316"/>
                  <a:gd name="T40" fmla="*/ 30 w 299"/>
                  <a:gd name="T41" fmla="*/ 2973 h 4316"/>
                  <a:gd name="T42" fmla="*/ 54 w 299"/>
                  <a:gd name="T43" fmla="*/ 3255 h 4316"/>
                  <a:gd name="T44" fmla="*/ 96 w 299"/>
                  <a:gd name="T45" fmla="*/ 3537 h 4316"/>
                  <a:gd name="T46" fmla="*/ 144 w 299"/>
                  <a:gd name="T47" fmla="*/ 3806 h 4316"/>
                  <a:gd name="T48" fmla="*/ 203 w 299"/>
                  <a:gd name="T49" fmla="*/ 4064 h 4316"/>
                  <a:gd name="T50" fmla="*/ 275 w 299"/>
                  <a:gd name="T51" fmla="*/ 4316 h 4316"/>
                  <a:gd name="T52" fmla="*/ 287 w 299"/>
                  <a:gd name="T53" fmla="*/ 4316 h 4316"/>
                  <a:gd name="T54" fmla="*/ 215 w 299"/>
                  <a:gd name="T55" fmla="*/ 4064 h 4316"/>
                  <a:gd name="T56" fmla="*/ 156 w 299"/>
                  <a:gd name="T57" fmla="*/ 3806 h 4316"/>
                  <a:gd name="T58" fmla="*/ 108 w 299"/>
                  <a:gd name="T59" fmla="*/ 3537 h 4316"/>
                  <a:gd name="T60" fmla="*/ 66 w 299"/>
                  <a:gd name="T61" fmla="*/ 3261 h 4316"/>
                  <a:gd name="T62" fmla="*/ 42 w 299"/>
                  <a:gd name="T63" fmla="*/ 2973 h 4316"/>
                  <a:gd name="T64" fmla="*/ 24 w 299"/>
                  <a:gd name="T65" fmla="*/ 2680 h 4316"/>
                  <a:gd name="T66" fmla="*/ 12 w 299"/>
                  <a:gd name="T67" fmla="*/ 2374 h 4316"/>
                  <a:gd name="T68" fmla="*/ 18 w 299"/>
                  <a:gd name="T69" fmla="*/ 2062 h 4316"/>
                  <a:gd name="T70" fmla="*/ 18 w 299"/>
                  <a:gd name="T71" fmla="*/ 206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9" h="4316">
                    <a:moveTo>
                      <a:pt x="18" y="2062"/>
                    </a:moveTo>
                    <a:lnTo>
                      <a:pt x="30" y="1750"/>
                    </a:lnTo>
                    <a:lnTo>
                      <a:pt x="54" y="1451"/>
                    </a:lnTo>
                    <a:lnTo>
                      <a:pt x="84" y="1169"/>
                    </a:lnTo>
                    <a:lnTo>
                      <a:pt x="126" y="899"/>
                    </a:lnTo>
                    <a:lnTo>
                      <a:pt x="162" y="641"/>
                    </a:lnTo>
                    <a:lnTo>
                      <a:pt x="209" y="408"/>
                    </a:lnTo>
                    <a:lnTo>
                      <a:pt x="251" y="192"/>
                    </a:lnTo>
                    <a:lnTo>
                      <a:pt x="299" y="0"/>
                    </a:lnTo>
                    <a:lnTo>
                      <a:pt x="287" y="0"/>
                    </a:lnTo>
                    <a:lnTo>
                      <a:pt x="239" y="192"/>
                    </a:lnTo>
                    <a:lnTo>
                      <a:pt x="198" y="408"/>
                    </a:lnTo>
                    <a:lnTo>
                      <a:pt x="156" y="641"/>
                    </a:lnTo>
                    <a:lnTo>
                      <a:pt x="114" y="899"/>
                    </a:lnTo>
                    <a:lnTo>
                      <a:pt x="78" y="1169"/>
                    </a:lnTo>
                    <a:lnTo>
                      <a:pt x="48" y="1451"/>
                    </a:lnTo>
                    <a:lnTo>
                      <a:pt x="24" y="1750"/>
                    </a:lnTo>
                    <a:lnTo>
                      <a:pt x="6" y="2062"/>
                    </a:lnTo>
                    <a:lnTo>
                      <a:pt x="0" y="2374"/>
                    </a:lnTo>
                    <a:lnTo>
                      <a:pt x="12" y="2674"/>
                    </a:lnTo>
                    <a:lnTo>
                      <a:pt x="30" y="2973"/>
                    </a:lnTo>
                    <a:lnTo>
                      <a:pt x="54" y="3255"/>
                    </a:lnTo>
                    <a:lnTo>
                      <a:pt x="96" y="3537"/>
                    </a:lnTo>
                    <a:lnTo>
                      <a:pt x="144" y="3806"/>
                    </a:lnTo>
                    <a:lnTo>
                      <a:pt x="203" y="4064"/>
                    </a:lnTo>
                    <a:lnTo>
                      <a:pt x="275" y="4316"/>
                    </a:lnTo>
                    <a:lnTo>
                      <a:pt x="287" y="4316"/>
                    </a:lnTo>
                    <a:lnTo>
                      <a:pt x="215" y="4064"/>
                    </a:lnTo>
                    <a:lnTo>
                      <a:pt x="156" y="3806"/>
                    </a:lnTo>
                    <a:lnTo>
                      <a:pt x="108" y="3537"/>
                    </a:lnTo>
                    <a:lnTo>
                      <a:pt x="66" y="3261"/>
                    </a:lnTo>
                    <a:lnTo>
                      <a:pt x="42" y="2973"/>
                    </a:lnTo>
                    <a:lnTo>
                      <a:pt x="24" y="2680"/>
                    </a:lnTo>
                    <a:lnTo>
                      <a:pt x="12" y="2374"/>
                    </a:lnTo>
                    <a:lnTo>
                      <a:pt x="18" y="2062"/>
                    </a:lnTo>
                    <a:lnTo>
                      <a:pt x="18" y="2062"/>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94576" name="Freeform 16"/>
              <p:cNvSpPr>
                <a:spLocks/>
              </p:cNvSpPr>
              <p:nvPr userDrawn="1"/>
            </p:nvSpPr>
            <p:spPr bwMode="hidden">
              <a:xfrm>
                <a:off x="1566" y="0"/>
                <a:ext cx="425" cy="4316"/>
              </a:xfrm>
              <a:custGeom>
                <a:avLst/>
                <a:gdLst>
                  <a:gd name="T0" fmla="*/ 424 w 424"/>
                  <a:gd name="T1" fmla="*/ 0 h 4316"/>
                  <a:gd name="T2" fmla="*/ 412 w 424"/>
                  <a:gd name="T3" fmla="*/ 0 h 4316"/>
                  <a:gd name="T4" fmla="*/ 316 w 424"/>
                  <a:gd name="T5" fmla="*/ 222 h 4316"/>
                  <a:gd name="T6" fmla="*/ 239 w 424"/>
                  <a:gd name="T7" fmla="*/ 462 h 4316"/>
                  <a:gd name="T8" fmla="*/ 167 w 424"/>
                  <a:gd name="T9" fmla="*/ 707 h 4316"/>
                  <a:gd name="T10" fmla="*/ 107 w 424"/>
                  <a:gd name="T11" fmla="*/ 971 h 4316"/>
                  <a:gd name="T12" fmla="*/ 65 w 424"/>
                  <a:gd name="T13" fmla="*/ 1247 h 4316"/>
                  <a:gd name="T14" fmla="*/ 29 w 424"/>
                  <a:gd name="T15" fmla="*/ 1529 h 4316"/>
                  <a:gd name="T16" fmla="*/ 6 w 424"/>
                  <a:gd name="T17" fmla="*/ 1822 h 4316"/>
                  <a:gd name="T18" fmla="*/ 0 w 424"/>
                  <a:gd name="T19" fmla="*/ 2122 h 4316"/>
                  <a:gd name="T20" fmla="*/ 6 w 424"/>
                  <a:gd name="T21" fmla="*/ 2404 h 4316"/>
                  <a:gd name="T22" fmla="*/ 24 w 424"/>
                  <a:gd name="T23" fmla="*/ 2686 h 4316"/>
                  <a:gd name="T24" fmla="*/ 47 w 424"/>
                  <a:gd name="T25" fmla="*/ 2961 h 4316"/>
                  <a:gd name="T26" fmla="*/ 89 w 424"/>
                  <a:gd name="T27" fmla="*/ 3243 h 4316"/>
                  <a:gd name="T28" fmla="*/ 137 w 424"/>
                  <a:gd name="T29" fmla="*/ 3519 h 4316"/>
                  <a:gd name="T30" fmla="*/ 197 w 424"/>
                  <a:gd name="T31" fmla="*/ 3788 h 4316"/>
                  <a:gd name="T32" fmla="*/ 269 w 424"/>
                  <a:gd name="T33" fmla="*/ 4058 h 4316"/>
                  <a:gd name="T34" fmla="*/ 346 w 424"/>
                  <a:gd name="T35" fmla="*/ 4316 h 4316"/>
                  <a:gd name="T36" fmla="*/ 358 w 424"/>
                  <a:gd name="T37" fmla="*/ 4316 h 4316"/>
                  <a:gd name="T38" fmla="*/ 281 w 424"/>
                  <a:gd name="T39" fmla="*/ 4058 h 4316"/>
                  <a:gd name="T40" fmla="*/ 209 w 424"/>
                  <a:gd name="T41" fmla="*/ 3788 h 4316"/>
                  <a:gd name="T42" fmla="*/ 149 w 424"/>
                  <a:gd name="T43" fmla="*/ 3519 h 4316"/>
                  <a:gd name="T44" fmla="*/ 101 w 424"/>
                  <a:gd name="T45" fmla="*/ 3243 h 4316"/>
                  <a:gd name="T46" fmla="*/ 59 w 424"/>
                  <a:gd name="T47" fmla="*/ 2961 h 4316"/>
                  <a:gd name="T48" fmla="*/ 35 w 424"/>
                  <a:gd name="T49" fmla="*/ 2686 h 4316"/>
                  <a:gd name="T50" fmla="*/ 18 w 424"/>
                  <a:gd name="T51" fmla="*/ 2404 h 4316"/>
                  <a:gd name="T52" fmla="*/ 12 w 424"/>
                  <a:gd name="T53" fmla="*/ 2122 h 4316"/>
                  <a:gd name="T54" fmla="*/ 18 w 424"/>
                  <a:gd name="T55" fmla="*/ 1822 h 4316"/>
                  <a:gd name="T56" fmla="*/ 41 w 424"/>
                  <a:gd name="T57" fmla="*/ 1529 h 4316"/>
                  <a:gd name="T58" fmla="*/ 71 w 424"/>
                  <a:gd name="T59" fmla="*/ 1247 h 4316"/>
                  <a:gd name="T60" fmla="*/ 119 w 424"/>
                  <a:gd name="T61" fmla="*/ 971 h 4316"/>
                  <a:gd name="T62" fmla="*/ 179 w 424"/>
                  <a:gd name="T63" fmla="*/ 707 h 4316"/>
                  <a:gd name="T64" fmla="*/ 245 w 424"/>
                  <a:gd name="T65" fmla="*/ 462 h 4316"/>
                  <a:gd name="T66" fmla="*/ 328 w 424"/>
                  <a:gd name="T67" fmla="*/ 222 h 4316"/>
                  <a:gd name="T68" fmla="*/ 424 w 424"/>
                  <a:gd name="T69" fmla="*/ 0 h 4316"/>
                  <a:gd name="T70" fmla="*/ 424 w 424"/>
                  <a:gd name="T71"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4" h="4316">
                    <a:moveTo>
                      <a:pt x="424" y="0"/>
                    </a:moveTo>
                    <a:lnTo>
                      <a:pt x="412" y="0"/>
                    </a:lnTo>
                    <a:lnTo>
                      <a:pt x="316" y="222"/>
                    </a:lnTo>
                    <a:lnTo>
                      <a:pt x="239" y="462"/>
                    </a:lnTo>
                    <a:lnTo>
                      <a:pt x="167" y="707"/>
                    </a:lnTo>
                    <a:lnTo>
                      <a:pt x="107" y="971"/>
                    </a:lnTo>
                    <a:lnTo>
                      <a:pt x="65" y="1247"/>
                    </a:lnTo>
                    <a:lnTo>
                      <a:pt x="29" y="1529"/>
                    </a:lnTo>
                    <a:lnTo>
                      <a:pt x="6" y="1822"/>
                    </a:lnTo>
                    <a:lnTo>
                      <a:pt x="0" y="2122"/>
                    </a:lnTo>
                    <a:lnTo>
                      <a:pt x="6" y="2404"/>
                    </a:lnTo>
                    <a:lnTo>
                      <a:pt x="24" y="2686"/>
                    </a:lnTo>
                    <a:lnTo>
                      <a:pt x="47" y="2961"/>
                    </a:lnTo>
                    <a:lnTo>
                      <a:pt x="89" y="3243"/>
                    </a:lnTo>
                    <a:lnTo>
                      <a:pt x="137" y="3519"/>
                    </a:lnTo>
                    <a:lnTo>
                      <a:pt x="197" y="3788"/>
                    </a:lnTo>
                    <a:lnTo>
                      <a:pt x="269" y="4058"/>
                    </a:lnTo>
                    <a:lnTo>
                      <a:pt x="346" y="4316"/>
                    </a:lnTo>
                    <a:lnTo>
                      <a:pt x="358" y="4316"/>
                    </a:lnTo>
                    <a:lnTo>
                      <a:pt x="281" y="4058"/>
                    </a:lnTo>
                    <a:lnTo>
                      <a:pt x="209" y="3788"/>
                    </a:lnTo>
                    <a:lnTo>
                      <a:pt x="149" y="3519"/>
                    </a:lnTo>
                    <a:lnTo>
                      <a:pt x="101" y="3243"/>
                    </a:lnTo>
                    <a:lnTo>
                      <a:pt x="59" y="2961"/>
                    </a:lnTo>
                    <a:lnTo>
                      <a:pt x="35" y="2686"/>
                    </a:lnTo>
                    <a:lnTo>
                      <a:pt x="18" y="2404"/>
                    </a:lnTo>
                    <a:lnTo>
                      <a:pt x="12" y="2122"/>
                    </a:lnTo>
                    <a:lnTo>
                      <a:pt x="18" y="1822"/>
                    </a:lnTo>
                    <a:lnTo>
                      <a:pt x="41" y="1529"/>
                    </a:lnTo>
                    <a:lnTo>
                      <a:pt x="71" y="1247"/>
                    </a:lnTo>
                    <a:lnTo>
                      <a:pt x="119" y="971"/>
                    </a:lnTo>
                    <a:lnTo>
                      <a:pt x="179" y="707"/>
                    </a:lnTo>
                    <a:lnTo>
                      <a:pt x="245" y="462"/>
                    </a:lnTo>
                    <a:lnTo>
                      <a:pt x="328" y="222"/>
                    </a:lnTo>
                    <a:lnTo>
                      <a:pt x="424" y="0"/>
                    </a:lnTo>
                    <a:lnTo>
                      <a:pt x="424"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94577" name="Freeform 17"/>
              <p:cNvSpPr>
                <a:spLocks/>
              </p:cNvSpPr>
              <p:nvPr userDrawn="1"/>
            </p:nvSpPr>
            <p:spPr bwMode="hidden">
              <a:xfrm>
                <a:off x="1128" y="0"/>
                <a:ext cx="575" cy="4316"/>
              </a:xfrm>
              <a:custGeom>
                <a:avLst/>
                <a:gdLst>
                  <a:gd name="T0" fmla="*/ 12 w 574"/>
                  <a:gd name="T1" fmla="*/ 2146 h 4316"/>
                  <a:gd name="T2" fmla="*/ 24 w 574"/>
                  <a:gd name="T3" fmla="*/ 1846 h 4316"/>
                  <a:gd name="T4" fmla="*/ 54 w 574"/>
                  <a:gd name="T5" fmla="*/ 1559 h 4316"/>
                  <a:gd name="T6" fmla="*/ 96 w 574"/>
                  <a:gd name="T7" fmla="*/ 1277 h 4316"/>
                  <a:gd name="T8" fmla="*/ 162 w 574"/>
                  <a:gd name="T9" fmla="*/ 1001 h 4316"/>
                  <a:gd name="T10" fmla="*/ 239 w 574"/>
                  <a:gd name="T11" fmla="*/ 731 h 4316"/>
                  <a:gd name="T12" fmla="*/ 335 w 574"/>
                  <a:gd name="T13" fmla="*/ 480 h 4316"/>
                  <a:gd name="T14" fmla="*/ 449 w 574"/>
                  <a:gd name="T15" fmla="*/ 234 h 4316"/>
                  <a:gd name="T16" fmla="*/ 574 w 574"/>
                  <a:gd name="T17" fmla="*/ 0 h 4316"/>
                  <a:gd name="T18" fmla="*/ 562 w 574"/>
                  <a:gd name="T19" fmla="*/ 0 h 4316"/>
                  <a:gd name="T20" fmla="*/ 437 w 574"/>
                  <a:gd name="T21" fmla="*/ 234 h 4316"/>
                  <a:gd name="T22" fmla="*/ 323 w 574"/>
                  <a:gd name="T23" fmla="*/ 480 h 4316"/>
                  <a:gd name="T24" fmla="*/ 227 w 574"/>
                  <a:gd name="T25" fmla="*/ 737 h 4316"/>
                  <a:gd name="T26" fmla="*/ 150 w 574"/>
                  <a:gd name="T27" fmla="*/ 1001 h 4316"/>
                  <a:gd name="T28" fmla="*/ 84 w 574"/>
                  <a:gd name="T29" fmla="*/ 1277 h 4316"/>
                  <a:gd name="T30" fmla="*/ 42 w 574"/>
                  <a:gd name="T31" fmla="*/ 1559 h 4316"/>
                  <a:gd name="T32" fmla="*/ 12 w 574"/>
                  <a:gd name="T33" fmla="*/ 1852 h 4316"/>
                  <a:gd name="T34" fmla="*/ 0 w 574"/>
                  <a:gd name="T35" fmla="*/ 2146 h 4316"/>
                  <a:gd name="T36" fmla="*/ 6 w 574"/>
                  <a:gd name="T37" fmla="*/ 2434 h 4316"/>
                  <a:gd name="T38" fmla="*/ 30 w 574"/>
                  <a:gd name="T39" fmla="*/ 2715 h 4316"/>
                  <a:gd name="T40" fmla="*/ 66 w 574"/>
                  <a:gd name="T41" fmla="*/ 2997 h 4316"/>
                  <a:gd name="T42" fmla="*/ 120 w 574"/>
                  <a:gd name="T43" fmla="*/ 3273 h 4316"/>
                  <a:gd name="T44" fmla="*/ 191 w 574"/>
                  <a:gd name="T45" fmla="*/ 3549 h 4316"/>
                  <a:gd name="T46" fmla="*/ 275 w 574"/>
                  <a:gd name="T47" fmla="*/ 3812 h 4316"/>
                  <a:gd name="T48" fmla="*/ 371 w 574"/>
                  <a:gd name="T49" fmla="*/ 4070 h 4316"/>
                  <a:gd name="T50" fmla="*/ 484 w 574"/>
                  <a:gd name="T51" fmla="*/ 4316 h 4316"/>
                  <a:gd name="T52" fmla="*/ 496 w 574"/>
                  <a:gd name="T53" fmla="*/ 4316 h 4316"/>
                  <a:gd name="T54" fmla="*/ 383 w 574"/>
                  <a:gd name="T55" fmla="*/ 4070 h 4316"/>
                  <a:gd name="T56" fmla="*/ 287 w 574"/>
                  <a:gd name="T57" fmla="*/ 3812 h 4316"/>
                  <a:gd name="T58" fmla="*/ 203 w 574"/>
                  <a:gd name="T59" fmla="*/ 3549 h 4316"/>
                  <a:gd name="T60" fmla="*/ 132 w 574"/>
                  <a:gd name="T61" fmla="*/ 3273 h 4316"/>
                  <a:gd name="T62" fmla="*/ 78 w 574"/>
                  <a:gd name="T63" fmla="*/ 2997 h 4316"/>
                  <a:gd name="T64" fmla="*/ 42 w 574"/>
                  <a:gd name="T65" fmla="*/ 2715 h 4316"/>
                  <a:gd name="T66" fmla="*/ 18 w 574"/>
                  <a:gd name="T67" fmla="*/ 2434 h 4316"/>
                  <a:gd name="T68" fmla="*/ 12 w 574"/>
                  <a:gd name="T69" fmla="*/ 2146 h 4316"/>
                  <a:gd name="T70" fmla="*/ 12 w 574"/>
                  <a:gd name="T71" fmla="*/ 214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74" h="4316">
                    <a:moveTo>
                      <a:pt x="12" y="2146"/>
                    </a:moveTo>
                    <a:lnTo>
                      <a:pt x="24" y="1846"/>
                    </a:lnTo>
                    <a:lnTo>
                      <a:pt x="54" y="1559"/>
                    </a:lnTo>
                    <a:lnTo>
                      <a:pt x="96" y="1277"/>
                    </a:lnTo>
                    <a:lnTo>
                      <a:pt x="162" y="1001"/>
                    </a:lnTo>
                    <a:lnTo>
                      <a:pt x="239" y="731"/>
                    </a:lnTo>
                    <a:lnTo>
                      <a:pt x="335" y="480"/>
                    </a:lnTo>
                    <a:lnTo>
                      <a:pt x="449" y="234"/>
                    </a:lnTo>
                    <a:lnTo>
                      <a:pt x="574" y="0"/>
                    </a:lnTo>
                    <a:lnTo>
                      <a:pt x="562" y="0"/>
                    </a:lnTo>
                    <a:lnTo>
                      <a:pt x="437" y="234"/>
                    </a:lnTo>
                    <a:lnTo>
                      <a:pt x="323" y="480"/>
                    </a:lnTo>
                    <a:lnTo>
                      <a:pt x="227" y="737"/>
                    </a:lnTo>
                    <a:lnTo>
                      <a:pt x="150" y="1001"/>
                    </a:lnTo>
                    <a:lnTo>
                      <a:pt x="84" y="1277"/>
                    </a:lnTo>
                    <a:lnTo>
                      <a:pt x="42" y="1559"/>
                    </a:lnTo>
                    <a:lnTo>
                      <a:pt x="12" y="1852"/>
                    </a:lnTo>
                    <a:lnTo>
                      <a:pt x="0" y="2146"/>
                    </a:lnTo>
                    <a:lnTo>
                      <a:pt x="6" y="2434"/>
                    </a:lnTo>
                    <a:lnTo>
                      <a:pt x="30" y="2715"/>
                    </a:lnTo>
                    <a:lnTo>
                      <a:pt x="66" y="2997"/>
                    </a:lnTo>
                    <a:lnTo>
                      <a:pt x="120" y="3273"/>
                    </a:lnTo>
                    <a:lnTo>
                      <a:pt x="191" y="3549"/>
                    </a:lnTo>
                    <a:lnTo>
                      <a:pt x="275" y="3812"/>
                    </a:lnTo>
                    <a:lnTo>
                      <a:pt x="371" y="4070"/>
                    </a:lnTo>
                    <a:lnTo>
                      <a:pt x="484" y="4316"/>
                    </a:lnTo>
                    <a:lnTo>
                      <a:pt x="496" y="4316"/>
                    </a:lnTo>
                    <a:lnTo>
                      <a:pt x="383" y="4070"/>
                    </a:lnTo>
                    <a:lnTo>
                      <a:pt x="287" y="3812"/>
                    </a:lnTo>
                    <a:lnTo>
                      <a:pt x="203" y="3549"/>
                    </a:lnTo>
                    <a:lnTo>
                      <a:pt x="132" y="3273"/>
                    </a:lnTo>
                    <a:lnTo>
                      <a:pt x="78" y="2997"/>
                    </a:lnTo>
                    <a:lnTo>
                      <a:pt x="42" y="2715"/>
                    </a:lnTo>
                    <a:lnTo>
                      <a:pt x="18" y="2434"/>
                    </a:lnTo>
                    <a:lnTo>
                      <a:pt x="12" y="2146"/>
                    </a:lnTo>
                    <a:lnTo>
                      <a:pt x="12" y="2146"/>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94578" name="Freeform 18"/>
              <p:cNvSpPr>
                <a:spLocks/>
              </p:cNvSpPr>
              <p:nvPr userDrawn="1"/>
            </p:nvSpPr>
            <p:spPr bwMode="hidden">
              <a:xfrm>
                <a:off x="702" y="0"/>
                <a:ext cx="737" cy="4316"/>
              </a:xfrm>
              <a:custGeom>
                <a:avLst/>
                <a:gdLst>
                  <a:gd name="T0" fmla="*/ 12 w 735"/>
                  <a:gd name="T1" fmla="*/ 2098 h 4316"/>
                  <a:gd name="T2" fmla="*/ 29 w 735"/>
                  <a:gd name="T3" fmla="*/ 1798 h 4316"/>
                  <a:gd name="T4" fmla="*/ 71 w 735"/>
                  <a:gd name="T5" fmla="*/ 1505 h 4316"/>
                  <a:gd name="T6" fmla="*/ 131 w 735"/>
                  <a:gd name="T7" fmla="*/ 1223 h 4316"/>
                  <a:gd name="T8" fmla="*/ 215 w 735"/>
                  <a:gd name="T9" fmla="*/ 941 h 4316"/>
                  <a:gd name="T10" fmla="*/ 316 w 735"/>
                  <a:gd name="T11" fmla="*/ 689 h 4316"/>
                  <a:gd name="T12" fmla="*/ 442 w 735"/>
                  <a:gd name="T13" fmla="*/ 444 h 4316"/>
                  <a:gd name="T14" fmla="*/ 580 w 735"/>
                  <a:gd name="T15" fmla="*/ 216 h 4316"/>
                  <a:gd name="T16" fmla="*/ 735 w 735"/>
                  <a:gd name="T17" fmla="*/ 0 h 4316"/>
                  <a:gd name="T18" fmla="*/ 723 w 735"/>
                  <a:gd name="T19" fmla="*/ 0 h 4316"/>
                  <a:gd name="T20" fmla="*/ 568 w 735"/>
                  <a:gd name="T21" fmla="*/ 210 h 4316"/>
                  <a:gd name="T22" fmla="*/ 430 w 735"/>
                  <a:gd name="T23" fmla="*/ 438 h 4316"/>
                  <a:gd name="T24" fmla="*/ 311 w 735"/>
                  <a:gd name="T25" fmla="*/ 683 h 4316"/>
                  <a:gd name="T26" fmla="*/ 209 w 735"/>
                  <a:gd name="T27" fmla="*/ 941 h 4316"/>
                  <a:gd name="T28" fmla="*/ 125 w 735"/>
                  <a:gd name="T29" fmla="*/ 1217 h 4316"/>
                  <a:gd name="T30" fmla="*/ 59 w 735"/>
                  <a:gd name="T31" fmla="*/ 1505 h 4316"/>
                  <a:gd name="T32" fmla="*/ 18 w 735"/>
                  <a:gd name="T33" fmla="*/ 1798 h 4316"/>
                  <a:gd name="T34" fmla="*/ 0 w 735"/>
                  <a:gd name="T35" fmla="*/ 2098 h 4316"/>
                  <a:gd name="T36" fmla="*/ 6 w 735"/>
                  <a:gd name="T37" fmla="*/ 2404 h 4316"/>
                  <a:gd name="T38" fmla="*/ 29 w 735"/>
                  <a:gd name="T39" fmla="*/ 2709 h 4316"/>
                  <a:gd name="T40" fmla="*/ 77 w 735"/>
                  <a:gd name="T41" fmla="*/ 3015 h 4316"/>
                  <a:gd name="T42" fmla="*/ 149 w 735"/>
                  <a:gd name="T43" fmla="*/ 3315 h 4316"/>
                  <a:gd name="T44" fmla="*/ 227 w 735"/>
                  <a:gd name="T45" fmla="*/ 3573 h 4316"/>
                  <a:gd name="T46" fmla="*/ 316 w 735"/>
                  <a:gd name="T47" fmla="*/ 3824 h 4316"/>
                  <a:gd name="T48" fmla="*/ 424 w 735"/>
                  <a:gd name="T49" fmla="*/ 4076 h 4316"/>
                  <a:gd name="T50" fmla="*/ 544 w 735"/>
                  <a:gd name="T51" fmla="*/ 4316 h 4316"/>
                  <a:gd name="T52" fmla="*/ 556 w 735"/>
                  <a:gd name="T53" fmla="*/ 4316 h 4316"/>
                  <a:gd name="T54" fmla="*/ 436 w 735"/>
                  <a:gd name="T55" fmla="*/ 4076 h 4316"/>
                  <a:gd name="T56" fmla="*/ 328 w 735"/>
                  <a:gd name="T57" fmla="*/ 3824 h 4316"/>
                  <a:gd name="T58" fmla="*/ 239 w 735"/>
                  <a:gd name="T59" fmla="*/ 3573 h 4316"/>
                  <a:gd name="T60" fmla="*/ 161 w 735"/>
                  <a:gd name="T61" fmla="*/ 3315 h 4316"/>
                  <a:gd name="T62" fmla="*/ 89 w 735"/>
                  <a:gd name="T63" fmla="*/ 3015 h 4316"/>
                  <a:gd name="T64" fmla="*/ 41 w 735"/>
                  <a:gd name="T65" fmla="*/ 2709 h 4316"/>
                  <a:gd name="T66" fmla="*/ 18 w 735"/>
                  <a:gd name="T67" fmla="*/ 2404 h 4316"/>
                  <a:gd name="T68" fmla="*/ 12 w 735"/>
                  <a:gd name="T69" fmla="*/ 2098 h 4316"/>
                  <a:gd name="T70" fmla="*/ 12 w 735"/>
                  <a:gd name="T71" fmla="*/ 209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35" h="4316">
                    <a:moveTo>
                      <a:pt x="12" y="2098"/>
                    </a:moveTo>
                    <a:lnTo>
                      <a:pt x="29" y="1798"/>
                    </a:lnTo>
                    <a:lnTo>
                      <a:pt x="71" y="1505"/>
                    </a:lnTo>
                    <a:lnTo>
                      <a:pt x="131" y="1223"/>
                    </a:lnTo>
                    <a:lnTo>
                      <a:pt x="215" y="941"/>
                    </a:lnTo>
                    <a:lnTo>
                      <a:pt x="316" y="689"/>
                    </a:lnTo>
                    <a:lnTo>
                      <a:pt x="442" y="444"/>
                    </a:lnTo>
                    <a:lnTo>
                      <a:pt x="580" y="216"/>
                    </a:lnTo>
                    <a:lnTo>
                      <a:pt x="735" y="0"/>
                    </a:lnTo>
                    <a:lnTo>
                      <a:pt x="723" y="0"/>
                    </a:lnTo>
                    <a:lnTo>
                      <a:pt x="568" y="210"/>
                    </a:lnTo>
                    <a:lnTo>
                      <a:pt x="430" y="438"/>
                    </a:lnTo>
                    <a:lnTo>
                      <a:pt x="311" y="683"/>
                    </a:lnTo>
                    <a:lnTo>
                      <a:pt x="209" y="941"/>
                    </a:lnTo>
                    <a:lnTo>
                      <a:pt x="125" y="1217"/>
                    </a:lnTo>
                    <a:lnTo>
                      <a:pt x="59" y="1505"/>
                    </a:lnTo>
                    <a:lnTo>
                      <a:pt x="18" y="1798"/>
                    </a:lnTo>
                    <a:lnTo>
                      <a:pt x="0" y="2098"/>
                    </a:lnTo>
                    <a:lnTo>
                      <a:pt x="6" y="2404"/>
                    </a:lnTo>
                    <a:lnTo>
                      <a:pt x="29" y="2709"/>
                    </a:lnTo>
                    <a:lnTo>
                      <a:pt x="77" y="3015"/>
                    </a:lnTo>
                    <a:lnTo>
                      <a:pt x="149" y="3315"/>
                    </a:lnTo>
                    <a:lnTo>
                      <a:pt x="227" y="3573"/>
                    </a:lnTo>
                    <a:lnTo>
                      <a:pt x="316" y="3824"/>
                    </a:lnTo>
                    <a:lnTo>
                      <a:pt x="424" y="4076"/>
                    </a:lnTo>
                    <a:lnTo>
                      <a:pt x="544" y="4316"/>
                    </a:lnTo>
                    <a:lnTo>
                      <a:pt x="556" y="4316"/>
                    </a:lnTo>
                    <a:lnTo>
                      <a:pt x="436" y="4076"/>
                    </a:lnTo>
                    <a:lnTo>
                      <a:pt x="328" y="3824"/>
                    </a:lnTo>
                    <a:lnTo>
                      <a:pt x="239" y="3573"/>
                    </a:lnTo>
                    <a:lnTo>
                      <a:pt x="161" y="3315"/>
                    </a:lnTo>
                    <a:lnTo>
                      <a:pt x="89" y="3015"/>
                    </a:lnTo>
                    <a:lnTo>
                      <a:pt x="41" y="2709"/>
                    </a:lnTo>
                    <a:lnTo>
                      <a:pt x="18" y="2404"/>
                    </a:lnTo>
                    <a:lnTo>
                      <a:pt x="12" y="2098"/>
                    </a:lnTo>
                    <a:lnTo>
                      <a:pt x="12" y="209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94579" name="Freeform 19"/>
              <p:cNvSpPr>
                <a:spLocks/>
              </p:cNvSpPr>
              <p:nvPr userDrawn="1"/>
            </p:nvSpPr>
            <p:spPr bwMode="hidden">
              <a:xfrm>
                <a:off x="288" y="0"/>
                <a:ext cx="840" cy="4316"/>
              </a:xfrm>
              <a:custGeom>
                <a:avLst/>
                <a:gdLst>
                  <a:gd name="T0" fmla="*/ 18 w 837"/>
                  <a:gd name="T1" fmla="*/ 1948 h 4316"/>
                  <a:gd name="T2" fmla="*/ 48 w 837"/>
                  <a:gd name="T3" fmla="*/ 1708 h 4316"/>
                  <a:gd name="T4" fmla="*/ 96 w 837"/>
                  <a:gd name="T5" fmla="*/ 1475 h 4316"/>
                  <a:gd name="T6" fmla="*/ 161 w 837"/>
                  <a:gd name="T7" fmla="*/ 1235 h 4316"/>
                  <a:gd name="T8" fmla="*/ 251 w 837"/>
                  <a:gd name="T9" fmla="*/ 995 h 4316"/>
                  <a:gd name="T10" fmla="*/ 365 w 837"/>
                  <a:gd name="T11" fmla="*/ 755 h 4316"/>
                  <a:gd name="T12" fmla="*/ 496 w 837"/>
                  <a:gd name="T13" fmla="*/ 510 h 4316"/>
                  <a:gd name="T14" fmla="*/ 658 w 837"/>
                  <a:gd name="T15" fmla="*/ 258 h 4316"/>
                  <a:gd name="T16" fmla="*/ 741 w 837"/>
                  <a:gd name="T17" fmla="*/ 132 h 4316"/>
                  <a:gd name="T18" fmla="*/ 837 w 837"/>
                  <a:gd name="T19" fmla="*/ 0 h 4316"/>
                  <a:gd name="T20" fmla="*/ 825 w 837"/>
                  <a:gd name="T21" fmla="*/ 0 h 4316"/>
                  <a:gd name="T22" fmla="*/ 729 w 837"/>
                  <a:gd name="T23" fmla="*/ 132 h 4316"/>
                  <a:gd name="T24" fmla="*/ 640 w 837"/>
                  <a:gd name="T25" fmla="*/ 258 h 4316"/>
                  <a:gd name="T26" fmla="*/ 562 w 837"/>
                  <a:gd name="T27" fmla="*/ 384 h 4316"/>
                  <a:gd name="T28" fmla="*/ 484 w 837"/>
                  <a:gd name="T29" fmla="*/ 510 h 4316"/>
                  <a:gd name="T30" fmla="*/ 353 w 837"/>
                  <a:gd name="T31" fmla="*/ 755 h 4316"/>
                  <a:gd name="T32" fmla="*/ 239 w 837"/>
                  <a:gd name="T33" fmla="*/ 995 h 4316"/>
                  <a:gd name="T34" fmla="*/ 150 w 837"/>
                  <a:gd name="T35" fmla="*/ 1235 h 4316"/>
                  <a:gd name="T36" fmla="*/ 84 w 837"/>
                  <a:gd name="T37" fmla="*/ 1469 h 4316"/>
                  <a:gd name="T38" fmla="*/ 36 w 837"/>
                  <a:gd name="T39" fmla="*/ 1702 h 4316"/>
                  <a:gd name="T40" fmla="*/ 6 w 837"/>
                  <a:gd name="T41" fmla="*/ 1942 h 4316"/>
                  <a:gd name="T42" fmla="*/ 0 w 837"/>
                  <a:gd name="T43" fmla="*/ 2200 h 4316"/>
                  <a:gd name="T44" fmla="*/ 12 w 837"/>
                  <a:gd name="T45" fmla="*/ 2470 h 4316"/>
                  <a:gd name="T46" fmla="*/ 48 w 837"/>
                  <a:gd name="T47" fmla="*/ 2739 h 4316"/>
                  <a:gd name="T48" fmla="*/ 114 w 837"/>
                  <a:gd name="T49" fmla="*/ 3027 h 4316"/>
                  <a:gd name="T50" fmla="*/ 150 w 837"/>
                  <a:gd name="T51" fmla="*/ 3171 h 4316"/>
                  <a:gd name="T52" fmla="*/ 197 w 837"/>
                  <a:gd name="T53" fmla="*/ 3321 h 4316"/>
                  <a:gd name="T54" fmla="*/ 245 w 837"/>
                  <a:gd name="T55" fmla="*/ 3477 h 4316"/>
                  <a:gd name="T56" fmla="*/ 305 w 837"/>
                  <a:gd name="T57" fmla="*/ 3639 h 4316"/>
                  <a:gd name="T58" fmla="*/ 365 w 837"/>
                  <a:gd name="T59" fmla="*/ 3800 h 4316"/>
                  <a:gd name="T60" fmla="*/ 437 w 837"/>
                  <a:gd name="T61" fmla="*/ 3968 h 4316"/>
                  <a:gd name="T62" fmla="*/ 508 w 837"/>
                  <a:gd name="T63" fmla="*/ 4136 h 4316"/>
                  <a:gd name="T64" fmla="*/ 592 w 837"/>
                  <a:gd name="T65" fmla="*/ 4316 h 4316"/>
                  <a:gd name="T66" fmla="*/ 604 w 837"/>
                  <a:gd name="T67" fmla="*/ 4316 h 4316"/>
                  <a:gd name="T68" fmla="*/ 520 w 837"/>
                  <a:gd name="T69" fmla="*/ 4136 h 4316"/>
                  <a:gd name="T70" fmla="*/ 448 w 837"/>
                  <a:gd name="T71" fmla="*/ 3968 h 4316"/>
                  <a:gd name="T72" fmla="*/ 377 w 837"/>
                  <a:gd name="T73" fmla="*/ 3800 h 4316"/>
                  <a:gd name="T74" fmla="*/ 317 w 837"/>
                  <a:gd name="T75" fmla="*/ 3639 h 4316"/>
                  <a:gd name="T76" fmla="*/ 257 w 837"/>
                  <a:gd name="T77" fmla="*/ 3477 h 4316"/>
                  <a:gd name="T78" fmla="*/ 209 w 837"/>
                  <a:gd name="T79" fmla="*/ 3327 h 4316"/>
                  <a:gd name="T80" fmla="*/ 161 w 837"/>
                  <a:gd name="T81" fmla="*/ 3171 h 4316"/>
                  <a:gd name="T82" fmla="*/ 126 w 837"/>
                  <a:gd name="T83" fmla="*/ 3027 h 4316"/>
                  <a:gd name="T84" fmla="*/ 60 w 837"/>
                  <a:gd name="T85" fmla="*/ 2739 h 4316"/>
                  <a:gd name="T86" fmla="*/ 24 w 837"/>
                  <a:gd name="T87" fmla="*/ 2470 h 4316"/>
                  <a:gd name="T88" fmla="*/ 12 w 837"/>
                  <a:gd name="T89" fmla="*/ 2206 h 4316"/>
                  <a:gd name="T90" fmla="*/ 18 w 837"/>
                  <a:gd name="T91" fmla="*/ 1948 h 4316"/>
                  <a:gd name="T92" fmla="*/ 18 w 837"/>
                  <a:gd name="T93" fmla="*/ 194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37" h="4316">
                    <a:moveTo>
                      <a:pt x="18" y="1948"/>
                    </a:moveTo>
                    <a:lnTo>
                      <a:pt x="48" y="1708"/>
                    </a:lnTo>
                    <a:lnTo>
                      <a:pt x="96" y="1475"/>
                    </a:lnTo>
                    <a:lnTo>
                      <a:pt x="161" y="1235"/>
                    </a:lnTo>
                    <a:lnTo>
                      <a:pt x="251" y="995"/>
                    </a:lnTo>
                    <a:lnTo>
                      <a:pt x="365" y="755"/>
                    </a:lnTo>
                    <a:lnTo>
                      <a:pt x="496" y="510"/>
                    </a:lnTo>
                    <a:lnTo>
                      <a:pt x="658" y="258"/>
                    </a:lnTo>
                    <a:lnTo>
                      <a:pt x="741" y="132"/>
                    </a:lnTo>
                    <a:lnTo>
                      <a:pt x="837" y="0"/>
                    </a:lnTo>
                    <a:lnTo>
                      <a:pt x="825" y="0"/>
                    </a:lnTo>
                    <a:lnTo>
                      <a:pt x="729" y="132"/>
                    </a:lnTo>
                    <a:lnTo>
                      <a:pt x="640" y="258"/>
                    </a:lnTo>
                    <a:lnTo>
                      <a:pt x="562" y="384"/>
                    </a:lnTo>
                    <a:lnTo>
                      <a:pt x="484" y="510"/>
                    </a:lnTo>
                    <a:lnTo>
                      <a:pt x="353" y="755"/>
                    </a:lnTo>
                    <a:lnTo>
                      <a:pt x="239" y="995"/>
                    </a:lnTo>
                    <a:lnTo>
                      <a:pt x="150" y="1235"/>
                    </a:lnTo>
                    <a:lnTo>
                      <a:pt x="84" y="1469"/>
                    </a:lnTo>
                    <a:lnTo>
                      <a:pt x="36" y="1702"/>
                    </a:lnTo>
                    <a:lnTo>
                      <a:pt x="6" y="1942"/>
                    </a:lnTo>
                    <a:lnTo>
                      <a:pt x="0" y="2200"/>
                    </a:lnTo>
                    <a:lnTo>
                      <a:pt x="12" y="2470"/>
                    </a:lnTo>
                    <a:lnTo>
                      <a:pt x="48" y="2739"/>
                    </a:lnTo>
                    <a:lnTo>
                      <a:pt x="114" y="3027"/>
                    </a:lnTo>
                    <a:lnTo>
                      <a:pt x="150" y="3171"/>
                    </a:lnTo>
                    <a:lnTo>
                      <a:pt x="197" y="3321"/>
                    </a:lnTo>
                    <a:lnTo>
                      <a:pt x="245" y="3477"/>
                    </a:lnTo>
                    <a:lnTo>
                      <a:pt x="305" y="3639"/>
                    </a:lnTo>
                    <a:lnTo>
                      <a:pt x="365" y="3800"/>
                    </a:lnTo>
                    <a:lnTo>
                      <a:pt x="437" y="3968"/>
                    </a:lnTo>
                    <a:lnTo>
                      <a:pt x="508" y="4136"/>
                    </a:lnTo>
                    <a:lnTo>
                      <a:pt x="592" y="4316"/>
                    </a:lnTo>
                    <a:lnTo>
                      <a:pt x="604" y="4316"/>
                    </a:lnTo>
                    <a:lnTo>
                      <a:pt x="520" y="4136"/>
                    </a:lnTo>
                    <a:lnTo>
                      <a:pt x="448" y="3968"/>
                    </a:lnTo>
                    <a:lnTo>
                      <a:pt x="377" y="3800"/>
                    </a:lnTo>
                    <a:lnTo>
                      <a:pt x="317" y="3639"/>
                    </a:lnTo>
                    <a:lnTo>
                      <a:pt x="257" y="3477"/>
                    </a:lnTo>
                    <a:lnTo>
                      <a:pt x="209" y="3327"/>
                    </a:lnTo>
                    <a:lnTo>
                      <a:pt x="161" y="3171"/>
                    </a:lnTo>
                    <a:lnTo>
                      <a:pt x="126" y="3027"/>
                    </a:lnTo>
                    <a:lnTo>
                      <a:pt x="60" y="2739"/>
                    </a:lnTo>
                    <a:lnTo>
                      <a:pt x="24" y="2470"/>
                    </a:lnTo>
                    <a:lnTo>
                      <a:pt x="12" y="2206"/>
                    </a:lnTo>
                    <a:lnTo>
                      <a:pt x="18" y="1948"/>
                    </a:lnTo>
                    <a:lnTo>
                      <a:pt x="18" y="194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grpSp>
        <p:sp>
          <p:nvSpPr>
            <p:cNvPr id="194580" name="Freeform 20"/>
            <p:cNvSpPr>
              <a:spLocks/>
            </p:cNvSpPr>
            <p:nvPr/>
          </p:nvSpPr>
          <p:spPr bwMode="hidden">
            <a:xfrm>
              <a:off x="6" y="2901"/>
              <a:ext cx="606" cy="1415"/>
            </a:xfrm>
            <a:custGeom>
              <a:avLst/>
              <a:gdLst>
                <a:gd name="T0" fmla="*/ 0 w 604"/>
                <a:gd name="T1" fmla="*/ 54 h 1415"/>
                <a:gd name="T2" fmla="*/ 42 w 604"/>
                <a:gd name="T3" fmla="*/ 228 h 1415"/>
                <a:gd name="T4" fmla="*/ 96 w 604"/>
                <a:gd name="T5" fmla="*/ 402 h 1415"/>
                <a:gd name="T6" fmla="*/ 161 w 604"/>
                <a:gd name="T7" fmla="*/ 576 h 1415"/>
                <a:gd name="T8" fmla="*/ 227 w 604"/>
                <a:gd name="T9" fmla="*/ 744 h 1415"/>
                <a:gd name="T10" fmla="*/ 305 w 604"/>
                <a:gd name="T11" fmla="*/ 917 h 1415"/>
                <a:gd name="T12" fmla="*/ 389 w 604"/>
                <a:gd name="T13" fmla="*/ 1085 h 1415"/>
                <a:gd name="T14" fmla="*/ 484 w 604"/>
                <a:gd name="T15" fmla="*/ 1253 h 1415"/>
                <a:gd name="T16" fmla="*/ 586 w 604"/>
                <a:gd name="T17" fmla="*/ 1415 h 1415"/>
                <a:gd name="T18" fmla="*/ 604 w 604"/>
                <a:gd name="T19" fmla="*/ 1415 h 1415"/>
                <a:gd name="T20" fmla="*/ 496 w 604"/>
                <a:gd name="T21" fmla="*/ 1247 h 1415"/>
                <a:gd name="T22" fmla="*/ 401 w 604"/>
                <a:gd name="T23" fmla="*/ 1073 h 1415"/>
                <a:gd name="T24" fmla="*/ 311 w 604"/>
                <a:gd name="T25" fmla="*/ 899 h 1415"/>
                <a:gd name="T26" fmla="*/ 233 w 604"/>
                <a:gd name="T27" fmla="*/ 720 h 1415"/>
                <a:gd name="T28" fmla="*/ 161 w 604"/>
                <a:gd name="T29" fmla="*/ 546 h 1415"/>
                <a:gd name="T30" fmla="*/ 102 w 604"/>
                <a:gd name="T31" fmla="*/ 366 h 1415"/>
                <a:gd name="T32" fmla="*/ 48 w 604"/>
                <a:gd name="T33" fmla="*/ 180 h 1415"/>
                <a:gd name="T34" fmla="*/ 0 w 604"/>
                <a:gd name="T35" fmla="*/ 0 h 1415"/>
                <a:gd name="T36" fmla="*/ 0 w 604"/>
                <a:gd name="T37" fmla="*/ 54 h 1415"/>
                <a:gd name="T38" fmla="*/ 0 w 604"/>
                <a:gd name="T39" fmla="*/ 54 h 1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4" h="1415">
                  <a:moveTo>
                    <a:pt x="0" y="54"/>
                  </a:moveTo>
                  <a:lnTo>
                    <a:pt x="42" y="228"/>
                  </a:lnTo>
                  <a:lnTo>
                    <a:pt x="96" y="402"/>
                  </a:lnTo>
                  <a:lnTo>
                    <a:pt x="161" y="576"/>
                  </a:lnTo>
                  <a:lnTo>
                    <a:pt x="227" y="744"/>
                  </a:lnTo>
                  <a:lnTo>
                    <a:pt x="305" y="917"/>
                  </a:lnTo>
                  <a:lnTo>
                    <a:pt x="389" y="1085"/>
                  </a:lnTo>
                  <a:lnTo>
                    <a:pt x="484" y="1253"/>
                  </a:lnTo>
                  <a:lnTo>
                    <a:pt x="586" y="1415"/>
                  </a:lnTo>
                  <a:lnTo>
                    <a:pt x="604" y="1415"/>
                  </a:lnTo>
                  <a:lnTo>
                    <a:pt x="496" y="1247"/>
                  </a:lnTo>
                  <a:lnTo>
                    <a:pt x="401" y="1073"/>
                  </a:lnTo>
                  <a:lnTo>
                    <a:pt x="311" y="899"/>
                  </a:lnTo>
                  <a:lnTo>
                    <a:pt x="233" y="720"/>
                  </a:lnTo>
                  <a:lnTo>
                    <a:pt x="161" y="546"/>
                  </a:lnTo>
                  <a:lnTo>
                    <a:pt x="102" y="366"/>
                  </a:lnTo>
                  <a:lnTo>
                    <a:pt x="48" y="180"/>
                  </a:lnTo>
                  <a:lnTo>
                    <a:pt x="0" y="0"/>
                  </a:lnTo>
                  <a:lnTo>
                    <a:pt x="0" y="54"/>
                  </a:lnTo>
                  <a:lnTo>
                    <a:pt x="0" y="54"/>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94581" name="Freeform 21"/>
            <p:cNvSpPr>
              <a:spLocks/>
            </p:cNvSpPr>
            <p:nvPr/>
          </p:nvSpPr>
          <p:spPr bwMode="hidden">
            <a:xfrm>
              <a:off x="6" y="3890"/>
              <a:ext cx="228" cy="426"/>
            </a:xfrm>
            <a:custGeom>
              <a:avLst/>
              <a:gdLst>
                <a:gd name="T0" fmla="*/ 0 w 227"/>
                <a:gd name="T1" fmla="*/ 30 h 426"/>
                <a:gd name="T2" fmla="*/ 108 w 227"/>
                <a:gd name="T3" fmla="*/ 240 h 426"/>
                <a:gd name="T4" fmla="*/ 215 w 227"/>
                <a:gd name="T5" fmla="*/ 426 h 426"/>
                <a:gd name="T6" fmla="*/ 227 w 227"/>
                <a:gd name="T7" fmla="*/ 426 h 426"/>
                <a:gd name="T8" fmla="*/ 167 w 227"/>
                <a:gd name="T9" fmla="*/ 330 h 426"/>
                <a:gd name="T10" fmla="*/ 114 w 227"/>
                <a:gd name="T11" fmla="*/ 222 h 426"/>
                <a:gd name="T12" fmla="*/ 0 w 227"/>
                <a:gd name="T13" fmla="*/ 0 h 426"/>
                <a:gd name="T14" fmla="*/ 0 w 227"/>
                <a:gd name="T15" fmla="*/ 30 h 426"/>
                <a:gd name="T16" fmla="*/ 0 w 227"/>
                <a:gd name="T17" fmla="*/ 3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426">
                  <a:moveTo>
                    <a:pt x="0" y="30"/>
                  </a:moveTo>
                  <a:lnTo>
                    <a:pt x="108" y="240"/>
                  </a:lnTo>
                  <a:lnTo>
                    <a:pt x="215" y="426"/>
                  </a:lnTo>
                  <a:lnTo>
                    <a:pt x="227" y="426"/>
                  </a:lnTo>
                  <a:lnTo>
                    <a:pt x="167" y="330"/>
                  </a:lnTo>
                  <a:lnTo>
                    <a:pt x="114" y="222"/>
                  </a:lnTo>
                  <a:lnTo>
                    <a:pt x="0" y="0"/>
                  </a:lnTo>
                  <a:lnTo>
                    <a:pt x="0" y="30"/>
                  </a:lnTo>
                  <a:lnTo>
                    <a:pt x="0" y="30"/>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94582" name="Freeform 22"/>
            <p:cNvSpPr>
              <a:spLocks/>
            </p:cNvSpPr>
            <p:nvPr/>
          </p:nvSpPr>
          <p:spPr bwMode="hidden">
            <a:xfrm>
              <a:off x="4776" y="0"/>
              <a:ext cx="984" cy="1786"/>
            </a:xfrm>
            <a:custGeom>
              <a:avLst/>
              <a:gdLst>
                <a:gd name="T0" fmla="*/ 981 w 981"/>
                <a:gd name="T1" fmla="*/ 1786 h 1786"/>
                <a:gd name="T2" fmla="*/ 981 w 981"/>
                <a:gd name="T3" fmla="*/ 1720 h 1786"/>
                <a:gd name="T4" fmla="*/ 969 w 981"/>
                <a:gd name="T5" fmla="*/ 1666 h 1786"/>
                <a:gd name="T6" fmla="*/ 957 w 981"/>
                <a:gd name="T7" fmla="*/ 1613 h 1786"/>
                <a:gd name="T8" fmla="*/ 921 w 981"/>
                <a:gd name="T9" fmla="*/ 1487 h 1786"/>
                <a:gd name="T10" fmla="*/ 885 w 981"/>
                <a:gd name="T11" fmla="*/ 1361 h 1786"/>
                <a:gd name="T12" fmla="*/ 796 w 981"/>
                <a:gd name="T13" fmla="*/ 1121 h 1786"/>
                <a:gd name="T14" fmla="*/ 682 w 981"/>
                <a:gd name="T15" fmla="*/ 899 h 1786"/>
                <a:gd name="T16" fmla="*/ 562 w 981"/>
                <a:gd name="T17" fmla="*/ 689 h 1786"/>
                <a:gd name="T18" fmla="*/ 431 w 981"/>
                <a:gd name="T19" fmla="*/ 498 h 1786"/>
                <a:gd name="T20" fmla="*/ 293 w 981"/>
                <a:gd name="T21" fmla="*/ 318 h 1786"/>
                <a:gd name="T22" fmla="*/ 150 w 981"/>
                <a:gd name="T23" fmla="*/ 150 h 1786"/>
                <a:gd name="T24" fmla="*/ 12 w 981"/>
                <a:gd name="T25" fmla="*/ 0 h 1786"/>
                <a:gd name="T26" fmla="*/ 0 w 981"/>
                <a:gd name="T27" fmla="*/ 0 h 1786"/>
                <a:gd name="T28" fmla="*/ 138 w 981"/>
                <a:gd name="T29" fmla="*/ 150 h 1786"/>
                <a:gd name="T30" fmla="*/ 275 w 981"/>
                <a:gd name="T31" fmla="*/ 318 h 1786"/>
                <a:gd name="T32" fmla="*/ 413 w 981"/>
                <a:gd name="T33" fmla="*/ 498 h 1786"/>
                <a:gd name="T34" fmla="*/ 545 w 981"/>
                <a:gd name="T35" fmla="*/ 689 h 1786"/>
                <a:gd name="T36" fmla="*/ 670 w 981"/>
                <a:gd name="T37" fmla="*/ 899 h 1786"/>
                <a:gd name="T38" fmla="*/ 778 w 981"/>
                <a:gd name="T39" fmla="*/ 1121 h 1786"/>
                <a:gd name="T40" fmla="*/ 873 w 981"/>
                <a:gd name="T41" fmla="*/ 1361 h 1786"/>
                <a:gd name="T42" fmla="*/ 909 w 981"/>
                <a:gd name="T43" fmla="*/ 1487 h 1786"/>
                <a:gd name="T44" fmla="*/ 945 w 981"/>
                <a:gd name="T45" fmla="*/ 1619 h 1786"/>
                <a:gd name="T46" fmla="*/ 963 w 981"/>
                <a:gd name="T47" fmla="*/ 1702 h 1786"/>
                <a:gd name="T48" fmla="*/ 981 w 981"/>
                <a:gd name="T49" fmla="*/ 1786 h 1786"/>
                <a:gd name="T50" fmla="*/ 981 w 981"/>
                <a:gd name="T51" fmla="*/ 1786 h 1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81" h="1786">
                  <a:moveTo>
                    <a:pt x="981" y="1786"/>
                  </a:moveTo>
                  <a:lnTo>
                    <a:pt x="981" y="1720"/>
                  </a:lnTo>
                  <a:lnTo>
                    <a:pt x="969" y="1666"/>
                  </a:lnTo>
                  <a:lnTo>
                    <a:pt x="957" y="1613"/>
                  </a:lnTo>
                  <a:lnTo>
                    <a:pt x="921" y="1487"/>
                  </a:lnTo>
                  <a:lnTo>
                    <a:pt x="885" y="1361"/>
                  </a:lnTo>
                  <a:lnTo>
                    <a:pt x="796" y="1121"/>
                  </a:lnTo>
                  <a:lnTo>
                    <a:pt x="682" y="899"/>
                  </a:lnTo>
                  <a:lnTo>
                    <a:pt x="562" y="689"/>
                  </a:lnTo>
                  <a:lnTo>
                    <a:pt x="431" y="498"/>
                  </a:lnTo>
                  <a:lnTo>
                    <a:pt x="293" y="318"/>
                  </a:lnTo>
                  <a:lnTo>
                    <a:pt x="150" y="150"/>
                  </a:lnTo>
                  <a:lnTo>
                    <a:pt x="12" y="0"/>
                  </a:lnTo>
                  <a:lnTo>
                    <a:pt x="0" y="0"/>
                  </a:lnTo>
                  <a:lnTo>
                    <a:pt x="138" y="150"/>
                  </a:lnTo>
                  <a:lnTo>
                    <a:pt x="275" y="318"/>
                  </a:lnTo>
                  <a:lnTo>
                    <a:pt x="413" y="498"/>
                  </a:lnTo>
                  <a:lnTo>
                    <a:pt x="545" y="689"/>
                  </a:lnTo>
                  <a:lnTo>
                    <a:pt x="670" y="899"/>
                  </a:lnTo>
                  <a:lnTo>
                    <a:pt x="778" y="1121"/>
                  </a:lnTo>
                  <a:lnTo>
                    <a:pt x="873" y="1361"/>
                  </a:lnTo>
                  <a:lnTo>
                    <a:pt x="909" y="1487"/>
                  </a:lnTo>
                  <a:lnTo>
                    <a:pt x="945" y="1619"/>
                  </a:lnTo>
                  <a:lnTo>
                    <a:pt x="963" y="1702"/>
                  </a:lnTo>
                  <a:lnTo>
                    <a:pt x="981" y="1786"/>
                  </a:lnTo>
                  <a:lnTo>
                    <a:pt x="981" y="1786"/>
                  </a:lnTo>
                  <a:close/>
                </a:path>
              </a:pathLst>
            </a:custGeom>
            <a:gradFill rotWithShape="0">
              <a:gsLst>
                <a:gs pos="0">
                  <a:schemeClr val="bg1"/>
                </a:gs>
                <a:gs pos="100000">
                  <a:schemeClr val="bg1">
                    <a:gamma/>
                    <a:shade val="94118"/>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94583" name="Freeform 23"/>
            <p:cNvSpPr>
              <a:spLocks/>
            </p:cNvSpPr>
            <p:nvPr/>
          </p:nvSpPr>
          <p:spPr bwMode="hidden">
            <a:xfrm>
              <a:off x="5041" y="0"/>
              <a:ext cx="719" cy="845"/>
            </a:xfrm>
            <a:custGeom>
              <a:avLst/>
              <a:gdLst>
                <a:gd name="T0" fmla="*/ 717 w 717"/>
                <a:gd name="T1" fmla="*/ 845 h 845"/>
                <a:gd name="T2" fmla="*/ 717 w 717"/>
                <a:gd name="T3" fmla="*/ 821 h 845"/>
                <a:gd name="T4" fmla="*/ 574 w 717"/>
                <a:gd name="T5" fmla="*/ 605 h 845"/>
                <a:gd name="T6" fmla="*/ 406 w 717"/>
                <a:gd name="T7" fmla="*/ 396 h 845"/>
                <a:gd name="T8" fmla="*/ 221 w 717"/>
                <a:gd name="T9" fmla="*/ 192 h 845"/>
                <a:gd name="T10" fmla="*/ 17 w 717"/>
                <a:gd name="T11" fmla="*/ 0 h 845"/>
                <a:gd name="T12" fmla="*/ 0 w 717"/>
                <a:gd name="T13" fmla="*/ 0 h 845"/>
                <a:gd name="T14" fmla="*/ 209 w 717"/>
                <a:gd name="T15" fmla="*/ 198 h 845"/>
                <a:gd name="T16" fmla="*/ 400 w 717"/>
                <a:gd name="T17" fmla="*/ 408 h 845"/>
                <a:gd name="T18" fmla="*/ 568 w 717"/>
                <a:gd name="T19" fmla="*/ 623 h 845"/>
                <a:gd name="T20" fmla="*/ 717 w 717"/>
                <a:gd name="T21" fmla="*/ 845 h 845"/>
                <a:gd name="T22" fmla="*/ 717 w 717"/>
                <a:gd name="T23" fmla="*/ 845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7" h="845">
                  <a:moveTo>
                    <a:pt x="717" y="845"/>
                  </a:moveTo>
                  <a:lnTo>
                    <a:pt x="717" y="821"/>
                  </a:lnTo>
                  <a:lnTo>
                    <a:pt x="574" y="605"/>
                  </a:lnTo>
                  <a:lnTo>
                    <a:pt x="406" y="396"/>
                  </a:lnTo>
                  <a:lnTo>
                    <a:pt x="221" y="192"/>
                  </a:lnTo>
                  <a:lnTo>
                    <a:pt x="17" y="0"/>
                  </a:lnTo>
                  <a:lnTo>
                    <a:pt x="0" y="0"/>
                  </a:lnTo>
                  <a:lnTo>
                    <a:pt x="209" y="198"/>
                  </a:lnTo>
                  <a:lnTo>
                    <a:pt x="400" y="408"/>
                  </a:lnTo>
                  <a:lnTo>
                    <a:pt x="568" y="623"/>
                  </a:lnTo>
                  <a:lnTo>
                    <a:pt x="717" y="845"/>
                  </a:lnTo>
                  <a:lnTo>
                    <a:pt x="717" y="84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94584" name="Freeform 24"/>
            <p:cNvSpPr>
              <a:spLocks/>
            </p:cNvSpPr>
            <p:nvPr/>
          </p:nvSpPr>
          <p:spPr bwMode="hidden">
            <a:xfrm>
              <a:off x="5352" y="0"/>
              <a:ext cx="408" cy="414"/>
            </a:xfrm>
            <a:custGeom>
              <a:avLst/>
              <a:gdLst>
                <a:gd name="T0" fmla="*/ 407 w 407"/>
                <a:gd name="T1" fmla="*/ 414 h 414"/>
                <a:gd name="T2" fmla="*/ 407 w 407"/>
                <a:gd name="T3" fmla="*/ 396 h 414"/>
                <a:gd name="T4" fmla="*/ 222 w 407"/>
                <a:gd name="T5" fmla="*/ 192 h 414"/>
                <a:gd name="T6" fmla="*/ 12 w 407"/>
                <a:gd name="T7" fmla="*/ 0 h 414"/>
                <a:gd name="T8" fmla="*/ 0 w 407"/>
                <a:gd name="T9" fmla="*/ 0 h 414"/>
                <a:gd name="T10" fmla="*/ 108 w 407"/>
                <a:gd name="T11" fmla="*/ 102 h 414"/>
                <a:gd name="T12" fmla="*/ 216 w 407"/>
                <a:gd name="T13" fmla="*/ 204 h 414"/>
                <a:gd name="T14" fmla="*/ 407 w 407"/>
                <a:gd name="T15" fmla="*/ 414 h 414"/>
                <a:gd name="T16" fmla="*/ 407 w 407"/>
                <a:gd name="T17" fmla="*/ 41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7" h="414">
                  <a:moveTo>
                    <a:pt x="407" y="414"/>
                  </a:moveTo>
                  <a:lnTo>
                    <a:pt x="407" y="396"/>
                  </a:lnTo>
                  <a:lnTo>
                    <a:pt x="222" y="192"/>
                  </a:lnTo>
                  <a:lnTo>
                    <a:pt x="12" y="0"/>
                  </a:lnTo>
                  <a:lnTo>
                    <a:pt x="0" y="0"/>
                  </a:lnTo>
                  <a:lnTo>
                    <a:pt x="108" y="102"/>
                  </a:lnTo>
                  <a:lnTo>
                    <a:pt x="216" y="204"/>
                  </a:lnTo>
                  <a:lnTo>
                    <a:pt x="407" y="414"/>
                  </a:lnTo>
                  <a:lnTo>
                    <a:pt x="407" y="4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94585" name="Freeform 25"/>
            <p:cNvSpPr>
              <a:spLocks/>
            </p:cNvSpPr>
            <p:nvPr/>
          </p:nvSpPr>
          <p:spPr bwMode="hidden">
            <a:xfrm>
              <a:off x="6" y="0"/>
              <a:ext cx="858" cy="1409"/>
            </a:xfrm>
            <a:custGeom>
              <a:avLst/>
              <a:gdLst>
                <a:gd name="T0" fmla="*/ 0 w 855"/>
                <a:gd name="T1" fmla="*/ 1361 h 1409"/>
                <a:gd name="T2" fmla="*/ 0 w 855"/>
                <a:gd name="T3" fmla="*/ 1409 h 1409"/>
                <a:gd name="T4" fmla="*/ 54 w 855"/>
                <a:gd name="T5" fmla="*/ 1211 h 1409"/>
                <a:gd name="T6" fmla="*/ 126 w 855"/>
                <a:gd name="T7" fmla="*/ 1013 h 1409"/>
                <a:gd name="T8" fmla="*/ 215 w 855"/>
                <a:gd name="T9" fmla="*/ 827 h 1409"/>
                <a:gd name="T10" fmla="*/ 311 w 855"/>
                <a:gd name="T11" fmla="*/ 647 h 1409"/>
                <a:gd name="T12" fmla="*/ 431 w 855"/>
                <a:gd name="T13" fmla="*/ 474 h 1409"/>
                <a:gd name="T14" fmla="*/ 556 w 855"/>
                <a:gd name="T15" fmla="*/ 312 h 1409"/>
                <a:gd name="T16" fmla="*/ 700 w 855"/>
                <a:gd name="T17" fmla="*/ 150 h 1409"/>
                <a:gd name="T18" fmla="*/ 855 w 855"/>
                <a:gd name="T19" fmla="*/ 0 h 1409"/>
                <a:gd name="T20" fmla="*/ 837 w 855"/>
                <a:gd name="T21" fmla="*/ 0 h 1409"/>
                <a:gd name="T22" fmla="*/ 688 w 855"/>
                <a:gd name="T23" fmla="*/ 144 h 1409"/>
                <a:gd name="T24" fmla="*/ 550 w 855"/>
                <a:gd name="T25" fmla="*/ 300 h 1409"/>
                <a:gd name="T26" fmla="*/ 425 w 855"/>
                <a:gd name="T27" fmla="*/ 462 h 1409"/>
                <a:gd name="T28" fmla="*/ 311 w 855"/>
                <a:gd name="T29" fmla="*/ 629 h 1409"/>
                <a:gd name="T30" fmla="*/ 215 w 855"/>
                <a:gd name="T31" fmla="*/ 803 h 1409"/>
                <a:gd name="T32" fmla="*/ 132 w 855"/>
                <a:gd name="T33" fmla="*/ 983 h 1409"/>
                <a:gd name="T34" fmla="*/ 60 w 855"/>
                <a:gd name="T35" fmla="*/ 1169 h 1409"/>
                <a:gd name="T36" fmla="*/ 0 w 855"/>
                <a:gd name="T37" fmla="*/ 1361 h 1409"/>
                <a:gd name="T38" fmla="*/ 0 w 855"/>
                <a:gd name="T39" fmla="*/ 1361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5" h="1409">
                  <a:moveTo>
                    <a:pt x="0" y="1361"/>
                  </a:moveTo>
                  <a:lnTo>
                    <a:pt x="0" y="1409"/>
                  </a:lnTo>
                  <a:lnTo>
                    <a:pt x="54" y="1211"/>
                  </a:lnTo>
                  <a:lnTo>
                    <a:pt x="126" y="1013"/>
                  </a:lnTo>
                  <a:lnTo>
                    <a:pt x="215" y="827"/>
                  </a:lnTo>
                  <a:lnTo>
                    <a:pt x="311" y="647"/>
                  </a:lnTo>
                  <a:lnTo>
                    <a:pt x="431" y="474"/>
                  </a:lnTo>
                  <a:lnTo>
                    <a:pt x="556" y="312"/>
                  </a:lnTo>
                  <a:lnTo>
                    <a:pt x="700" y="150"/>
                  </a:lnTo>
                  <a:lnTo>
                    <a:pt x="855" y="0"/>
                  </a:lnTo>
                  <a:lnTo>
                    <a:pt x="837" y="0"/>
                  </a:lnTo>
                  <a:lnTo>
                    <a:pt x="688" y="144"/>
                  </a:lnTo>
                  <a:lnTo>
                    <a:pt x="550" y="300"/>
                  </a:lnTo>
                  <a:lnTo>
                    <a:pt x="425" y="462"/>
                  </a:lnTo>
                  <a:lnTo>
                    <a:pt x="311" y="629"/>
                  </a:lnTo>
                  <a:lnTo>
                    <a:pt x="215" y="803"/>
                  </a:lnTo>
                  <a:lnTo>
                    <a:pt x="132" y="983"/>
                  </a:lnTo>
                  <a:lnTo>
                    <a:pt x="60" y="1169"/>
                  </a:lnTo>
                  <a:lnTo>
                    <a:pt x="0" y="1361"/>
                  </a:lnTo>
                  <a:lnTo>
                    <a:pt x="0" y="1361"/>
                  </a:lnTo>
                  <a:close/>
                </a:path>
              </a:pathLst>
            </a:custGeom>
            <a:gradFill rotWithShape="0">
              <a:gsLst>
                <a:gs pos="0">
                  <a:schemeClr val="bg1"/>
                </a:gs>
                <a:gs pos="100000">
                  <a:schemeClr val="bg1">
                    <a:gamma/>
                    <a:shade val="94118"/>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94586" name="Freeform 26"/>
            <p:cNvSpPr>
              <a:spLocks/>
            </p:cNvSpPr>
            <p:nvPr/>
          </p:nvSpPr>
          <p:spPr bwMode="hidden">
            <a:xfrm>
              <a:off x="6" y="0"/>
              <a:ext cx="588" cy="599"/>
            </a:xfrm>
            <a:custGeom>
              <a:avLst/>
              <a:gdLst>
                <a:gd name="T0" fmla="*/ 586 w 586"/>
                <a:gd name="T1" fmla="*/ 0 h 599"/>
                <a:gd name="T2" fmla="*/ 568 w 586"/>
                <a:gd name="T3" fmla="*/ 0 h 599"/>
                <a:gd name="T4" fmla="*/ 407 w 586"/>
                <a:gd name="T5" fmla="*/ 132 h 599"/>
                <a:gd name="T6" fmla="*/ 257 w 586"/>
                <a:gd name="T7" fmla="*/ 270 h 599"/>
                <a:gd name="T8" fmla="*/ 120 w 586"/>
                <a:gd name="T9" fmla="*/ 420 h 599"/>
                <a:gd name="T10" fmla="*/ 0 w 586"/>
                <a:gd name="T11" fmla="*/ 575 h 599"/>
                <a:gd name="T12" fmla="*/ 0 w 586"/>
                <a:gd name="T13" fmla="*/ 599 h 599"/>
                <a:gd name="T14" fmla="*/ 120 w 586"/>
                <a:gd name="T15" fmla="*/ 432 h 599"/>
                <a:gd name="T16" fmla="*/ 257 w 586"/>
                <a:gd name="T17" fmla="*/ 282 h 599"/>
                <a:gd name="T18" fmla="*/ 413 w 586"/>
                <a:gd name="T19" fmla="*/ 138 h 599"/>
                <a:gd name="T20" fmla="*/ 586 w 586"/>
                <a:gd name="T21" fmla="*/ 0 h 599"/>
                <a:gd name="T22" fmla="*/ 586 w 586"/>
                <a:gd name="T23" fmla="*/ 0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6" h="599">
                  <a:moveTo>
                    <a:pt x="586" y="0"/>
                  </a:moveTo>
                  <a:lnTo>
                    <a:pt x="568" y="0"/>
                  </a:lnTo>
                  <a:lnTo>
                    <a:pt x="407" y="132"/>
                  </a:lnTo>
                  <a:lnTo>
                    <a:pt x="257" y="270"/>
                  </a:lnTo>
                  <a:lnTo>
                    <a:pt x="120" y="420"/>
                  </a:lnTo>
                  <a:lnTo>
                    <a:pt x="0" y="575"/>
                  </a:lnTo>
                  <a:lnTo>
                    <a:pt x="0" y="599"/>
                  </a:lnTo>
                  <a:lnTo>
                    <a:pt x="120" y="432"/>
                  </a:lnTo>
                  <a:lnTo>
                    <a:pt x="257" y="282"/>
                  </a:lnTo>
                  <a:lnTo>
                    <a:pt x="413" y="138"/>
                  </a:lnTo>
                  <a:lnTo>
                    <a:pt x="586" y="0"/>
                  </a:lnTo>
                  <a:lnTo>
                    <a:pt x="58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94587" name="Freeform 27"/>
            <p:cNvSpPr>
              <a:spLocks/>
            </p:cNvSpPr>
            <p:nvPr/>
          </p:nvSpPr>
          <p:spPr bwMode="hidden">
            <a:xfrm>
              <a:off x="6" y="0"/>
              <a:ext cx="270" cy="252"/>
            </a:xfrm>
            <a:custGeom>
              <a:avLst/>
              <a:gdLst>
                <a:gd name="T0" fmla="*/ 269 w 269"/>
                <a:gd name="T1" fmla="*/ 0 h 252"/>
                <a:gd name="T2" fmla="*/ 251 w 269"/>
                <a:gd name="T3" fmla="*/ 0 h 252"/>
                <a:gd name="T4" fmla="*/ 120 w 269"/>
                <a:gd name="T5" fmla="*/ 114 h 252"/>
                <a:gd name="T6" fmla="*/ 60 w 269"/>
                <a:gd name="T7" fmla="*/ 174 h 252"/>
                <a:gd name="T8" fmla="*/ 0 w 269"/>
                <a:gd name="T9" fmla="*/ 234 h 252"/>
                <a:gd name="T10" fmla="*/ 0 w 269"/>
                <a:gd name="T11" fmla="*/ 252 h 252"/>
                <a:gd name="T12" fmla="*/ 126 w 269"/>
                <a:gd name="T13" fmla="*/ 120 h 252"/>
                <a:gd name="T14" fmla="*/ 269 w 269"/>
                <a:gd name="T15" fmla="*/ 0 h 252"/>
                <a:gd name="T16" fmla="*/ 269 w 269"/>
                <a:gd name="T17"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9" h="252">
                  <a:moveTo>
                    <a:pt x="269" y="0"/>
                  </a:moveTo>
                  <a:lnTo>
                    <a:pt x="251" y="0"/>
                  </a:lnTo>
                  <a:lnTo>
                    <a:pt x="120" y="114"/>
                  </a:lnTo>
                  <a:lnTo>
                    <a:pt x="60" y="174"/>
                  </a:lnTo>
                  <a:lnTo>
                    <a:pt x="0" y="234"/>
                  </a:lnTo>
                  <a:lnTo>
                    <a:pt x="0" y="252"/>
                  </a:lnTo>
                  <a:lnTo>
                    <a:pt x="126" y="120"/>
                  </a:lnTo>
                  <a:lnTo>
                    <a:pt x="269" y="0"/>
                  </a:lnTo>
                  <a:lnTo>
                    <a:pt x="26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94588" name="Line 28"/>
            <p:cNvSpPr>
              <a:spLocks noChangeShapeType="1"/>
            </p:cNvSpPr>
            <p:nvPr/>
          </p:nvSpPr>
          <p:spPr bwMode="hidden">
            <a:xfrm>
              <a:off x="1" y="2749"/>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94589" name="Line 29"/>
            <p:cNvSpPr>
              <a:spLocks noChangeShapeType="1"/>
            </p:cNvSpPr>
            <p:nvPr/>
          </p:nvSpPr>
          <p:spPr bwMode="hidden">
            <a:xfrm>
              <a:off x="1" y="2356"/>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94590" name="Line 30"/>
            <p:cNvSpPr>
              <a:spLocks noChangeShapeType="1"/>
            </p:cNvSpPr>
            <p:nvPr/>
          </p:nvSpPr>
          <p:spPr bwMode="hidden">
            <a:xfrm>
              <a:off x="1" y="3142"/>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grpSp>
          <p:nvGrpSpPr>
            <p:cNvPr id="194591" name="Group 31"/>
            <p:cNvGrpSpPr>
              <a:grpSpLocks/>
            </p:cNvGrpSpPr>
            <p:nvPr/>
          </p:nvGrpSpPr>
          <p:grpSpPr bwMode="auto">
            <a:xfrm>
              <a:off x="1" y="392"/>
              <a:ext cx="5758" cy="1571"/>
              <a:chOff x="1" y="392"/>
              <a:chExt cx="5758" cy="1571"/>
            </a:xfrm>
          </p:grpSpPr>
          <p:sp>
            <p:nvSpPr>
              <p:cNvPr id="194592" name="Line 32"/>
              <p:cNvSpPr>
                <a:spLocks noChangeShapeType="1"/>
              </p:cNvSpPr>
              <p:nvPr userDrawn="1"/>
            </p:nvSpPr>
            <p:spPr bwMode="hidden">
              <a:xfrm>
                <a:off x="1" y="784"/>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94593" name="Line 33"/>
              <p:cNvSpPr>
                <a:spLocks noChangeShapeType="1"/>
              </p:cNvSpPr>
              <p:nvPr userDrawn="1"/>
            </p:nvSpPr>
            <p:spPr bwMode="hidden">
              <a:xfrm>
                <a:off x="1" y="1963"/>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94594" name="Line 34"/>
              <p:cNvSpPr>
                <a:spLocks noChangeShapeType="1"/>
              </p:cNvSpPr>
              <p:nvPr userDrawn="1"/>
            </p:nvSpPr>
            <p:spPr bwMode="hidden">
              <a:xfrm>
                <a:off x="1" y="1570"/>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94595" name="Line 35"/>
              <p:cNvSpPr>
                <a:spLocks noChangeShapeType="1"/>
              </p:cNvSpPr>
              <p:nvPr userDrawn="1"/>
            </p:nvSpPr>
            <p:spPr bwMode="hidden">
              <a:xfrm>
                <a:off x="1" y="1177"/>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94596" name="Line 36"/>
              <p:cNvSpPr>
                <a:spLocks noChangeShapeType="1"/>
              </p:cNvSpPr>
              <p:nvPr userDrawn="1"/>
            </p:nvSpPr>
            <p:spPr bwMode="hidden">
              <a:xfrm>
                <a:off x="1" y="392"/>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grpSp>
        <p:sp>
          <p:nvSpPr>
            <p:cNvPr id="194597" name="Line 37"/>
            <p:cNvSpPr>
              <a:spLocks noChangeShapeType="1"/>
            </p:cNvSpPr>
            <p:nvPr/>
          </p:nvSpPr>
          <p:spPr bwMode="hidden">
            <a:xfrm>
              <a:off x="1" y="3928"/>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94598" name="Line 38"/>
            <p:cNvSpPr>
              <a:spLocks noChangeShapeType="1"/>
            </p:cNvSpPr>
            <p:nvPr/>
          </p:nvSpPr>
          <p:spPr bwMode="hidden">
            <a:xfrm>
              <a:off x="1" y="3535"/>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grpSp>
      <p:sp>
        <p:nvSpPr>
          <p:cNvPr id="194599" name="Rectangle 39"/>
          <p:cNvSpPr>
            <a:spLocks noGrp="1" noChangeArrowheads="1"/>
          </p:cNvSpPr>
          <p:nvPr>
            <p:ph type="ctrTitle" sz="quarter"/>
          </p:nvPr>
        </p:nvSpPr>
        <p:spPr>
          <a:xfrm>
            <a:off x="685800" y="1692275"/>
            <a:ext cx="7772400" cy="1736725"/>
          </a:xfrm>
        </p:spPr>
        <p:txBody>
          <a:bodyPr anchor="b"/>
          <a:lstStyle>
            <a:lvl1pPr>
              <a:defRPr sz="5400"/>
            </a:lvl1pPr>
          </a:lstStyle>
          <a:p>
            <a:pPr lvl="0"/>
            <a:r>
              <a:rPr lang="ru-RU" altLang="ru-RU" noProof="0"/>
              <a:t>Образец заголовка</a:t>
            </a:r>
          </a:p>
        </p:txBody>
      </p:sp>
      <p:sp>
        <p:nvSpPr>
          <p:cNvPr id="194600" name="Rectangle 40"/>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pPr lvl="0"/>
            <a:r>
              <a:rPr lang="ru-RU" altLang="ru-RU" noProof="0"/>
              <a:t>Образец подзаголовка</a:t>
            </a:r>
          </a:p>
        </p:txBody>
      </p:sp>
      <p:sp>
        <p:nvSpPr>
          <p:cNvPr id="194601" name="Rectangle 41"/>
          <p:cNvSpPr>
            <a:spLocks noGrp="1" noChangeArrowheads="1"/>
          </p:cNvSpPr>
          <p:nvPr>
            <p:ph type="dt" sz="quarter" idx="2"/>
          </p:nvPr>
        </p:nvSpPr>
        <p:spPr/>
        <p:txBody>
          <a:bodyPr/>
          <a:lstStyle>
            <a:lvl1pPr>
              <a:defRPr/>
            </a:lvl1pPr>
          </a:lstStyle>
          <a:p>
            <a:endParaRPr lang="ru-RU" altLang="ru-RU"/>
          </a:p>
        </p:txBody>
      </p:sp>
      <p:sp>
        <p:nvSpPr>
          <p:cNvPr id="194602" name="Rectangle 42"/>
          <p:cNvSpPr>
            <a:spLocks noGrp="1" noChangeArrowheads="1"/>
          </p:cNvSpPr>
          <p:nvPr>
            <p:ph type="ftr" sz="quarter" idx="3"/>
          </p:nvPr>
        </p:nvSpPr>
        <p:spPr/>
        <p:txBody>
          <a:bodyPr/>
          <a:lstStyle>
            <a:lvl1pPr>
              <a:defRPr/>
            </a:lvl1pPr>
          </a:lstStyle>
          <a:p>
            <a:endParaRPr lang="ru-RU" altLang="ru-RU"/>
          </a:p>
        </p:txBody>
      </p:sp>
      <p:sp>
        <p:nvSpPr>
          <p:cNvPr id="194603" name="Rectangle 43"/>
          <p:cNvSpPr>
            <a:spLocks noGrp="1" noChangeArrowheads="1"/>
          </p:cNvSpPr>
          <p:nvPr>
            <p:ph type="sldNum" sz="quarter" idx="4"/>
          </p:nvPr>
        </p:nvSpPr>
        <p:spPr/>
        <p:txBody>
          <a:bodyPr/>
          <a:lstStyle>
            <a:lvl1pPr>
              <a:defRPr/>
            </a:lvl1pPr>
          </a:lstStyle>
          <a:p>
            <a:fld id="{E89781AA-E41C-45C3-8B6E-1833244DA1FC}" type="slidenum">
              <a:rPr lang="ru-RU" altLang="ru-RU"/>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endParaRPr lang="ru-RU" altLang="ru-RU"/>
          </a:p>
        </p:txBody>
      </p:sp>
      <p:sp>
        <p:nvSpPr>
          <p:cNvPr id="5" name="Нижний колонтитул 4"/>
          <p:cNvSpPr>
            <a:spLocks noGrp="1"/>
          </p:cNvSpPr>
          <p:nvPr>
            <p:ph type="ftr" sz="quarter" idx="11"/>
          </p:nvPr>
        </p:nvSpPr>
        <p:spPr/>
        <p:txBody>
          <a:bodyPr/>
          <a:lstStyle>
            <a:lvl1pPr>
              <a:defRPr/>
            </a:lvl1pPr>
          </a:lstStyle>
          <a:p>
            <a:endParaRPr lang="ru-RU" altLang="ru-RU"/>
          </a:p>
        </p:txBody>
      </p:sp>
      <p:sp>
        <p:nvSpPr>
          <p:cNvPr id="6" name="Номер слайда 5"/>
          <p:cNvSpPr>
            <a:spLocks noGrp="1"/>
          </p:cNvSpPr>
          <p:nvPr>
            <p:ph type="sldNum" sz="quarter" idx="12"/>
          </p:nvPr>
        </p:nvSpPr>
        <p:spPr/>
        <p:txBody>
          <a:bodyPr/>
          <a:lstStyle>
            <a:lvl1pPr>
              <a:defRPr/>
            </a:lvl1pPr>
          </a:lstStyle>
          <a:p>
            <a:fld id="{156B258E-7BF2-426A-BF5F-C3C693C3BFBC}" type="slidenum">
              <a:rPr lang="ru-RU" altLang="ru-RU"/>
              <a:pPr/>
              <a:t>‹#›</a:t>
            </a:fld>
            <a:endParaRPr lang="ru-RU" altLang="ru-RU"/>
          </a:p>
        </p:txBody>
      </p:sp>
    </p:spTree>
    <p:extLst>
      <p:ext uri="{BB962C8B-B14F-4D97-AF65-F5344CB8AC3E}">
        <p14:creationId xmlns:p14="http://schemas.microsoft.com/office/powerpoint/2010/main" val="27260016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7813"/>
            <a:ext cx="2057400" cy="5853112"/>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7813"/>
            <a:ext cx="6019800" cy="5853112"/>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endParaRPr lang="ru-RU" altLang="ru-RU"/>
          </a:p>
        </p:txBody>
      </p:sp>
      <p:sp>
        <p:nvSpPr>
          <p:cNvPr id="5" name="Нижний колонтитул 4"/>
          <p:cNvSpPr>
            <a:spLocks noGrp="1"/>
          </p:cNvSpPr>
          <p:nvPr>
            <p:ph type="ftr" sz="quarter" idx="11"/>
          </p:nvPr>
        </p:nvSpPr>
        <p:spPr/>
        <p:txBody>
          <a:bodyPr/>
          <a:lstStyle>
            <a:lvl1pPr>
              <a:defRPr/>
            </a:lvl1pPr>
          </a:lstStyle>
          <a:p>
            <a:endParaRPr lang="ru-RU" altLang="ru-RU"/>
          </a:p>
        </p:txBody>
      </p:sp>
      <p:sp>
        <p:nvSpPr>
          <p:cNvPr id="6" name="Номер слайда 5"/>
          <p:cNvSpPr>
            <a:spLocks noGrp="1"/>
          </p:cNvSpPr>
          <p:nvPr>
            <p:ph type="sldNum" sz="quarter" idx="12"/>
          </p:nvPr>
        </p:nvSpPr>
        <p:spPr/>
        <p:txBody>
          <a:bodyPr/>
          <a:lstStyle>
            <a:lvl1pPr>
              <a:defRPr/>
            </a:lvl1pPr>
          </a:lstStyle>
          <a:p>
            <a:fld id="{28156EED-9F84-4805-A2E1-945EF9A1D8EA}" type="slidenum">
              <a:rPr lang="ru-RU" altLang="ru-RU"/>
              <a:pPr/>
              <a:t>‹#›</a:t>
            </a:fld>
            <a:endParaRPr lang="ru-RU" altLang="ru-RU"/>
          </a:p>
        </p:txBody>
      </p:sp>
    </p:spTree>
    <p:extLst>
      <p:ext uri="{BB962C8B-B14F-4D97-AF65-F5344CB8AC3E}">
        <p14:creationId xmlns:p14="http://schemas.microsoft.com/office/powerpoint/2010/main" val="634917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endParaRPr lang="ru-RU" altLang="ru-RU"/>
          </a:p>
        </p:txBody>
      </p:sp>
      <p:sp>
        <p:nvSpPr>
          <p:cNvPr id="5" name="Нижний колонтитул 4"/>
          <p:cNvSpPr>
            <a:spLocks noGrp="1"/>
          </p:cNvSpPr>
          <p:nvPr>
            <p:ph type="ftr" sz="quarter" idx="11"/>
          </p:nvPr>
        </p:nvSpPr>
        <p:spPr/>
        <p:txBody>
          <a:bodyPr/>
          <a:lstStyle>
            <a:lvl1pPr>
              <a:defRPr/>
            </a:lvl1pPr>
          </a:lstStyle>
          <a:p>
            <a:endParaRPr lang="ru-RU" altLang="ru-RU"/>
          </a:p>
        </p:txBody>
      </p:sp>
      <p:sp>
        <p:nvSpPr>
          <p:cNvPr id="6" name="Номер слайда 5"/>
          <p:cNvSpPr>
            <a:spLocks noGrp="1"/>
          </p:cNvSpPr>
          <p:nvPr>
            <p:ph type="sldNum" sz="quarter" idx="12"/>
          </p:nvPr>
        </p:nvSpPr>
        <p:spPr/>
        <p:txBody>
          <a:bodyPr/>
          <a:lstStyle>
            <a:lvl1pPr>
              <a:defRPr/>
            </a:lvl1pPr>
          </a:lstStyle>
          <a:p>
            <a:fld id="{6F90A145-1AF0-4C29-8F7D-2DA1A203676B}" type="slidenum">
              <a:rPr lang="ru-RU" altLang="ru-RU"/>
              <a:pPr/>
              <a:t>‹#›</a:t>
            </a:fld>
            <a:endParaRPr lang="ru-RU" altLang="ru-RU"/>
          </a:p>
        </p:txBody>
      </p:sp>
    </p:spTree>
    <p:extLst>
      <p:ext uri="{BB962C8B-B14F-4D97-AF65-F5344CB8AC3E}">
        <p14:creationId xmlns:p14="http://schemas.microsoft.com/office/powerpoint/2010/main" val="6615666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a:t>Образец текста</a:t>
            </a:r>
          </a:p>
        </p:txBody>
      </p:sp>
      <p:sp>
        <p:nvSpPr>
          <p:cNvPr id="4" name="Дата 3"/>
          <p:cNvSpPr>
            <a:spLocks noGrp="1"/>
          </p:cNvSpPr>
          <p:nvPr>
            <p:ph type="dt" sz="half" idx="10"/>
          </p:nvPr>
        </p:nvSpPr>
        <p:spPr/>
        <p:txBody>
          <a:bodyPr/>
          <a:lstStyle>
            <a:lvl1pPr>
              <a:defRPr/>
            </a:lvl1pPr>
          </a:lstStyle>
          <a:p>
            <a:endParaRPr lang="ru-RU" altLang="ru-RU"/>
          </a:p>
        </p:txBody>
      </p:sp>
      <p:sp>
        <p:nvSpPr>
          <p:cNvPr id="5" name="Нижний колонтитул 4"/>
          <p:cNvSpPr>
            <a:spLocks noGrp="1"/>
          </p:cNvSpPr>
          <p:nvPr>
            <p:ph type="ftr" sz="quarter" idx="11"/>
          </p:nvPr>
        </p:nvSpPr>
        <p:spPr/>
        <p:txBody>
          <a:bodyPr/>
          <a:lstStyle>
            <a:lvl1pPr>
              <a:defRPr/>
            </a:lvl1pPr>
          </a:lstStyle>
          <a:p>
            <a:endParaRPr lang="ru-RU" altLang="ru-RU"/>
          </a:p>
        </p:txBody>
      </p:sp>
      <p:sp>
        <p:nvSpPr>
          <p:cNvPr id="6" name="Номер слайда 5"/>
          <p:cNvSpPr>
            <a:spLocks noGrp="1"/>
          </p:cNvSpPr>
          <p:nvPr>
            <p:ph type="sldNum" sz="quarter" idx="12"/>
          </p:nvPr>
        </p:nvSpPr>
        <p:spPr/>
        <p:txBody>
          <a:bodyPr/>
          <a:lstStyle>
            <a:lvl1pPr>
              <a:defRPr/>
            </a:lvl1pPr>
          </a:lstStyle>
          <a:p>
            <a:fld id="{BC76574C-6470-4B4B-979A-6E11D7108860}" type="slidenum">
              <a:rPr lang="ru-RU" altLang="ru-RU"/>
              <a:pPr/>
              <a:t>‹#›</a:t>
            </a:fld>
            <a:endParaRPr lang="ru-RU" altLang="ru-RU"/>
          </a:p>
        </p:txBody>
      </p:sp>
    </p:spTree>
    <p:extLst>
      <p:ext uri="{BB962C8B-B14F-4D97-AF65-F5344CB8AC3E}">
        <p14:creationId xmlns:p14="http://schemas.microsoft.com/office/powerpoint/2010/main" val="32390655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lvl1pPr>
              <a:defRPr/>
            </a:lvl1pPr>
          </a:lstStyle>
          <a:p>
            <a:endParaRPr lang="ru-RU" altLang="ru-RU"/>
          </a:p>
        </p:txBody>
      </p:sp>
      <p:sp>
        <p:nvSpPr>
          <p:cNvPr id="6" name="Нижний колонтитул 5"/>
          <p:cNvSpPr>
            <a:spLocks noGrp="1"/>
          </p:cNvSpPr>
          <p:nvPr>
            <p:ph type="ftr" sz="quarter" idx="11"/>
          </p:nvPr>
        </p:nvSpPr>
        <p:spPr/>
        <p:txBody>
          <a:bodyPr/>
          <a:lstStyle>
            <a:lvl1pPr>
              <a:defRPr/>
            </a:lvl1pPr>
          </a:lstStyle>
          <a:p>
            <a:endParaRPr lang="ru-RU" altLang="ru-RU"/>
          </a:p>
        </p:txBody>
      </p:sp>
      <p:sp>
        <p:nvSpPr>
          <p:cNvPr id="7" name="Номер слайда 6"/>
          <p:cNvSpPr>
            <a:spLocks noGrp="1"/>
          </p:cNvSpPr>
          <p:nvPr>
            <p:ph type="sldNum" sz="quarter" idx="12"/>
          </p:nvPr>
        </p:nvSpPr>
        <p:spPr/>
        <p:txBody>
          <a:bodyPr/>
          <a:lstStyle>
            <a:lvl1pPr>
              <a:defRPr/>
            </a:lvl1pPr>
          </a:lstStyle>
          <a:p>
            <a:fld id="{2B857139-DE70-4EDF-9E9F-0BE2447CFD00}" type="slidenum">
              <a:rPr lang="ru-RU" altLang="ru-RU"/>
              <a:pPr/>
              <a:t>‹#›</a:t>
            </a:fld>
            <a:endParaRPr lang="ru-RU" altLang="ru-RU"/>
          </a:p>
        </p:txBody>
      </p:sp>
    </p:spTree>
    <p:extLst>
      <p:ext uri="{BB962C8B-B14F-4D97-AF65-F5344CB8AC3E}">
        <p14:creationId xmlns:p14="http://schemas.microsoft.com/office/powerpoint/2010/main" val="30957034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lvl1pPr>
              <a:defRPr/>
            </a:lvl1pPr>
          </a:lstStyle>
          <a:p>
            <a:endParaRPr lang="ru-RU" altLang="ru-RU"/>
          </a:p>
        </p:txBody>
      </p:sp>
      <p:sp>
        <p:nvSpPr>
          <p:cNvPr id="8" name="Нижний колонтитул 7"/>
          <p:cNvSpPr>
            <a:spLocks noGrp="1"/>
          </p:cNvSpPr>
          <p:nvPr>
            <p:ph type="ftr" sz="quarter" idx="11"/>
          </p:nvPr>
        </p:nvSpPr>
        <p:spPr/>
        <p:txBody>
          <a:bodyPr/>
          <a:lstStyle>
            <a:lvl1pPr>
              <a:defRPr/>
            </a:lvl1pPr>
          </a:lstStyle>
          <a:p>
            <a:endParaRPr lang="ru-RU" altLang="ru-RU"/>
          </a:p>
        </p:txBody>
      </p:sp>
      <p:sp>
        <p:nvSpPr>
          <p:cNvPr id="9" name="Номер слайда 8"/>
          <p:cNvSpPr>
            <a:spLocks noGrp="1"/>
          </p:cNvSpPr>
          <p:nvPr>
            <p:ph type="sldNum" sz="quarter" idx="12"/>
          </p:nvPr>
        </p:nvSpPr>
        <p:spPr/>
        <p:txBody>
          <a:bodyPr/>
          <a:lstStyle>
            <a:lvl1pPr>
              <a:defRPr/>
            </a:lvl1pPr>
          </a:lstStyle>
          <a:p>
            <a:fld id="{3FAC5B48-C039-4A6A-8D86-B057316FCAFE}" type="slidenum">
              <a:rPr lang="ru-RU" altLang="ru-RU"/>
              <a:pPr/>
              <a:t>‹#›</a:t>
            </a:fld>
            <a:endParaRPr lang="ru-RU" altLang="ru-RU"/>
          </a:p>
        </p:txBody>
      </p:sp>
    </p:spTree>
    <p:extLst>
      <p:ext uri="{BB962C8B-B14F-4D97-AF65-F5344CB8AC3E}">
        <p14:creationId xmlns:p14="http://schemas.microsoft.com/office/powerpoint/2010/main" val="41700879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lvl1pPr>
              <a:defRPr/>
            </a:lvl1pPr>
          </a:lstStyle>
          <a:p>
            <a:endParaRPr lang="ru-RU" altLang="ru-RU"/>
          </a:p>
        </p:txBody>
      </p:sp>
      <p:sp>
        <p:nvSpPr>
          <p:cNvPr id="4" name="Нижний колонтитул 3"/>
          <p:cNvSpPr>
            <a:spLocks noGrp="1"/>
          </p:cNvSpPr>
          <p:nvPr>
            <p:ph type="ftr" sz="quarter" idx="11"/>
          </p:nvPr>
        </p:nvSpPr>
        <p:spPr/>
        <p:txBody>
          <a:bodyPr/>
          <a:lstStyle>
            <a:lvl1pPr>
              <a:defRPr/>
            </a:lvl1pPr>
          </a:lstStyle>
          <a:p>
            <a:endParaRPr lang="ru-RU" altLang="ru-RU"/>
          </a:p>
        </p:txBody>
      </p:sp>
      <p:sp>
        <p:nvSpPr>
          <p:cNvPr id="5" name="Номер слайда 4"/>
          <p:cNvSpPr>
            <a:spLocks noGrp="1"/>
          </p:cNvSpPr>
          <p:nvPr>
            <p:ph type="sldNum" sz="quarter" idx="12"/>
          </p:nvPr>
        </p:nvSpPr>
        <p:spPr/>
        <p:txBody>
          <a:bodyPr/>
          <a:lstStyle>
            <a:lvl1pPr>
              <a:defRPr/>
            </a:lvl1pPr>
          </a:lstStyle>
          <a:p>
            <a:fld id="{269E581E-2B33-4D2F-B61A-28230FAEEA82}" type="slidenum">
              <a:rPr lang="ru-RU" altLang="ru-RU"/>
              <a:pPr/>
              <a:t>‹#›</a:t>
            </a:fld>
            <a:endParaRPr lang="ru-RU" altLang="ru-RU"/>
          </a:p>
        </p:txBody>
      </p:sp>
    </p:spTree>
    <p:extLst>
      <p:ext uri="{BB962C8B-B14F-4D97-AF65-F5344CB8AC3E}">
        <p14:creationId xmlns:p14="http://schemas.microsoft.com/office/powerpoint/2010/main" val="17492768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ru-RU" altLang="ru-RU"/>
          </a:p>
        </p:txBody>
      </p:sp>
      <p:sp>
        <p:nvSpPr>
          <p:cNvPr id="3" name="Нижний колонтитул 2"/>
          <p:cNvSpPr>
            <a:spLocks noGrp="1"/>
          </p:cNvSpPr>
          <p:nvPr>
            <p:ph type="ftr" sz="quarter" idx="11"/>
          </p:nvPr>
        </p:nvSpPr>
        <p:spPr/>
        <p:txBody>
          <a:bodyPr/>
          <a:lstStyle>
            <a:lvl1pPr>
              <a:defRPr/>
            </a:lvl1pPr>
          </a:lstStyle>
          <a:p>
            <a:endParaRPr lang="ru-RU" altLang="ru-RU"/>
          </a:p>
        </p:txBody>
      </p:sp>
      <p:sp>
        <p:nvSpPr>
          <p:cNvPr id="4" name="Номер слайда 3"/>
          <p:cNvSpPr>
            <a:spLocks noGrp="1"/>
          </p:cNvSpPr>
          <p:nvPr>
            <p:ph type="sldNum" sz="quarter" idx="12"/>
          </p:nvPr>
        </p:nvSpPr>
        <p:spPr/>
        <p:txBody>
          <a:bodyPr/>
          <a:lstStyle>
            <a:lvl1pPr>
              <a:defRPr/>
            </a:lvl1pPr>
          </a:lstStyle>
          <a:p>
            <a:fld id="{C8DC6EC3-13E0-4C6E-94FB-9184049C7918}" type="slidenum">
              <a:rPr lang="ru-RU" altLang="ru-RU"/>
              <a:pPr/>
              <a:t>‹#›</a:t>
            </a:fld>
            <a:endParaRPr lang="ru-RU" altLang="ru-RU"/>
          </a:p>
        </p:txBody>
      </p:sp>
    </p:spTree>
    <p:extLst>
      <p:ext uri="{BB962C8B-B14F-4D97-AF65-F5344CB8AC3E}">
        <p14:creationId xmlns:p14="http://schemas.microsoft.com/office/powerpoint/2010/main" val="21548276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a:t>Образец заголовка</a:t>
            </a:r>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lvl1pPr>
              <a:defRPr/>
            </a:lvl1pPr>
          </a:lstStyle>
          <a:p>
            <a:endParaRPr lang="ru-RU" altLang="ru-RU"/>
          </a:p>
        </p:txBody>
      </p:sp>
      <p:sp>
        <p:nvSpPr>
          <p:cNvPr id="6" name="Нижний колонтитул 5"/>
          <p:cNvSpPr>
            <a:spLocks noGrp="1"/>
          </p:cNvSpPr>
          <p:nvPr>
            <p:ph type="ftr" sz="quarter" idx="11"/>
          </p:nvPr>
        </p:nvSpPr>
        <p:spPr/>
        <p:txBody>
          <a:bodyPr/>
          <a:lstStyle>
            <a:lvl1pPr>
              <a:defRPr/>
            </a:lvl1pPr>
          </a:lstStyle>
          <a:p>
            <a:endParaRPr lang="ru-RU" altLang="ru-RU"/>
          </a:p>
        </p:txBody>
      </p:sp>
      <p:sp>
        <p:nvSpPr>
          <p:cNvPr id="7" name="Номер слайда 6"/>
          <p:cNvSpPr>
            <a:spLocks noGrp="1"/>
          </p:cNvSpPr>
          <p:nvPr>
            <p:ph type="sldNum" sz="quarter" idx="12"/>
          </p:nvPr>
        </p:nvSpPr>
        <p:spPr/>
        <p:txBody>
          <a:bodyPr/>
          <a:lstStyle>
            <a:lvl1pPr>
              <a:defRPr/>
            </a:lvl1pPr>
          </a:lstStyle>
          <a:p>
            <a:fld id="{984C3699-4B37-4EAB-B322-C11A2469FAE4}" type="slidenum">
              <a:rPr lang="ru-RU" altLang="ru-RU"/>
              <a:pPr/>
              <a:t>‹#›</a:t>
            </a:fld>
            <a:endParaRPr lang="ru-RU" altLang="ru-RU"/>
          </a:p>
        </p:txBody>
      </p:sp>
    </p:spTree>
    <p:extLst>
      <p:ext uri="{BB962C8B-B14F-4D97-AF65-F5344CB8AC3E}">
        <p14:creationId xmlns:p14="http://schemas.microsoft.com/office/powerpoint/2010/main" val="3779318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lvl1pPr>
              <a:defRPr/>
            </a:lvl1pPr>
          </a:lstStyle>
          <a:p>
            <a:endParaRPr lang="ru-RU" altLang="ru-RU"/>
          </a:p>
        </p:txBody>
      </p:sp>
      <p:sp>
        <p:nvSpPr>
          <p:cNvPr id="6" name="Нижний колонтитул 5"/>
          <p:cNvSpPr>
            <a:spLocks noGrp="1"/>
          </p:cNvSpPr>
          <p:nvPr>
            <p:ph type="ftr" sz="quarter" idx="11"/>
          </p:nvPr>
        </p:nvSpPr>
        <p:spPr/>
        <p:txBody>
          <a:bodyPr/>
          <a:lstStyle>
            <a:lvl1pPr>
              <a:defRPr/>
            </a:lvl1pPr>
          </a:lstStyle>
          <a:p>
            <a:endParaRPr lang="ru-RU" altLang="ru-RU"/>
          </a:p>
        </p:txBody>
      </p:sp>
      <p:sp>
        <p:nvSpPr>
          <p:cNvPr id="7" name="Номер слайда 6"/>
          <p:cNvSpPr>
            <a:spLocks noGrp="1"/>
          </p:cNvSpPr>
          <p:nvPr>
            <p:ph type="sldNum" sz="quarter" idx="12"/>
          </p:nvPr>
        </p:nvSpPr>
        <p:spPr/>
        <p:txBody>
          <a:bodyPr/>
          <a:lstStyle>
            <a:lvl1pPr>
              <a:defRPr/>
            </a:lvl1pPr>
          </a:lstStyle>
          <a:p>
            <a:fld id="{BE981444-3F2A-403F-BCC7-D843887A99E7}" type="slidenum">
              <a:rPr lang="ru-RU" altLang="ru-RU"/>
              <a:pPr/>
              <a:t>‹#›</a:t>
            </a:fld>
            <a:endParaRPr lang="ru-RU" altLang="ru-RU"/>
          </a:p>
        </p:txBody>
      </p:sp>
    </p:spTree>
    <p:extLst>
      <p:ext uri="{BB962C8B-B14F-4D97-AF65-F5344CB8AC3E}">
        <p14:creationId xmlns:p14="http://schemas.microsoft.com/office/powerpoint/2010/main" val="1315502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1">
                <a:gamma/>
                <a:shade val="39216"/>
                <a:invGamma/>
              </a:schemeClr>
            </a:gs>
          </a:gsLst>
          <a:lin ang="5400000" scaled="1"/>
        </a:gradFill>
        <a:effectLst/>
      </p:bgPr>
    </p:bg>
    <p:spTree>
      <p:nvGrpSpPr>
        <p:cNvPr id="1" name=""/>
        <p:cNvGrpSpPr/>
        <p:nvPr/>
      </p:nvGrpSpPr>
      <p:grpSpPr>
        <a:xfrm>
          <a:off x="0" y="0"/>
          <a:ext cx="0" cy="0"/>
          <a:chOff x="0" y="0"/>
          <a:chExt cx="0" cy="0"/>
        </a:xfrm>
      </p:grpSpPr>
      <p:grpSp>
        <p:nvGrpSpPr>
          <p:cNvPr id="193538" name="Group 2"/>
          <p:cNvGrpSpPr>
            <a:grpSpLocks/>
          </p:cNvGrpSpPr>
          <p:nvPr/>
        </p:nvGrpSpPr>
        <p:grpSpPr bwMode="auto">
          <a:xfrm>
            <a:off x="1588" y="0"/>
            <a:ext cx="9148762" cy="6851650"/>
            <a:chOff x="1" y="0"/>
            <a:chExt cx="5763" cy="4316"/>
          </a:xfrm>
        </p:grpSpPr>
        <p:sp>
          <p:nvSpPr>
            <p:cNvPr id="193539" name="Freeform 3"/>
            <p:cNvSpPr>
              <a:spLocks/>
            </p:cNvSpPr>
            <p:nvPr/>
          </p:nvSpPr>
          <p:spPr bwMode="hidden">
            <a:xfrm>
              <a:off x="5045" y="2626"/>
              <a:ext cx="719" cy="1690"/>
            </a:xfrm>
            <a:custGeom>
              <a:avLst/>
              <a:gdLst>
                <a:gd name="T0" fmla="*/ 717 w 717"/>
                <a:gd name="T1" fmla="*/ 72 h 1690"/>
                <a:gd name="T2" fmla="*/ 717 w 717"/>
                <a:gd name="T3" fmla="*/ 0 h 1690"/>
                <a:gd name="T4" fmla="*/ 699 w 717"/>
                <a:gd name="T5" fmla="*/ 101 h 1690"/>
                <a:gd name="T6" fmla="*/ 675 w 717"/>
                <a:gd name="T7" fmla="*/ 209 h 1690"/>
                <a:gd name="T8" fmla="*/ 627 w 717"/>
                <a:gd name="T9" fmla="*/ 389 h 1690"/>
                <a:gd name="T10" fmla="*/ 574 w 717"/>
                <a:gd name="T11" fmla="*/ 569 h 1690"/>
                <a:gd name="T12" fmla="*/ 502 w 717"/>
                <a:gd name="T13" fmla="*/ 749 h 1690"/>
                <a:gd name="T14" fmla="*/ 424 w 717"/>
                <a:gd name="T15" fmla="*/ 935 h 1690"/>
                <a:gd name="T16" fmla="*/ 334 w 717"/>
                <a:gd name="T17" fmla="*/ 1121 h 1690"/>
                <a:gd name="T18" fmla="*/ 233 w 717"/>
                <a:gd name="T19" fmla="*/ 1312 h 1690"/>
                <a:gd name="T20" fmla="*/ 125 w 717"/>
                <a:gd name="T21" fmla="*/ 1498 h 1690"/>
                <a:gd name="T22" fmla="*/ 0 w 717"/>
                <a:gd name="T23" fmla="*/ 1690 h 1690"/>
                <a:gd name="T24" fmla="*/ 11 w 717"/>
                <a:gd name="T25" fmla="*/ 1690 h 1690"/>
                <a:gd name="T26" fmla="*/ 137 w 717"/>
                <a:gd name="T27" fmla="*/ 1498 h 1690"/>
                <a:gd name="T28" fmla="*/ 245 w 717"/>
                <a:gd name="T29" fmla="*/ 1312 h 1690"/>
                <a:gd name="T30" fmla="*/ 346 w 717"/>
                <a:gd name="T31" fmla="*/ 1121 h 1690"/>
                <a:gd name="T32" fmla="*/ 436 w 717"/>
                <a:gd name="T33" fmla="*/ 935 h 1690"/>
                <a:gd name="T34" fmla="*/ 514 w 717"/>
                <a:gd name="T35" fmla="*/ 749 h 1690"/>
                <a:gd name="T36" fmla="*/ 585 w 717"/>
                <a:gd name="T37" fmla="*/ 569 h 1690"/>
                <a:gd name="T38" fmla="*/ 639 w 717"/>
                <a:gd name="T39" fmla="*/ 389 h 1690"/>
                <a:gd name="T40" fmla="*/ 687 w 717"/>
                <a:gd name="T41" fmla="*/ 209 h 1690"/>
                <a:gd name="T42" fmla="*/ 705 w 717"/>
                <a:gd name="T43" fmla="*/ 143 h 1690"/>
                <a:gd name="T44" fmla="*/ 717 w 717"/>
                <a:gd name="T45" fmla="*/ 72 h 1690"/>
                <a:gd name="T46" fmla="*/ 717 w 717"/>
                <a:gd name="T47" fmla="*/ 72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7" h="1690">
                  <a:moveTo>
                    <a:pt x="717" y="72"/>
                  </a:moveTo>
                  <a:lnTo>
                    <a:pt x="717" y="0"/>
                  </a:lnTo>
                  <a:lnTo>
                    <a:pt x="699" y="101"/>
                  </a:lnTo>
                  <a:lnTo>
                    <a:pt x="675" y="209"/>
                  </a:lnTo>
                  <a:lnTo>
                    <a:pt x="627" y="389"/>
                  </a:lnTo>
                  <a:lnTo>
                    <a:pt x="574" y="569"/>
                  </a:lnTo>
                  <a:lnTo>
                    <a:pt x="502" y="749"/>
                  </a:lnTo>
                  <a:lnTo>
                    <a:pt x="424" y="935"/>
                  </a:lnTo>
                  <a:lnTo>
                    <a:pt x="334" y="1121"/>
                  </a:lnTo>
                  <a:lnTo>
                    <a:pt x="233" y="1312"/>
                  </a:lnTo>
                  <a:lnTo>
                    <a:pt x="125" y="1498"/>
                  </a:lnTo>
                  <a:lnTo>
                    <a:pt x="0" y="1690"/>
                  </a:lnTo>
                  <a:lnTo>
                    <a:pt x="11" y="1690"/>
                  </a:lnTo>
                  <a:lnTo>
                    <a:pt x="137" y="1498"/>
                  </a:lnTo>
                  <a:lnTo>
                    <a:pt x="245" y="1312"/>
                  </a:lnTo>
                  <a:lnTo>
                    <a:pt x="346" y="1121"/>
                  </a:lnTo>
                  <a:lnTo>
                    <a:pt x="436" y="935"/>
                  </a:lnTo>
                  <a:lnTo>
                    <a:pt x="514" y="749"/>
                  </a:lnTo>
                  <a:lnTo>
                    <a:pt x="585" y="569"/>
                  </a:lnTo>
                  <a:lnTo>
                    <a:pt x="639" y="389"/>
                  </a:lnTo>
                  <a:lnTo>
                    <a:pt x="687" y="209"/>
                  </a:lnTo>
                  <a:lnTo>
                    <a:pt x="705" y="143"/>
                  </a:lnTo>
                  <a:lnTo>
                    <a:pt x="717" y="72"/>
                  </a:lnTo>
                  <a:lnTo>
                    <a:pt x="717" y="72"/>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93540" name="Freeform 4"/>
            <p:cNvSpPr>
              <a:spLocks/>
            </p:cNvSpPr>
            <p:nvPr/>
          </p:nvSpPr>
          <p:spPr bwMode="hidden">
            <a:xfrm>
              <a:off x="5386" y="3794"/>
              <a:ext cx="378" cy="522"/>
            </a:xfrm>
            <a:custGeom>
              <a:avLst/>
              <a:gdLst>
                <a:gd name="T0" fmla="*/ 377 w 377"/>
                <a:gd name="T1" fmla="*/ 0 h 522"/>
                <a:gd name="T2" fmla="*/ 293 w 377"/>
                <a:gd name="T3" fmla="*/ 132 h 522"/>
                <a:gd name="T4" fmla="*/ 204 w 377"/>
                <a:gd name="T5" fmla="*/ 264 h 522"/>
                <a:gd name="T6" fmla="*/ 102 w 377"/>
                <a:gd name="T7" fmla="*/ 396 h 522"/>
                <a:gd name="T8" fmla="*/ 0 w 377"/>
                <a:gd name="T9" fmla="*/ 522 h 522"/>
                <a:gd name="T10" fmla="*/ 12 w 377"/>
                <a:gd name="T11" fmla="*/ 522 h 522"/>
                <a:gd name="T12" fmla="*/ 114 w 377"/>
                <a:gd name="T13" fmla="*/ 402 h 522"/>
                <a:gd name="T14" fmla="*/ 204 w 377"/>
                <a:gd name="T15" fmla="*/ 282 h 522"/>
                <a:gd name="T16" fmla="*/ 377 w 377"/>
                <a:gd name="T17" fmla="*/ 24 h 522"/>
                <a:gd name="T18" fmla="*/ 377 w 377"/>
                <a:gd name="T19" fmla="*/ 0 h 522"/>
                <a:gd name="T20" fmla="*/ 377 w 377"/>
                <a:gd name="T21"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7" h="522">
                  <a:moveTo>
                    <a:pt x="377" y="0"/>
                  </a:moveTo>
                  <a:lnTo>
                    <a:pt x="293" y="132"/>
                  </a:lnTo>
                  <a:lnTo>
                    <a:pt x="204" y="264"/>
                  </a:lnTo>
                  <a:lnTo>
                    <a:pt x="102" y="396"/>
                  </a:lnTo>
                  <a:lnTo>
                    <a:pt x="0" y="522"/>
                  </a:lnTo>
                  <a:lnTo>
                    <a:pt x="12" y="522"/>
                  </a:lnTo>
                  <a:lnTo>
                    <a:pt x="114" y="402"/>
                  </a:lnTo>
                  <a:lnTo>
                    <a:pt x="204" y="282"/>
                  </a:lnTo>
                  <a:lnTo>
                    <a:pt x="377" y="24"/>
                  </a:lnTo>
                  <a:lnTo>
                    <a:pt x="377" y="0"/>
                  </a:lnTo>
                  <a:lnTo>
                    <a:pt x="377" y="0"/>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93541" name="Freeform 5"/>
            <p:cNvSpPr>
              <a:spLocks/>
            </p:cNvSpPr>
            <p:nvPr/>
          </p:nvSpPr>
          <p:spPr bwMode="hidden">
            <a:xfrm>
              <a:off x="5680" y="4214"/>
              <a:ext cx="84" cy="102"/>
            </a:xfrm>
            <a:custGeom>
              <a:avLst/>
              <a:gdLst>
                <a:gd name="T0" fmla="*/ 0 w 84"/>
                <a:gd name="T1" fmla="*/ 102 h 102"/>
                <a:gd name="T2" fmla="*/ 18 w 84"/>
                <a:gd name="T3" fmla="*/ 102 h 102"/>
                <a:gd name="T4" fmla="*/ 48 w 84"/>
                <a:gd name="T5" fmla="*/ 60 h 102"/>
                <a:gd name="T6" fmla="*/ 84 w 84"/>
                <a:gd name="T7" fmla="*/ 24 h 102"/>
                <a:gd name="T8" fmla="*/ 84 w 84"/>
                <a:gd name="T9" fmla="*/ 0 h 102"/>
                <a:gd name="T10" fmla="*/ 42 w 84"/>
                <a:gd name="T11" fmla="*/ 54 h 102"/>
                <a:gd name="T12" fmla="*/ 0 w 84"/>
                <a:gd name="T13" fmla="*/ 102 h 102"/>
                <a:gd name="T14" fmla="*/ 0 w 84"/>
                <a:gd name="T15" fmla="*/ 102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102">
                  <a:moveTo>
                    <a:pt x="0" y="102"/>
                  </a:moveTo>
                  <a:lnTo>
                    <a:pt x="18" y="102"/>
                  </a:lnTo>
                  <a:lnTo>
                    <a:pt x="48" y="60"/>
                  </a:lnTo>
                  <a:lnTo>
                    <a:pt x="84" y="24"/>
                  </a:lnTo>
                  <a:lnTo>
                    <a:pt x="84" y="0"/>
                  </a:lnTo>
                  <a:lnTo>
                    <a:pt x="42" y="54"/>
                  </a:lnTo>
                  <a:lnTo>
                    <a:pt x="0" y="102"/>
                  </a:lnTo>
                  <a:lnTo>
                    <a:pt x="0" y="102"/>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grpSp>
          <p:nvGrpSpPr>
            <p:cNvPr id="193542" name="Group 6"/>
            <p:cNvGrpSpPr>
              <a:grpSpLocks/>
            </p:cNvGrpSpPr>
            <p:nvPr/>
          </p:nvGrpSpPr>
          <p:grpSpPr bwMode="auto">
            <a:xfrm>
              <a:off x="288" y="0"/>
              <a:ext cx="5098" cy="4316"/>
              <a:chOff x="288" y="0"/>
              <a:chExt cx="5098" cy="4316"/>
            </a:xfrm>
          </p:grpSpPr>
          <p:sp>
            <p:nvSpPr>
              <p:cNvPr id="193543" name="Freeform 7"/>
              <p:cNvSpPr>
                <a:spLocks/>
              </p:cNvSpPr>
              <p:nvPr userDrawn="1"/>
            </p:nvSpPr>
            <p:spPr bwMode="hidden">
              <a:xfrm>
                <a:off x="2789" y="0"/>
                <a:ext cx="72" cy="4316"/>
              </a:xfrm>
              <a:custGeom>
                <a:avLst/>
                <a:gdLst>
                  <a:gd name="T0" fmla="*/ 0 w 72"/>
                  <a:gd name="T1" fmla="*/ 0 h 4316"/>
                  <a:gd name="T2" fmla="*/ 60 w 72"/>
                  <a:gd name="T3" fmla="*/ 4316 h 4316"/>
                  <a:gd name="T4" fmla="*/ 72 w 72"/>
                  <a:gd name="T5" fmla="*/ 4316 h 4316"/>
                  <a:gd name="T6" fmla="*/ 12 w 72"/>
                  <a:gd name="T7" fmla="*/ 0 h 4316"/>
                  <a:gd name="T8" fmla="*/ 0 w 72"/>
                  <a:gd name="T9" fmla="*/ 0 h 4316"/>
                  <a:gd name="T10" fmla="*/ 0 w 72"/>
                  <a:gd name="T11" fmla="*/ 0 h 4316"/>
                </a:gdLst>
                <a:ahLst/>
                <a:cxnLst>
                  <a:cxn ang="0">
                    <a:pos x="T0" y="T1"/>
                  </a:cxn>
                  <a:cxn ang="0">
                    <a:pos x="T2" y="T3"/>
                  </a:cxn>
                  <a:cxn ang="0">
                    <a:pos x="T4" y="T5"/>
                  </a:cxn>
                  <a:cxn ang="0">
                    <a:pos x="T6" y="T7"/>
                  </a:cxn>
                  <a:cxn ang="0">
                    <a:pos x="T8" y="T9"/>
                  </a:cxn>
                  <a:cxn ang="0">
                    <a:pos x="T10" y="T11"/>
                  </a:cxn>
                </a:cxnLst>
                <a:rect l="0" t="0" r="r" b="b"/>
                <a:pathLst>
                  <a:path w="72" h="4316">
                    <a:moveTo>
                      <a:pt x="0" y="0"/>
                    </a:moveTo>
                    <a:lnTo>
                      <a:pt x="60" y="4316"/>
                    </a:lnTo>
                    <a:lnTo>
                      <a:pt x="72" y="4316"/>
                    </a:lnTo>
                    <a:lnTo>
                      <a:pt x="12" y="0"/>
                    </a:lnTo>
                    <a:lnTo>
                      <a:pt x="0" y="0"/>
                    </a:lnTo>
                    <a:lnTo>
                      <a:pt x="0"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93544" name="Freeform 8"/>
              <p:cNvSpPr>
                <a:spLocks/>
              </p:cNvSpPr>
              <p:nvPr userDrawn="1"/>
            </p:nvSpPr>
            <p:spPr bwMode="hidden">
              <a:xfrm>
                <a:off x="3089" y="0"/>
                <a:ext cx="174" cy="4316"/>
              </a:xfrm>
              <a:custGeom>
                <a:avLst/>
                <a:gdLst>
                  <a:gd name="T0" fmla="*/ 24 w 174"/>
                  <a:gd name="T1" fmla="*/ 0 h 4316"/>
                  <a:gd name="T2" fmla="*/ 12 w 174"/>
                  <a:gd name="T3" fmla="*/ 0 h 4316"/>
                  <a:gd name="T4" fmla="*/ 42 w 174"/>
                  <a:gd name="T5" fmla="*/ 216 h 4316"/>
                  <a:gd name="T6" fmla="*/ 72 w 174"/>
                  <a:gd name="T7" fmla="*/ 444 h 4316"/>
                  <a:gd name="T8" fmla="*/ 96 w 174"/>
                  <a:gd name="T9" fmla="*/ 689 h 4316"/>
                  <a:gd name="T10" fmla="*/ 120 w 174"/>
                  <a:gd name="T11" fmla="*/ 947 h 4316"/>
                  <a:gd name="T12" fmla="*/ 132 w 174"/>
                  <a:gd name="T13" fmla="*/ 1211 h 4316"/>
                  <a:gd name="T14" fmla="*/ 150 w 174"/>
                  <a:gd name="T15" fmla="*/ 1487 h 4316"/>
                  <a:gd name="T16" fmla="*/ 156 w 174"/>
                  <a:gd name="T17" fmla="*/ 1768 h 4316"/>
                  <a:gd name="T18" fmla="*/ 162 w 174"/>
                  <a:gd name="T19" fmla="*/ 2062 h 4316"/>
                  <a:gd name="T20" fmla="*/ 156 w 174"/>
                  <a:gd name="T21" fmla="*/ 2644 h 4316"/>
                  <a:gd name="T22" fmla="*/ 126 w 174"/>
                  <a:gd name="T23" fmla="*/ 3225 h 4316"/>
                  <a:gd name="T24" fmla="*/ 108 w 174"/>
                  <a:gd name="T25" fmla="*/ 3507 h 4316"/>
                  <a:gd name="T26" fmla="*/ 78 w 174"/>
                  <a:gd name="T27" fmla="*/ 3788 h 4316"/>
                  <a:gd name="T28" fmla="*/ 42 w 174"/>
                  <a:gd name="T29" fmla="*/ 4058 h 4316"/>
                  <a:gd name="T30" fmla="*/ 0 w 174"/>
                  <a:gd name="T31" fmla="*/ 4316 h 4316"/>
                  <a:gd name="T32" fmla="*/ 12 w 174"/>
                  <a:gd name="T33" fmla="*/ 4316 h 4316"/>
                  <a:gd name="T34" fmla="*/ 54 w 174"/>
                  <a:gd name="T35" fmla="*/ 4058 h 4316"/>
                  <a:gd name="T36" fmla="*/ 90 w 174"/>
                  <a:gd name="T37" fmla="*/ 3782 h 4316"/>
                  <a:gd name="T38" fmla="*/ 120 w 174"/>
                  <a:gd name="T39" fmla="*/ 3507 h 4316"/>
                  <a:gd name="T40" fmla="*/ 138 w 174"/>
                  <a:gd name="T41" fmla="*/ 3219 h 4316"/>
                  <a:gd name="T42" fmla="*/ 168 w 174"/>
                  <a:gd name="T43" fmla="*/ 2638 h 4316"/>
                  <a:gd name="T44" fmla="*/ 174 w 174"/>
                  <a:gd name="T45" fmla="*/ 2056 h 4316"/>
                  <a:gd name="T46" fmla="*/ 168 w 174"/>
                  <a:gd name="T47" fmla="*/ 1768 h 4316"/>
                  <a:gd name="T48" fmla="*/ 162 w 174"/>
                  <a:gd name="T49" fmla="*/ 1487 h 4316"/>
                  <a:gd name="T50" fmla="*/ 144 w 174"/>
                  <a:gd name="T51" fmla="*/ 1211 h 4316"/>
                  <a:gd name="T52" fmla="*/ 132 w 174"/>
                  <a:gd name="T53" fmla="*/ 941 h 4316"/>
                  <a:gd name="T54" fmla="*/ 108 w 174"/>
                  <a:gd name="T55" fmla="*/ 689 h 4316"/>
                  <a:gd name="T56" fmla="*/ 84 w 174"/>
                  <a:gd name="T57" fmla="*/ 444 h 4316"/>
                  <a:gd name="T58" fmla="*/ 54 w 174"/>
                  <a:gd name="T59" fmla="*/ 216 h 4316"/>
                  <a:gd name="T60" fmla="*/ 24 w 174"/>
                  <a:gd name="T61" fmla="*/ 0 h 4316"/>
                  <a:gd name="T62" fmla="*/ 24 w 174"/>
                  <a:gd name="T63"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4" h="4316">
                    <a:moveTo>
                      <a:pt x="24" y="0"/>
                    </a:moveTo>
                    <a:lnTo>
                      <a:pt x="12" y="0"/>
                    </a:lnTo>
                    <a:lnTo>
                      <a:pt x="42" y="216"/>
                    </a:lnTo>
                    <a:lnTo>
                      <a:pt x="72" y="444"/>
                    </a:lnTo>
                    <a:lnTo>
                      <a:pt x="96" y="689"/>
                    </a:lnTo>
                    <a:lnTo>
                      <a:pt x="120" y="947"/>
                    </a:lnTo>
                    <a:lnTo>
                      <a:pt x="132" y="1211"/>
                    </a:lnTo>
                    <a:lnTo>
                      <a:pt x="150" y="1487"/>
                    </a:lnTo>
                    <a:lnTo>
                      <a:pt x="156" y="1768"/>
                    </a:lnTo>
                    <a:lnTo>
                      <a:pt x="162" y="2062"/>
                    </a:lnTo>
                    <a:lnTo>
                      <a:pt x="156" y="2644"/>
                    </a:lnTo>
                    <a:lnTo>
                      <a:pt x="126" y="3225"/>
                    </a:lnTo>
                    <a:lnTo>
                      <a:pt x="108" y="3507"/>
                    </a:lnTo>
                    <a:lnTo>
                      <a:pt x="78" y="3788"/>
                    </a:lnTo>
                    <a:lnTo>
                      <a:pt x="42" y="4058"/>
                    </a:lnTo>
                    <a:lnTo>
                      <a:pt x="0" y="4316"/>
                    </a:lnTo>
                    <a:lnTo>
                      <a:pt x="12" y="4316"/>
                    </a:lnTo>
                    <a:lnTo>
                      <a:pt x="54" y="4058"/>
                    </a:lnTo>
                    <a:lnTo>
                      <a:pt x="90" y="3782"/>
                    </a:lnTo>
                    <a:lnTo>
                      <a:pt x="120" y="3507"/>
                    </a:lnTo>
                    <a:lnTo>
                      <a:pt x="138" y="3219"/>
                    </a:lnTo>
                    <a:lnTo>
                      <a:pt x="168" y="2638"/>
                    </a:lnTo>
                    <a:lnTo>
                      <a:pt x="174" y="2056"/>
                    </a:lnTo>
                    <a:lnTo>
                      <a:pt x="168" y="1768"/>
                    </a:lnTo>
                    <a:lnTo>
                      <a:pt x="162" y="1487"/>
                    </a:lnTo>
                    <a:lnTo>
                      <a:pt x="144" y="1211"/>
                    </a:lnTo>
                    <a:lnTo>
                      <a:pt x="132" y="941"/>
                    </a:lnTo>
                    <a:lnTo>
                      <a:pt x="108" y="689"/>
                    </a:lnTo>
                    <a:lnTo>
                      <a:pt x="84" y="444"/>
                    </a:lnTo>
                    <a:lnTo>
                      <a:pt x="54" y="216"/>
                    </a:lnTo>
                    <a:lnTo>
                      <a:pt x="24" y="0"/>
                    </a:lnTo>
                    <a:lnTo>
                      <a:pt x="24"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93545" name="Freeform 9"/>
              <p:cNvSpPr>
                <a:spLocks/>
              </p:cNvSpPr>
              <p:nvPr userDrawn="1"/>
            </p:nvSpPr>
            <p:spPr bwMode="hidden">
              <a:xfrm>
                <a:off x="3358" y="0"/>
                <a:ext cx="337" cy="4316"/>
              </a:xfrm>
              <a:custGeom>
                <a:avLst/>
                <a:gdLst>
                  <a:gd name="T0" fmla="*/ 329 w 335"/>
                  <a:gd name="T1" fmla="*/ 2014 h 4316"/>
                  <a:gd name="T2" fmla="*/ 317 w 335"/>
                  <a:gd name="T3" fmla="*/ 1726 h 4316"/>
                  <a:gd name="T4" fmla="*/ 293 w 335"/>
                  <a:gd name="T5" fmla="*/ 1445 h 4316"/>
                  <a:gd name="T6" fmla="*/ 263 w 335"/>
                  <a:gd name="T7" fmla="*/ 1175 h 4316"/>
                  <a:gd name="T8" fmla="*/ 228 w 335"/>
                  <a:gd name="T9" fmla="*/ 917 h 4316"/>
                  <a:gd name="T10" fmla="*/ 186 w 335"/>
                  <a:gd name="T11" fmla="*/ 665 h 4316"/>
                  <a:gd name="T12" fmla="*/ 132 w 335"/>
                  <a:gd name="T13" fmla="*/ 432 h 4316"/>
                  <a:gd name="T14" fmla="*/ 78 w 335"/>
                  <a:gd name="T15" fmla="*/ 204 h 4316"/>
                  <a:gd name="T16" fmla="*/ 12 w 335"/>
                  <a:gd name="T17" fmla="*/ 0 h 4316"/>
                  <a:gd name="T18" fmla="*/ 0 w 335"/>
                  <a:gd name="T19" fmla="*/ 0 h 4316"/>
                  <a:gd name="T20" fmla="*/ 66 w 335"/>
                  <a:gd name="T21" fmla="*/ 204 h 4316"/>
                  <a:gd name="T22" fmla="*/ 120 w 335"/>
                  <a:gd name="T23" fmla="*/ 432 h 4316"/>
                  <a:gd name="T24" fmla="*/ 174 w 335"/>
                  <a:gd name="T25" fmla="*/ 665 h 4316"/>
                  <a:gd name="T26" fmla="*/ 216 w 335"/>
                  <a:gd name="T27" fmla="*/ 917 h 4316"/>
                  <a:gd name="T28" fmla="*/ 251 w 335"/>
                  <a:gd name="T29" fmla="*/ 1175 h 4316"/>
                  <a:gd name="T30" fmla="*/ 281 w 335"/>
                  <a:gd name="T31" fmla="*/ 1445 h 4316"/>
                  <a:gd name="T32" fmla="*/ 305 w 335"/>
                  <a:gd name="T33" fmla="*/ 1726 h 4316"/>
                  <a:gd name="T34" fmla="*/ 317 w 335"/>
                  <a:gd name="T35" fmla="*/ 2014 h 4316"/>
                  <a:gd name="T36" fmla="*/ 323 w 335"/>
                  <a:gd name="T37" fmla="*/ 2314 h 4316"/>
                  <a:gd name="T38" fmla="*/ 317 w 335"/>
                  <a:gd name="T39" fmla="*/ 2608 h 4316"/>
                  <a:gd name="T40" fmla="*/ 305 w 335"/>
                  <a:gd name="T41" fmla="*/ 2907 h 4316"/>
                  <a:gd name="T42" fmla="*/ 281 w 335"/>
                  <a:gd name="T43" fmla="*/ 3201 h 4316"/>
                  <a:gd name="T44" fmla="*/ 257 w 335"/>
                  <a:gd name="T45" fmla="*/ 3489 h 4316"/>
                  <a:gd name="T46" fmla="*/ 216 w 335"/>
                  <a:gd name="T47" fmla="*/ 3777 h 4316"/>
                  <a:gd name="T48" fmla="*/ 174 w 335"/>
                  <a:gd name="T49" fmla="*/ 4052 h 4316"/>
                  <a:gd name="T50" fmla="*/ 120 w 335"/>
                  <a:gd name="T51" fmla="*/ 4316 h 4316"/>
                  <a:gd name="T52" fmla="*/ 132 w 335"/>
                  <a:gd name="T53" fmla="*/ 4316 h 4316"/>
                  <a:gd name="T54" fmla="*/ 186 w 335"/>
                  <a:gd name="T55" fmla="*/ 4052 h 4316"/>
                  <a:gd name="T56" fmla="*/ 228 w 335"/>
                  <a:gd name="T57" fmla="*/ 3777 h 4316"/>
                  <a:gd name="T58" fmla="*/ 269 w 335"/>
                  <a:gd name="T59" fmla="*/ 3489 h 4316"/>
                  <a:gd name="T60" fmla="*/ 293 w 335"/>
                  <a:gd name="T61" fmla="*/ 3201 h 4316"/>
                  <a:gd name="T62" fmla="*/ 317 w 335"/>
                  <a:gd name="T63" fmla="*/ 2907 h 4316"/>
                  <a:gd name="T64" fmla="*/ 329 w 335"/>
                  <a:gd name="T65" fmla="*/ 2608 h 4316"/>
                  <a:gd name="T66" fmla="*/ 335 w 335"/>
                  <a:gd name="T67" fmla="*/ 2314 h 4316"/>
                  <a:gd name="T68" fmla="*/ 329 w 335"/>
                  <a:gd name="T69" fmla="*/ 2014 h 4316"/>
                  <a:gd name="T70" fmla="*/ 329 w 335"/>
                  <a:gd name="T71" fmla="*/ 201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35" h="4316">
                    <a:moveTo>
                      <a:pt x="329" y="2014"/>
                    </a:moveTo>
                    <a:lnTo>
                      <a:pt x="317" y="1726"/>
                    </a:lnTo>
                    <a:lnTo>
                      <a:pt x="293" y="1445"/>
                    </a:lnTo>
                    <a:lnTo>
                      <a:pt x="263" y="1175"/>
                    </a:lnTo>
                    <a:lnTo>
                      <a:pt x="228" y="917"/>
                    </a:lnTo>
                    <a:lnTo>
                      <a:pt x="186" y="665"/>
                    </a:lnTo>
                    <a:lnTo>
                      <a:pt x="132" y="432"/>
                    </a:lnTo>
                    <a:lnTo>
                      <a:pt x="78" y="204"/>
                    </a:lnTo>
                    <a:lnTo>
                      <a:pt x="12" y="0"/>
                    </a:lnTo>
                    <a:lnTo>
                      <a:pt x="0" y="0"/>
                    </a:lnTo>
                    <a:lnTo>
                      <a:pt x="66" y="204"/>
                    </a:lnTo>
                    <a:lnTo>
                      <a:pt x="120" y="432"/>
                    </a:lnTo>
                    <a:lnTo>
                      <a:pt x="174" y="665"/>
                    </a:lnTo>
                    <a:lnTo>
                      <a:pt x="216" y="917"/>
                    </a:lnTo>
                    <a:lnTo>
                      <a:pt x="251" y="1175"/>
                    </a:lnTo>
                    <a:lnTo>
                      <a:pt x="281" y="1445"/>
                    </a:lnTo>
                    <a:lnTo>
                      <a:pt x="305" y="1726"/>
                    </a:lnTo>
                    <a:lnTo>
                      <a:pt x="317" y="2014"/>
                    </a:lnTo>
                    <a:lnTo>
                      <a:pt x="323" y="2314"/>
                    </a:lnTo>
                    <a:lnTo>
                      <a:pt x="317" y="2608"/>
                    </a:lnTo>
                    <a:lnTo>
                      <a:pt x="305" y="2907"/>
                    </a:lnTo>
                    <a:lnTo>
                      <a:pt x="281" y="3201"/>
                    </a:lnTo>
                    <a:lnTo>
                      <a:pt x="257" y="3489"/>
                    </a:lnTo>
                    <a:lnTo>
                      <a:pt x="216" y="3777"/>
                    </a:lnTo>
                    <a:lnTo>
                      <a:pt x="174" y="4052"/>
                    </a:lnTo>
                    <a:lnTo>
                      <a:pt x="120" y="4316"/>
                    </a:lnTo>
                    <a:lnTo>
                      <a:pt x="132" y="4316"/>
                    </a:lnTo>
                    <a:lnTo>
                      <a:pt x="186" y="4052"/>
                    </a:lnTo>
                    <a:lnTo>
                      <a:pt x="228" y="3777"/>
                    </a:lnTo>
                    <a:lnTo>
                      <a:pt x="269" y="3489"/>
                    </a:lnTo>
                    <a:lnTo>
                      <a:pt x="293" y="3201"/>
                    </a:lnTo>
                    <a:lnTo>
                      <a:pt x="317" y="2907"/>
                    </a:lnTo>
                    <a:lnTo>
                      <a:pt x="329" y="2608"/>
                    </a:lnTo>
                    <a:lnTo>
                      <a:pt x="335" y="2314"/>
                    </a:lnTo>
                    <a:lnTo>
                      <a:pt x="329" y="2014"/>
                    </a:lnTo>
                    <a:lnTo>
                      <a:pt x="329" y="2014"/>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93546" name="Freeform 10"/>
              <p:cNvSpPr>
                <a:spLocks/>
              </p:cNvSpPr>
              <p:nvPr userDrawn="1"/>
            </p:nvSpPr>
            <p:spPr bwMode="hidden">
              <a:xfrm>
                <a:off x="3676" y="0"/>
                <a:ext cx="427" cy="4316"/>
              </a:xfrm>
              <a:custGeom>
                <a:avLst/>
                <a:gdLst>
                  <a:gd name="T0" fmla="*/ 413 w 425"/>
                  <a:gd name="T1" fmla="*/ 1924 h 4316"/>
                  <a:gd name="T2" fmla="*/ 395 w 425"/>
                  <a:gd name="T3" fmla="*/ 1690 h 4316"/>
                  <a:gd name="T4" fmla="*/ 365 w 425"/>
                  <a:gd name="T5" fmla="*/ 1457 h 4316"/>
                  <a:gd name="T6" fmla="*/ 329 w 425"/>
                  <a:gd name="T7" fmla="*/ 1229 h 4316"/>
                  <a:gd name="T8" fmla="*/ 281 w 425"/>
                  <a:gd name="T9" fmla="*/ 1001 h 4316"/>
                  <a:gd name="T10" fmla="*/ 227 w 425"/>
                  <a:gd name="T11" fmla="*/ 761 h 4316"/>
                  <a:gd name="T12" fmla="*/ 162 w 425"/>
                  <a:gd name="T13" fmla="*/ 522 h 4316"/>
                  <a:gd name="T14" fmla="*/ 90 w 425"/>
                  <a:gd name="T15" fmla="*/ 270 h 4316"/>
                  <a:gd name="T16" fmla="*/ 12 w 425"/>
                  <a:gd name="T17" fmla="*/ 0 h 4316"/>
                  <a:gd name="T18" fmla="*/ 0 w 425"/>
                  <a:gd name="T19" fmla="*/ 0 h 4316"/>
                  <a:gd name="T20" fmla="*/ 84 w 425"/>
                  <a:gd name="T21" fmla="*/ 270 h 4316"/>
                  <a:gd name="T22" fmla="*/ 156 w 425"/>
                  <a:gd name="T23" fmla="*/ 522 h 4316"/>
                  <a:gd name="T24" fmla="*/ 216 w 425"/>
                  <a:gd name="T25" fmla="*/ 767 h 4316"/>
                  <a:gd name="T26" fmla="*/ 275 w 425"/>
                  <a:gd name="T27" fmla="*/ 1001 h 4316"/>
                  <a:gd name="T28" fmla="*/ 317 w 425"/>
                  <a:gd name="T29" fmla="*/ 1235 h 4316"/>
                  <a:gd name="T30" fmla="*/ 353 w 425"/>
                  <a:gd name="T31" fmla="*/ 1463 h 4316"/>
                  <a:gd name="T32" fmla="*/ 383 w 425"/>
                  <a:gd name="T33" fmla="*/ 1690 h 4316"/>
                  <a:gd name="T34" fmla="*/ 401 w 425"/>
                  <a:gd name="T35" fmla="*/ 1924 h 4316"/>
                  <a:gd name="T36" fmla="*/ 413 w 425"/>
                  <a:gd name="T37" fmla="*/ 2188 h 4316"/>
                  <a:gd name="T38" fmla="*/ 407 w 425"/>
                  <a:gd name="T39" fmla="*/ 2458 h 4316"/>
                  <a:gd name="T40" fmla="*/ 395 w 425"/>
                  <a:gd name="T41" fmla="*/ 2733 h 4316"/>
                  <a:gd name="T42" fmla="*/ 365 w 425"/>
                  <a:gd name="T43" fmla="*/ 3021 h 4316"/>
                  <a:gd name="T44" fmla="*/ 329 w 425"/>
                  <a:gd name="T45" fmla="*/ 3321 h 4316"/>
                  <a:gd name="T46" fmla="*/ 275 w 425"/>
                  <a:gd name="T47" fmla="*/ 3639 h 4316"/>
                  <a:gd name="T48" fmla="*/ 204 w 425"/>
                  <a:gd name="T49" fmla="*/ 3968 h 4316"/>
                  <a:gd name="T50" fmla="*/ 126 w 425"/>
                  <a:gd name="T51" fmla="*/ 4316 h 4316"/>
                  <a:gd name="T52" fmla="*/ 138 w 425"/>
                  <a:gd name="T53" fmla="*/ 4316 h 4316"/>
                  <a:gd name="T54" fmla="*/ 216 w 425"/>
                  <a:gd name="T55" fmla="*/ 3968 h 4316"/>
                  <a:gd name="T56" fmla="*/ 287 w 425"/>
                  <a:gd name="T57" fmla="*/ 3639 h 4316"/>
                  <a:gd name="T58" fmla="*/ 341 w 425"/>
                  <a:gd name="T59" fmla="*/ 3321 h 4316"/>
                  <a:gd name="T60" fmla="*/ 377 w 425"/>
                  <a:gd name="T61" fmla="*/ 3021 h 4316"/>
                  <a:gd name="T62" fmla="*/ 407 w 425"/>
                  <a:gd name="T63" fmla="*/ 2733 h 4316"/>
                  <a:gd name="T64" fmla="*/ 419 w 425"/>
                  <a:gd name="T65" fmla="*/ 2458 h 4316"/>
                  <a:gd name="T66" fmla="*/ 425 w 425"/>
                  <a:gd name="T67" fmla="*/ 2188 h 4316"/>
                  <a:gd name="T68" fmla="*/ 413 w 425"/>
                  <a:gd name="T69" fmla="*/ 1924 h 4316"/>
                  <a:gd name="T70" fmla="*/ 413 w 425"/>
                  <a:gd name="T71" fmla="*/ 192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5" h="4316">
                    <a:moveTo>
                      <a:pt x="413" y="1924"/>
                    </a:moveTo>
                    <a:lnTo>
                      <a:pt x="395" y="1690"/>
                    </a:lnTo>
                    <a:lnTo>
                      <a:pt x="365" y="1457"/>
                    </a:lnTo>
                    <a:lnTo>
                      <a:pt x="329" y="1229"/>
                    </a:lnTo>
                    <a:lnTo>
                      <a:pt x="281" y="1001"/>
                    </a:lnTo>
                    <a:lnTo>
                      <a:pt x="227" y="761"/>
                    </a:lnTo>
                    <a:lnTo>
                      <a:pt x="162" y="522"/>
                    </a:lnTo>
                    <a:lnTo>
                      <a:pt x="90" y="270"/>
                    </a:lnTo>
                    <a:lnTo>
                      <a:pt x="12" y="0"/>
                    </a:lnTo>
                    <a:lnTo>
                      <a:pt x="0" y="0"/>
                    </a:lnTo>
                    <a:lnTo>
                      <a:pt x="84" y="270"/>
                    </a:lnTo>
                    <a:lnTo>
                      <a:pt x="156" y="522"/>
                    </a:lnTo>
                    <a:lnTo>
                      <a:pt x="216" y="767"/>
                    </a:lnTo>
                    <a:lnTo>
                      <a:pt x="275" y="1001"/>
                    </a:lnTo>
                    <a:lnTo>
                      <a:pt x="317" y="1235"/>
                    </a:lnTo>
                    <a:lnTo>
                      <a:pt x="353" y="1463"/>
                    </a:lnTo>
                    <a:lnTo>
                      <a:pt x="383" y="1690"/>
                    </a:lnTo>
                    <a:lnTo>
                      <a:pt x="401" y="1924"/>
                    </a:lnTo>
                    <a:lnTo>
                      <a:pt x="413" y="2188"/>
                    </a:lnTo>
                    <a:lnTo>
                      <a:pt x="407" y="2458"/>
                    </a:lnTo>
                    <a:lnTo>
                      <a:pt x="395" y="2733"/>
                    </a:lnTo>
                    <a:lnTo>
                      <a:pt x="365" y="3021"/>
                    </a:lnTo>
                    <a:lnTo>
                      <a:pt x="329" y="3321"/>
                    </a:lnTo>
                    <a:lnTo>
                      <a:pt x="275" y="3639"/>
                    </a:lnTo>
                    <a:lnTo>
                      <a:pt x="204" y="3968"/>
                    </a:lnTo>
                    <a:lnTo>
                      <a:pt x="126" y="4316"/>
                    </a:lnTo>
                    <a:lnTo>
                      <a:pt x="138" y="4316"/>
                    </a:lnTo>
                    <a:lnTo>
                      <a:pt x="216" y="3968"/>
                    </a:lnTo>
                    <a:lnTo>
                      <a:pt x="287" y="3639"/>
                    </a:lnTo>
                    <a:lnTo>
                      <a:pt x="341" y="3321"/>
                    </a:lnTo>
                    <a:lnTo>
                      <a:pt x="377" y="3021"/>
                    </a:lnTo>
                    <a:lnTo>
                      <a:pt x="407" y="2733"/>
                    </a:lnTo>
                    <a:lnTo>
                      <a:pt x="419" y="2458"/>
                    </a:lnTo>
                    <a:lnTo>
                      <a:pt x="425" y="2188"/>
                    </a:lnTo>
                    <a:lnTo>
                      <a:pt x="413" y="1924"/>
                    </a:lnTo>
                    <a:lnTo>
                      <a:pt x="413" y="1924"/>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93547" name="Freeform 11"/>
              <p:cNvSpPr>
                <a:spLocks/>
              </p:cNvSpPr>
              <p:nvPr userDrawn="1"/>
            </p:nvSpPr>
            <p:spPr bwMode="hidden">
              <a:xfrm>
                <a:off x="3946" y="0"/>
                <a:ext cx="558" cy="4316"/>
              </a:xfrm>
              <a:custGeom>
                <a:avLst/>
                <a:gdLst>
                  <a:gd name="T0" fmla="*/ 556 w 556"/>
                  <a:gd name="T1" fmla="*/ 2020 h 4316"/>
                  <a:gd name="T2" fmla="*/ 538 w 556"/>
                  <a:gd name="T3" fmla="*/ 1732 h 4316"/>
                  <a:gd name="T4" fmla="*/ 503 w 556"/>
                  <a:gd name="T5" fmla="*/ 1445 h 4316"/>
                  <a:gd name="T6" fmla="*/ 455 w 556"/>
                  <a:gd name="T7" fmla="*/ 1175 h 4316"/>
                  <a:gd name="T8" fmla="*/ 395 w 556"/>
                  <a:gd name="T9" fmla="*/ 911 h 4316"/>
                  <a:gd name="T10" fmla="*/ 317 w 556"/>
                  <a:gd name="T11" fmla="*/ 659 h 4316"/>
                  <a:gd name="T12" fmla="*/ 228 w 556"/>
                  <a:gd name="T13" fmla="*/ 426 h 4316"/>
                  <a:gd name="T14" fmla="*/ 126 w 556"/>
                  <a:gd name="T15" fmla="*/ 204 h 4316"/>
                  <a:gd name="T16" fmla="*/ 12 w 556"/>
                  <a:gd name="T17" fmla="*/ 0 h 4316"/>
                  <a:gd name="T18" fmla="*/ 0 w 556"/>
                  <a:gd name="T19" fmla="*/ 0 h 4316"/>
                  <a:gd name="T20" fmla="*/ 114 w 556"/>
                  <a:gd name="T21" fmla="*/ 204 h 4316"/>
                  <a:gd name="T22" fmla="*/ 216 w 556"/>
                  <a:gd name="T23" fmla="*/ 426 h 4316"/>
                  <a:gd name="T24" fmla="*/ 305 w 556"/>
                  <a:gd name="T25" fmla="*/ 659 h 4316"/>
                  <a:gd name="T26" fmla="*/ 383 w 556"/>
                  <a:gd name="T27" fmla="*/ 911 h 4316"/>
                  <a:gd name="T28" fmla="*/ 443 w 556"/>
                  <a:gd name="T29" fmla="*/ 1175 h 4316"/>
                  <a:gd name="T30" fmla="*/ 491 w 556"/>
                  <a:gd name="T31" fmla="*/ 1445 h 4316"/>
                  <a:gd name="T32" fmla="*/ 526 w 556"/>
                  <a:gd name="T33" fmla="*/ 1732 h 4316"/>
                  <a:gd name="T34" fmla="*/ 544 w 556"/>
                  <a:gd name="T35" fmla="*/ 2020 h 4316"/>
                  <a:gd name="T36" fmla="*/ 544 w 556"/>
                  <a:gd name="T37" fmla="*/ 2326 h 4316"/>
                  <a:gd name="T38" fmla="*/ 532 w 556"/>
                  <a:gd name="T39" fmla="*/ 2632 h 4316"/>
                  <a:gd name="T40" fmla="*/ 503 w 556"/>
                  <a:gd name="T41" fmla="*/ 2931 h 4316"/>
                  <a:gd name="T42" fmla="*/ 455 w 556"/>
                  <a:gd name="T43" fmla="*/ 3225 h 4316"/>
                  <a:gd name="T44" fmla="*/ 389 w 556"/>
                  <a:gd name="T45" fmla="*/ 3513 h 4316"/>
                  <a:gd name="T46" fmla="*/ 311 w 556"/>
                  <a:gd name="T47" fmla="*/ 3788 h 4316"/>
                  <a:gd name="T48" fmla="*/ 216 w 556"/>
                  <a:gd name="T49" fmla="*/ 4058 h 4316"/>
                  <a:gd name="T50" fmla="*/ 102 w 556"/>
                  <a:gd name="T51" fmla="*/ 4316 h 4316"/>
                  <a:gd name="T52" fmla="*/ 114 w 556"/>
                  <a:gd name="T53" fmla="*/ 4316 h 4316"/>
                  <a:gd name="T54" fmla="*/ 228 w 556"/>
                  <a:gd name="T55" fmla="*/ 4058 h 4316"/>
                  <a:gd name="T56" fmla="*/ 323 w 556"/>
                  <a:gd name="T57" fmla="*/ 3788 h 4316"/>
                  <a:gd name="T58" fmla="*/ 401 w 556"/>
                  <a:gd name="T59" fmla="*/ 3513 h 4316"/>
                  <a:gd name="T60" fmla="*/ 467 w 556"/>
                  <a:gd name="T61" fmla="*/ 3225 h 4316"/>
                  <a:gd name="T62" fmla="*/ 515 w 556"/>
                  <a:gd name="T63" fmla="*/ 2931 h 4316"/>
                  <a:gd name="T64" fmla="*/ 544 w 556"/>
                  <a:gd name="T65" fmla="*/ 2632 h 4316"/>
                  <a:gd name="T66" fmla="*/ 556 w 556"/>
                  <a:gd name="T67" fmla="*/ 2326 h 4316"/>
                  <a:gd name="T68" fmla="*/ 556 w 556"/>
                  <a:gd name="T69" fmla="*/ 2020 h 4316"/>
                  <a:gd name="T70" fmla="*/ 556 w 556"/>
                  <a:gd name="T71" fmla="*/ 202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6" h="4316">
                    <a:moveTo>
                      <a:pt x="556" y="2020"/>
                    </a:moveTo>
                    <a:lnTo>
                      <a:pt x="538" y="1732"/>
                    </a:lnTo>
                    <a:lnTo>
                      <a:pt x="503" y="1445"/>
                    </a:lnTo>
                    <a:lnTo>
                      <a:pt x="455" y="1175"/>
                    </a:lnTo>
                    <a:lnTo>
                      <a:pt x="395" y="911"/>
                    </a:lnTo>
                    <a:lnTo>
                      <a:pt x="317" y="659"/>
                    </a:lnTo>
                    <a:lnTo>
                      <a:pt x="228" y="426"/>
                    </a:lnTo>
                    <a:lnTo>
                      <a:pt x="126" y="204"/>
                    </a:lnTo>
                    <a:lnTo>
                      <a:pt x="12" y="0"/>
                    </a:lnTo>
                    <a:lnTo>
                      <a:pt x="0" y="0"/>
                    </a:lnTo>
                    <a:lnTo>
                      <a:pt x="114" y="204"/>
                    </a:lnTo>
                    <a:lnTo>
                      <a:pt x="216" y="426"/>
                    </a:lnTo>
                    <a:lnTo>
                      <a:pt x="305" y="659"/>
                    </a:lnTo>
                    <a:lnTo>
                      <a:pt x="383" y="911"/>
                    </a:lnTo>
                    <a:lnTo>
                      <a:pt x="443" y="1175"/>
                    </a:lnTo>
                    <a:lnTo>
                      <a:pt x="491" y="1445"/>
                    </a:lnTo>
                    <a:lnTo>
                      <a:pt x="526" y="1732"/>
                    </a:lnTo>
                    <a:lnTo>
                      <a:pt x="544" y="2020"/>
                    </a:lnTo>
                    <a:lnTo>
                      <a:pt x="544" y="2326"/>
                    </a:lnTo>
                    <a:lnTo>
                      <a:pt x="532" y="2632"/>
                    </a:lnTo>
                    <a:lnTo>
                      <a:pt x="503" y="2931"/>
                    </a:lnTo>
                    <a:lnTo>
                      <a:pt x="455" y="3225"/>
                    </a:lnTo>
                    <a:lnTo>
                      <a:pt x="389" y="3513"/>
                    </a:lnTo>
                    <a:lnTo>
                      <a:pt x="311" y="3788"/>
                    </a:lnTo>
                    <a:lnTo>
                      <a:pt x="216" y="4058"/>
                    </a:lnTo>
                    <a:lnTo>
                      <a:pt x="102" y="4316"/>
                    </a:lnTo>
                    <a:lnTo>
                      <a:pt x="114" y="4316"/>
                    </a:lnTo>
                    <a:lnTo>
                      <a:pt x="228" y="4058"/>
                    </a:lnTo>
                    <a:lnTo>
                      <a:pt x="323" y="3788"/>
                    </a:lnTo>
                    <a:lnTo>
                      <a:pt x="401" y="3513"/>
                    </a:lnTo>
                    <a:lnTo>
                      <a:pt x="467" y="3225"/>
                    </a:lnTo>
                    <a:lnTo>
                      <a:pt x="515" y="2931"/>
                    </a:lnTo>
                    <a:lnTo>
                      <a:pt x="544" y="2632"/>
                    </a:lnTo>
                    <a:lnTo>
                      <a:pt x="556" y="2326"/>
                    </a:lnTo>
                    <a:lnTo>
                      <a:pt x="556" y="2020"/>
                    </a:lnTo>
                    <a:lnTo>
                      <a:pt x="556" y="202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93548" name="Freeform 12"/>
              <p:cNvSpPr>
                <a:spLocks/>
              </p:cNvSpPr>
              <p:nvPr userDrawn="1"/>
            </p:nvSpPr>
            <p:spPr bwMode="hidden">
              <a:xfrm>
                <a:off x="4246" y="0"/>
                <a:ext cx="690" cy="4316"/>
              </a:xfrm>
              <a:custGeom>
                <a:avLst/>
                <a:gdLst>
                  <a:gd name="T0" fmla="*/ 688 w 688"/>
                  <a:gd name="T1" fmla="*/ 2086 h 4316"/>
                  <a:gd name="T2" fmla="*/ 670 w 688"/>
                  <a:gd name="T3" fmla="*/ 1810 h 4316"/>
                  <a:gd name="T4" fmla="*/ 634 w 688"/>
                  <a:gd name="T5" fmla="*/ 1541 h 4316"/>
                  <a:gd name="T6" fmla="*/ 574 w 688"/>
                  <a:gd name="T7" fmla="*/ 1271 h 4316"/>
                  <a:gd name="T8" fmla="*/ 497 w 688"/>
                  <a:gd name="T9" fmla="*/ 1007 h 4316"/>
                  <a:gd name="T10" fmla="*/ 401 w 688"/>
                  <a:gd name="T11" fmla="*/ 749 h 4316"/>
                  <a:gd name="T12" fmla="*/ 293 w 688"/>
                  <a:gd name="T13" fmla="*/ 492 h 4316"/>
                  <a:gd name="T14" fmla="*/ 162 w 688"/>
                  <a:gd name="T15" fmla="*/ 240 h 4316"/>
                  <a:gd name="T16" fmla="*/ 12 w 688"/>
                  <a:gd name="T17" fmla="*/ 0 h 4316"/>
                  <a:gd name="T18" fmla="*/ 0 w 688"/>
                  <a:gd name="T19" fmla="*/ 0 h 4316"/>
                  <a:gd name="T20" fmla="*/ 150 w 688"/>
                  <a:gd name="T21" fmla="*/ 240 h 4316"/>
                  <a:gd name="T22" fmla="*/ 281 w 688"/>
                  <a:gd name="T23" fmla="*/ 492 h 4316"/>
                  <a:gd name="T24" fmla="*/ 389 w 688"/>
                  <a:gd name="T25" fmla="*/ 749 h 4316"/>
                  <a:gd name="T26" fmla="*/ 485 w 688"/>
                  <a:gd name="T27" fmla="*/ 1007 h 4316"/>
                  <a:gd name="T28" fmla="*/ 562 w 688"/>
                  <a:gd name="T29" fmla="*/ 1271 h 4316"/>
                  <a:gd name="T30" fmla="*/ 622 w 688"/>
                  <a:gd name="T31" fmla="*/ 1541 h 4316"/>
                  <a:gd name="T32" fmla="*/ 658 w 688"/>
                  <a:gd name="T33" fmla="*/ 1810 h 4316"/>
                  <a:gd name="T34" fmla="*/ 676 w 688"/>
                  <a:gd name="T35" fmla="*/ 2086 h 4316"/>
                  <a:gd name="T36" fmla="*/ 676 w 688"/>
                  <a:gd name="T37" fmla="*/ 2368 h 4316"/>
                  <a:gd name="T38" fmla="*/ 658 w 688"/>
                  <a:gd name="T39" fmla="*/ 2650 h 4316"/>
                  <a:gd name="T40" fmla="*/ 616 w 688"/>
                  <a:gd name="T41" fmla="*/ 2931 h 4316"/>
                  <a:gd name="T42" fmla="*/ 556 w 688"/>
                  <a:gd name="T43" fmla="*/ 3213 h 4316"/>
                  <a:gd name="T44" fmla="*/ 473 w 688"/>
                  <a:gd name="T45" fmla="*/ 3495 h 4316"/>
                  <a:gd name="T46" fmla="*/ 371 w 688"/>
                  <a:gd name="T47" fmla="*/ 3777 h 4316"/>
                  <a:gd name="T48" fmla="*/ 251 w 688"/>
                  <a:gd name="T49" fmla="*/ 4046 h 4316"/>
                  <a:gd name="T50" fmla="*/ 114 w 688"/>
                  <a:gd name="T51" fmla="*/ 4316 h 4316"/>
                  <a:gd name="T52" fmla="*/ 126 w 688"/>
                  <a:gd name="T53" fmla="*/ 4316 h 4316"/>
                  <a:gd name="T54" fmla="*/ 263 w 688"/>
                  <a:gd name="T55" fmla="*/ 4046 h 4316"/>
                  <a:gd name="T56" fmla="*/ 383 w 688"/>
                  <a:gd name="T57" fmla="*/ 3777 h 4316"/>
                  <a:gd name="T58" fmla="*/ 485 w 688"/>
                  <a:gd name="T59" fmla="*/ 3495 h 4316"/>
                  <a:gd name="T60" fmla="*/ 568 w 688"/>
                  <a:gd name="T61" fmla="*/ 3219 h 4316"/>
                  <a:gd name="T62" fmla="*/ 628 w 688"/>
                  <a:gd name="T63" fmla="*/ 2937 h 4316"/>
                  <a:gd name="T64" fmla="*/ 670 w 688"/>
                  <a:gd name="T65" fmla="*/ 2656 h 4316"/>
                  <a:gd name="T66" fmla="*/ 688 w 688"/>
                  <a:gd name="T67" fmla="*/ 2368 h 4316"/>
                  <a:gd name="T68" fmla="*/ 688 w 688"/>
                  <a:gd name="T69" fmla="*/ 2086 h 4316"/>
                  <a:gd name="T70" fmla="*/ 688 w 688"/>
                  <a:gd name="T71" fmla="*/ 208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88" h="4316">
                    <a:moveTo>
                      <a:pt x="688" y="2086"/>
                    </a:moveTo>
                    <a:lnTo>
                      <a:pt x="670" y="1810"/>
                    </a:lnTo>
                    <a:lnTo>
                      <a:pt x="634" y="1541"/>
                    </a:lnTo>
                    <a:lnTo>
                      <a:pt x="574" y="1271"/>
                    </a:lnTo>
                    <a:lnTo>
                      <a:pt x="497" y="1007"/>
                    </a:lnTo>
                    <a:lnTo>
                      <a:pt x="401" y="749"/>
                    </a:lnTo>
                    <a:lnTo>
                      <a:pt x="293" y="492"/>
                    </a:lnTo>
                    <a:lnTo>
                      <a:pt x="162" y="240"/>
                    </a:lnTo>
                    <a:lnTo>
                      <a:pt x="12" y="0"/>
                    </a:lnTo>
                    <a:lnTo>
                      <a:pt x="0" y="0"/>
                    </a:lnTo>
                    <a:lnTo>
                      <a:pt x="150" y="240"/>
                    </a:lnTo>
                    <a:lnTo>
                      <a:pt x="281" y="492"/>
                    </a:lnTo>
                    <a:lnTo>
                      <a:pt x="389" y="749"/>
                    </a:lnTo>
                    <a:lnTo>
                      <a:pt x="485" y="1007"/>
                    </a:lnTo>
                    <a:lnTo>
                      <a:pt x="562" y="1271"/>
                    </a:lnTo>
                    <a:lnTo>
                      <a:pt x="622" y="1541"/>
                    </a:lnTo>
                    <a:lnTo>
                      <a:pt x="658" y="1810"/>
                    </a:lnTo>
                    <a:lnTo>
                      <a:pt x="676" y="2086"/>
                    </a:lnTo>
                    <a:lnTo>
                      <a:pt x="676" y="2368"/>
                    </a:lnTo>
                    <a:lnTo>
                      <a:pt x="658" y="2650"/>
                    </a:lnTo>
                    <a:lnTo>
                      <a:pt x="616" y="2931"/>
                    </a:lnTo>
                    <a:lnTo>
                      <a:pt x="556" y="3213"/>
                    </a:lnTo>
                    <a:lnTo>
                      <a:pt x="473" y="3495"/>
                    </a:lnTo>
                    <a:lnTo>
                      <a:pt x="371" y="3777"/>
                    </a:lnTo>
                    <a:lnTo>
                      <a:pt x="251" y="4046"/>
                    </a:lnTo>
                    <a:lnTo>
                      <a:pt x="114" y="4316"/>
                    </a:lnTo>
                    <a:lnTo>
                      <a:pt x="126" y="4316"/>
                    </a:lnTo>
                    <a:lnTo>
                      <a:pt x="263" y="4046"/>
                    </a:lnTo>
                    <a:lnTo>
                      <a:pt x="383" y="3777"/>
                    </a:lnTo>
                    <a:lnTo>
                      <a:pt x="485" y="3495"/>
                    </a:lnTo>
                    <a:lnTo>
                      <a:pt x="568" y="3219"/>
                    </a:lnTo>
                    <a:lnTo>
                      <a:pt x="628" y="2937"/>
                    </a:lnTo>
                    <a:lnTo>
                      <a:pt x="670" y="2656"/>
                    </a:lnTo>
                    <a:lnTo>
                      <a:pt x="688" y="2368"/>
                    </a:lnTo>
                    <a:lnTo>
                      <a:pt x="688" y="2086"/>
                    </a:lnTo>
                    <a:lnTo>
                      <a:pt x="688" y="2086"/>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93549" name="Freeform 13"/>
              <p:cNvSpPr>
                <a:spLocks/>
              </p:cNvSpPr>
              <p:nvPr userDrawn="1"/>
            </p:nvSpPr>
            <p:spPr bwMode="hidden">
              <a:xfrm>
                <a:off x="4522" y="0"/>
                <a:ext cx="864" cy="4316"/>
              </a:xfrm>
              <a:custGeom>
                <a:avLst/>
                <a:gdLst>
                  <a:gd name="T0" fmla="*/ 855 w 861"/>
                  <a:gd name="T1" fmla="*/ 2128 h 4316"/>
                  <a:gd name="T2" fmla="*/ 831 w 861"/>
                  <a:gd name="T3" fmla="*/ 1834 h 4316"/>
                  <a:gd name="T4" fmla="*/ 808 w 861"/>
                  <a:gd name="T5" fmla="*/ 1684 h 4316"/>
                  <a:gd name="T6" fmla="*/ 784 w 861"/>
                  <a:gd name="T7" fmla="*/ 1541 h 4316"/>
                  <a:gd name="T8" fmla="*/ 748 w 861"/>
                  <a:gd name="T9" fmla="*/ 1397 h 4316"/>
                  <a:gd name="T10" fmla="*/ 712 w 861"/>
                  <a:gd name="T11" fmla="*/ 1253 h 4316"/>
                  <a:gd name="T12" fmla="*/ 664 w 861"/>
                  <a:gd name="T13" fmla="*/ 1115 h 4316"/>
                  <a:gd name="T14" fmla="*/ 610 w 861"/>
                  <a:gd name="T15" fmla="*/ 977 h 4316"/>
                  <a:gd name="T16" fmla="*/ 491 w 861"/>
                  <a:gd name="T17" fmla="*/ 719 h 4316"/>
                  <a:gd name="T18" fmla="*/ 353 w 861"/>
                  <a:gd name="T19" fmla="*/ 468 h 4316"/>
                  <a:gd name="T20" fmla="*/ 192 w 861"/>
                  <a:gd name="T21" fmla="*/ 228 h 4316"/>
                  <a:gd name="T22" fmla="*/ 12 w 861"/>
                  <a:gd name="T23" fmla="*/ 0 h 4316"/>
                  <a:gd name="T24" fmla="*/ 0 w 861"/>
                  <a:gd name="T25" fmla="*/ 0 h 4316"/>
                  <a:gd name="T26" fmla="*/ 180 w 861"/>
                  <a:gd name="T27" fmla="*/ 228 h 4316"/>
                  <a:gd name="T28" fmla="*/ 341 w 861"/>
                  <a:gd name="T29" fmla="*/ 468 h 4316"/>
                  <a:gd name="T30" fmla="*/ 479 w 861"/>
                  <a:gd name="T31" fmla="*/ 719 h 4316"/>
                  <a:gd name="T32" fmla="*/ 598 w 861"/>
                  <a:gd name="T33" fmla="*/ 983 h 4316"/>
                  <a:gd name="T34" fmla="*/ 652 w 861"/>
                  <a:gd name="T35" fmla="*/ 1121 h 4316"/>
                  <a:gd name="T36" fmla="*/ 700 w 861"/>
                  <a:gd name="T37" fmla="*/ 1259 h 4316"/>
                  <a:gd name="T38" fmla="*/ 736 w 861"/>
                  <a:gd name="T39" fmla="*/ 1403 h 4316"/>
                  <a:gd name="T40" fmla="*/ 772 w 861"/>
                  <a:gd name="T41" fmla="*/ 1547 h 4316"/>
                  <a:gd name="T42" fmla="*/ 802 w 861"/>
                  <a:gd name="T43" fmla="*/ 1690 h 4316"/>
                  <a:gd name="T44" fmla="*/ 819 w 861"/>
                  <a:gd name="T45" fmla="*/ 1834 h 4316"/>
                  <a:gd name="T46" fmla="*/ 837 w 861"/>
                  <a:gd name="T47" fmla="*/ 1984 h 4316"/>
                  <a:gd name="T48" fmla="*/ 843 w 861"/>
                  <a:gd name="T49" fmla="*/ 2128 h 4316"/>
                  <a:gd name="T50" fmla="*/ 849 w 861"/>
                  <a:gd name="T51" fmla="*/ 2278 h 4316"/>
                  <a:gd name="T52" fmla="*/ 843 w 861"/>
                  <a:gd name="T53" fmla="*/ 2428 h 4316"/>
                  <a:gd name="T54" fmla="*/ 831 w 861"/>
                  <a:gd name="T55" fmla="*/ 2572 h 4316"/>
                  <a:gd name="T56" fmla="*/ 819 w 861"/>
                  <a:gd name="T57" fmla="*/ 2721 h 4316"/>
                  <a:gd name="T58" fmla="*/ 796 w 861"/>
                  <a:gd name="T59" fmla="*/ 2865 h 4316"/>
                  <a:gd name="T60" fmla="*/ 766 w 861"/>
                  <a:gd name="T61" fmla="*/ 3015 h 4316"/>
                  <a:gd name="T62" fmla="*/ 724 w 861"/>
                  <a:gd name="T63" fmla="*/ 3159 h 4316"/>
                  <a:gd name="T64" fmla="*/ 682 w 861"/>
                  <a:gd name="T65" fmla="*/ 3303 h 4316"/>
                  <a:gd name="T66" fmla="*/ 586 w 861"/>
                  <a:gd name="T67" fmla="*/ 3567 h 4316"/>
                  <a:gd name="T68" fmla="*/ 473 w 861"/>
                  <a:gd name="T69" fmla="*/ 3824 h 4316"/>
                  <a:gd name="T70" fmla="*/ 335 w 861"/>
                  <a:gd name="T71" fmla="*/ 4076 h 4316"/>
                  <a:gd name="T72" fmla="*/ 180 w 861"/>
                  <a:gd name="T73" fmla="*/ 4316 h 4316"/>
                  <a:gd name="T74" fmla="*/ 192 w 861"/>
                  <a:gd name="T75" fmla="*/ 4316 h 4316"/>
                  <a:gd name="T76" fmla="*/ 347 w 861"/>
                  <a:gd name="T77" fmla="*/ 4076 h 4316"/>
                  <a:gd name="T78" fmla="*/ 485 w 861"/>
                  <a:gd name="T79" fmla="*/ 3824 h 4316"/>
                  <a:gd name="T80" fmla="*/ 598 w 861"/>
                  <a:gd name="T81" fmla="*/ 3573 h 4316"/>
                  <a:gd name="T82" fmla="*/ 694 w 861"/>
                  <a:gd name="T83" fmla="*/ 3309 h 4316"/>
                  <a:gd name="T84" fmla="*/ 736 w 861"/>
                  <a:gd name="T85" fmla="*/ 3165 h 4316"/>
                  <a:gd name="T86" fmla="*/ 778 w 861"/>
                  <a:gd name="T87" fmla="*/ 3021 h 4316"/>
                  <a:gd name="T88" fmla="*/ 808 w 861"/>
                  <a:gd name="T89" fmla="*/ 2871 h 4316"/>
                  <a:gd name="T90" fmla="*/ 831 w 861"/>
                  <a:gd name="T91" fmla="*/ 2727 h 4316"/>
                  <a:gd name="T92" fmla="*/ 843 w 861"/>
                  <a:gd name="T93" fmla="*/ 2578 h 4316"/>
                  <a:gd name="T94" fmla="*/ 855 w 861"/>
                  <a:gd name="T95" fmla="*/ 2428 h 4316"/>
                  <a:gd name="T96" fmla="*/ 861 w 861"/>
                  <a:gd name="T97" fmla="*/ 2278 h 4316"/>
                  <a:gd name="T98" fmla="*/ 855 w 861"/>
                  <a:gd name="T99" fmla="*/ 2128 h 4316"/>
                  <a:gd name="T100" fmla="*/ 855 w 861"/>
                  <a:gd name="T101" fmla="*/ 212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1" h="4316">
                    <a:moveTo>
                      <a:pt x="855" y="2128"/>
                    </a:moveTo>
                    <a:lnTo>
                      <a:pt x="831" y="1834"/>
                    </a:lnTo>
                    <a:lnTo>
                      <a:pt x="808" y="1684"/>
                    </a:lnTo>
                    <a:lnTo>
                      <a:pt x="784" y="1541"/>
                    </a:lnTo>
                    <a:lnTo>
                      <a:pt x="748" y="1397"/>
                    </a:lnTo>
                    <a:lnTo>
                      <a:pt x="712" y="1253"/>
                    </a:lnTo>
                    <a:lnTo>
                      <a:pt x="664" y="1115"/>
                    </a:lnTo>
                    <a:lnTo>
                      <a:pt x="610" y="977"/>
                    </a:lnTo>
                    <a:lnTo>
                      <a:pt x="491" y="719"/>
                    </a:lnTo>
                    <a:lnTo>
                      <a:pt x="353" y="468"/>
                    </a:lnTo>
                    <a:lnTo>
                      <a:pt x="192" y="228"/>
                    </a:lnTo>
                    <a:lnTo>
                      <a:pt x="12" y="0"/>
                    </a:lnTo>
                    <a:lnTo>
                      <a:pt x="0" y="0"/>
                    </a:lnTo>
                    <a:lnTo>
                      <a:pt x="180" y="228"/>
                    </a:lnTo>
                    <a:lnTo>
                      <a:pt x="341" y="468"/>
                    </a:lnTo>
                    <a:lnTo>
                      <a:pt x="479" y="719"/>
                    </a:lnTo>
                    <a:lnTo>
                      <a:pt x="598" y="983"/>
                    </a:lnTo>
                    <a:lnTo>
                      <a:pt x="652" y="1121"/>
                    </a:lnTo>
                    <a:lnTo>
                      <a:pt x="700" y="1259"/>
                    </a:lnTo>
                    <a:lnTo>
                      <a:pt x="736" y="1403"/>
                    </a:lnTo>
                    <a:lnTo>
                      <a:pt x="772" y="1547"/>
                    </a:lnTo>
                    <a:lnTo>
                      <a:pt x="802" y="1690"/>
                    </a:lnTo>
                    <a:lnTo>
                      <a:pt x="819" y="1834"/>
                    </a:lnTo>
                    <a:lnTo>
                      <a:pt x="837" y="1984"/>
                    </a:lnTo>
                    <a:lnTo>
                      <a:pt x="843" y="2128"/>
                    </a:lnTo>
                    <a:lnTo>
                      <a:pt x="849" y="2278"/>
                    </a:lnTo>
                    <a:lnTo>
                      <a:pt x="843" y="2428"/>
                    </a:lnTo>
                    <a:lnTo>
                      <a:pt x="831" y="2572"/>
                    </a:lnTo>
                    <a:lnTo>
                      <a:pt x="819" y="2721"/>
                    </a:lnTo>
                    <a:lnTo>
                      <a:pt x="796" y="2865"/>
                    </a:lnTo>
                    <a:lnTo>
                      <a:pt x="766" y="3015"/>
                    </a:lnTo>
                    <a:lnTo>
                      <a:pt x="724" y="3159"/>
                    </a:lnTo>
                    <a:lnTo>
                      <a:pt x="682" y="3303"/>
                    </a:lnTo>
                    <a:lnTo>
                      <a:pt x="586" y="3567"/>
                    </a:lnTo>
                    <a:lnTo>
                      <a:pt x="473" y="3824"/>
                    </a:lnTo>
                    <a:lnTo>
                      <a:pt x="335" y="4076"/>
                    </a:lnTo>
                    <a:lnTo>
                      <a:pt x="180" y="4316"/>
                    </a:lnTo>
                    <a:lnTo>
                      <a:pt x="192" y="4316"/>
                    </a:lnTo>
                    <a:lnTo>
                      <a:pt x="347" y="4076"/>
                    </a:lnTo>
                    <a:lnTo>
                      <a:pt x="485" y="3824"/>
                    </a:lnTo>
                    <a:lnTo>
                      <a:pt x="598" y="3573"/>
                    </a:lnTo>
                    <a:lnTo>
                      <a:pt x="694" y="3309"/>
                    </a:lnTo>
                    <a:lnTo>
                      <a:pt x="736" y="3165"/>
                    </a:lnTo>
                    <a:lnTo>
                      <a:pt x="778" y="3021"/>
                    </a:lnTo>
                    <a:lnTo>
                      <a:pt x="808" y="2871"/>
                    </a:lnTo>
                    <a:lnTo>
                      <a:pt x="831" y="2727"/>
                    </a:lnTo>
                    <a:lnTo>
                      <a:pt x="843" y="2578"/>
                    </a:lnTo>
                    <a:lnTo>
                      <a:pt x="855" y="2428"/>
                    </a:lnTo>
                    <a:lnTo>
                      <a:pt x="861" y="2278"/>
                    </a:lnTo>
                    <a:lnTo>
                      <a:pt x="855" y="2128"/>
                    </a:lnTo>
                    <a:lnTo>
                      <a:pt x="855" y="212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93550" name="Freeform 14"/>
              <p:cNvSpPr>
                <a:spLocks/>
              </p:cNvSpPr>
              <p:nvPr userDrawn="1"/>
            </p:nvSpPr>
            <p:spPr bwMode="hidden">
              <a:xfrm>
                <a:off x="2399" y="0"/>
                <a:ext cx="150" cy="4316"/>
              </a:xfrm>
              <a:custGeom>
                <a:avLst/>
                <a:gdLst>
                  <a:gd name="T0" fmla="*/ 18 w 149"/>
                  <a:gd name="T1" fmla="*/ 1942 h 4316"/>
                  <a:gd name="T2" fmla="*/ 30 w 149"/>
                  <a:gd name="T3" fmla="*/ 1630 h 4316"/>
                  <a:gd name="T4" fmla="*/ 42 w 149"/>
                  <a:gd name="T5" fmla="*/ 1331 h 4316"/>
                  <a:gd name="T6" fmla="*/ 59 w 149"/>
                  <a:gd name="T7" fmla="*/ 1055 h 4316"/>
                  <a:gd name="T8" fmla="*/ 77 w 149"/>
                  <a:gd name="T9" fmla="*/ 791 h 4316"/>
                  <a:gd name="T10" fmla="*/ 83 w 149"/>
                  <a:gd name="T11" fmla="*/ 671 h 4316"/>
                  <a:gd name="T12" fmla="*/ 95 w 149"/>
                  <a:gd name="T13" fmla="*/ 557 h 4316"/>
                  <a:gd name="T14" fmla="*/ 107 w 149"/>
                  <a:gd name="T15" fmla="*/ 444 h 4316"/>
                  <a:gd name="T16" fmla="*/ 113 w 149"/>
                  <a:gd name="T17" fmla="*/ 342 h 4316"/>
                  <a:gd name="T18" fmla="*/ 125 w 149"/>
                  <a:gd name="T19" fmla="*/ 246 h 4316"/>
                  <a:gd name="T20" fmla="*/ 131 w 149"/>
                  <a:gd name="T21" fmla="*/ 156 h 4316"/>
                  <a:gd name="T22" fmla="*/ 143 w 149"/>
                  <a:gd name="T23" fmla="*/ 72 h 4316"/>
                  <a:gd name="T24" fmla="*/ 149 w 149"/>
                  <a:gd name="T25" fmla="*/ 0 h 4316"/>
                  <a:gd name="T26" fmla="*/ 137 w 149"/>
                  <a:gd name="T27" fmla="*/ 0 h 4316"/>
                  <a:gd name="T28" fmla="*/ 131 w 149"/>
                  <a:gd name="T29" fmla="*/ 72 h 4316"/>
                  <a:gd name="T30" fmla="*/ 119 w 149"/>
                  <a:gd name="T31" fmla="*/ 156 h 4316"/>
                  <a:gd name="T32" fmla="*/ 113 w 149"/>
                  <a:gd name="T33" fmla="*/ 246 h 4316"/>
                  <a:gd name="T34" fmla="*/ 101 w 149"/>
                  <a:gd name="T35" fmla="*/ 342 h 4316"/>
                  <a:gd name="T36" fmla="*/ 95 w 149"/>
                  <a:gd name="T37" fmla="*/ 444 h 4316"/>
                  <a:gd name="T38" fmla="*/ 83 w 149"/>
                  <a:gd name="T39" fmla="*/ 557 h 4316"/>
                  <a:gd name="T40" fmla="*/ 71 w 149"/>
                  <a:gd name="T41" fmla="*/ 671 h 4316"/>
                  <a:gd name="T42" fmla="*/ 65 w 149"/>
                  <a:gd name="T43" fmla="*/ 791 h 4316"/>
                  <a:gd name="T44" fmla="*/ 48 w 149"/>
                  <a:gd name="T45" fmla="*/ 1055 h 4316"/>
                  <a:gd name="T46" fmla="*/ 30 w 149"/>
                  <a:gd name="T47" fmla="*/ 1331 h 4316"/>
                  <a:gd name="T48" fmla="*/ 18 w 149"/>
                  <a:gd name="T49" fmla="*/ 1630 h 4316"/>
                  <a:gd name="T50" fmla="*/ 6 w 149"/>
                  <a:gd name="T51" fmla="*/ 1942 h 4316"/>
                  <a:gd name="T52" fmla="*/ 0 w 149"/>
                  <a:gd name="T53" fmla="*/ 2278 h 4316"/>
                  <a:gd name="T54" fmla="*/ 6 w 149"/>
                  <a:gd name="T55" fmla="*/ 2602 h 4316"/>
                  <a:gd name="T56" fmla="*/ 12 w 149"/>
                  <a:gd name="T57" fmla="*/ 2919 h 4316"/>
                  <a:gd name="T58" fmla="*/ 24 w 149"/>
                  <a:gd name="T59" fmla="*/ 3219 h 4316"/>
                  <a:gd name="T60" fmla="*/ 36 w 149"/>
                  <a:gd name="T61" fmla="*/ 3513 h 4316"/>
                  <a:gd name="T62" fmla="*/ 59 w 149"/>
                  <a:gd name="T63" fmla="*/ 3794 h 4316"/>
                  <a:gd name="T64" fmla="*/ 89 w 149"/>
                  <a:gd name="T65" fmla="*/ 4058 h 4316"/>
                  <a:gd name="T66" fmla="*/ 125 w 149"/>
                  <a:gd name="T67" fmla="*/ 4316 h 4316"/>
                  <a:gd name="T68" fmla="*/ 137 w 149"/>
                  <a:gd name="T69" fmla="*/ 4316 h 4316"/>
                  <a:gd name="T70" fmla="*/ 101 w 149"/>
                  <a:gd name="T71" fmla="*/ 4058 h 4316"/>
                  <a:gd name="T72" fmla="*/ 71 w 149"/>
                  <a:gd name="T73" fmla="*/ 3794 h 4316"/>
                  <a:gd name="T74" fmla="*/ 48 w 149"/>
                  <a:gd name="T75" fmla="*/ 3513 h 4316"/>
                  <a:gd name="T76" fmla="*/ 36 w 149"/>
                  <a:gd name="T77" fmla="*/ 3225 h 4316"/>
                  <a:gd name="T78" fmla="*/ 24 w 149"/>
                  <a:gd name="T79" fmla="*/ 2919 h 4316"/>
                  <a:gd name="T80" fmla="*/ 18 w 149"/>
                  <a:gd name="T81" fmla="*/ 2608 h 4316"/>
                  <a:gd name="T82" fmla="*/ 12 w 149"/>
                  <a:gd name="T83" fmla="*/ 2278 h 4316"/>
                  <a:gd name="T84" fmla="*/ 18 w 149"/>
                  <a:gd name="T85" fmla="*/ 1942 h 4316"/>
                  <a:gd name="T86" fmla="*/ 18 w 149"/>
                  <a:gd name="T87" fmla="*/ 194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9" h="4316">
                    <a:moveTo>
                      <a:pt x="18" y="1942"/>
                    </a:moveTo>
                    <a:lnTo>
                      <a:pt x="30" y="1630"/>
                    </a:lnTo>
                    <a:lnTo>
                      <a:pt x="42" y="1331"/>
                    </a:lnTo>
                    <a:lnTo>
                      <a:pt x="59" y="1055"/>
                    </a:lnTo>
                    <a:lnTo>
                      <a:pt x="77" y="791"/>
                    </a:lnTo>
                    <a:lnTo>
                      <a:pt x="83" y="671"/>
                    </a:lnTo>
                    <a:lnTo>
                      <a:pt x="95" y="557"/>
                    </a:lnTo>
                    <a:lnTo>
                      <a:pt x="107" y="444"/>
                    </a:lnTo>
                    <a:lnTo>
                      <a:pt x="113" y="342"/>
                    </a:lnTo>
                    <a:lnTo>
                      <a:pt x="125" y="246"/>
                    </a:lnTo>
                    <a:lnTo>
                      <a:pt x="131" y="156"/>
                    </a:lnTo>
                    <a:lnTo>
                      <a:pt x="143" y="72"/>
                    </a:lnTo>
                    <a:lnTo>
                      <a:pt x="149" y="0"/>
                    </a:lnTo>
                    <a:lnTo>
                      <a:pt x="137" y="0"/>
                    </a:lnTo>
                    <a:lnTo>
                      <a:pt x="131" y="72"/>
                    </a:lnTo>
                    <a:lnTo>
                      <a:pt x="119" y="156"/>
                    </a:lnTo>
                    <a:lnTo>
                      <a:pt x="113" y="246"/>
                    </a:lnTo>
                    <a:lnTo>
                      <a:pt x="101" y="342"/>
                    </a:lnTo>
                    <a:lnTo>
                      <a:pt x="95" y="444"/>
                    </a:lnTo>
                    <a:lnTo>
                      <a:pt x="83" y="557"/>
                    </a:lnTo>
                    <a:lnTo>
                      <a:pt x="71" y="671"/>
                    </a:lnTo>
                    <a:lnTo>
                      <a:pt x="65" y="791"/>
                    </a:lnTo>
                    <a:lnTo>
                      <a:pt x="48" y="1055"/>
                    </a:lnTo>
                    <a:lnTo>
                      <a:pt x="30" y="1331"/>
                    </a:lnTo>
                    <a:lnTo>
                      <a:pt x="18" y="1630"/>
                    </a:lnTo>
                    <a:lnTo>
                      <a:pt x="6" y="1942"/>
                    </a:lnTo>
                    <a:lnTo>
                      <a:pt x="0" y="2278"/>
                    </a:lnTo>
                    <a:lnTo>
                      <a:pt x="6" y="2602"/>
                    </a:lnTo>
                    <a:lnTo>
                      <a:pt x="12" y="2919"/>
                    </a:lnTo>
                    <a:lnTo>
                      <a:pt x="24" y="3219"/>
                    </a:lnTo>
                    <a:lnTo>
                      <a:pt x="36" y="3513"/>
                    </a:lnTo>
                    <a:lnTo>
                      <a:pt x="59" y="3794"/>
                    </a:lnTo>
                    <a:lnTo>
                      <a:pt x="89" y="4058"/>
                    </a:lnTo>
                    <a:lnTo>
                      <a:pt x="125" y="4316"/>
                    </a:lnTo>
                    <a:lnTo>
                      <a:pt x="137" y="4316"/>
                    </a:lnTo>
                    <a:lnTo>
                      <a:pt x="101" y="4058"/>
                    </a:lnTo>
                    <a:lnTo>
                      <a:pt x="71" y="3794"/>
                    </a:lnTo>
                    <a:lnTo>
                      <a:pt x="48" y="3513"/>
                    </a:lnTo>
                    <a:lnTo>
                      <a:pt x="36" y="3225"/>
                    </a:lnTo>
                    <a:lnTo>
                      <a:pt x="24" y="2919"/>
                    </a:lnTo>
                    <a:lnTo>
                      <a:pt x="18" y="2608"/>
                    </a:lnTo>
                    <a:lnTo>
                      <a:pt x="12" y="2278"/>
                    </a:lnTo>
                    <a:lnTo>
                      <a:pt x="18" y="1942"/>
                    </a:lnTo>
                    <a:lnTo>
                      <a:pt x="18" y="1942"/>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93551" name="Freeform 15"/>
              <p:cNvSpPr>
                <a:spLocks/>
              </p:cNvSpPr>
              <p:nvPr userDrawn="1"/>
            </p:nvSpPr>
            <p:spPr bwMode="hidden">
              <a:xfrm>
                <a:off x="1967" y="0"/>
                <a:ext cx="300" cy="4316"/>
              </a:xfrm>
              <a:custGeom>
                <a:avLst/>
                <a:gdLst>
                  <a:gd name="T0" fmla="*/ 18 w 299"/>
                  <a:gd name="T1" fmla="*/ 2062 h 4316"/>
                  <a:gd name="T2" fmla="*/ 30 w 299"/>
                  <a:gd name="T3" fmla="*/ 1750 h 4316"/>
                  <a:gd name="T4" fmla="*/ 54 w 299"/>
                  <a:gd name="T5" fmla="*/ 1451 h 4316"/>
                  <a:gd name="T6" fmla="*/ 84 w 299"/>
                  <a:gd name="T7" fmla="*/ 1169 h 4316"/>
                  <a:gd name="T8" fmla="*/ 126 w 299"/>
                  <a:gd name="T9" fmla="*/ 899 h 4316"/>
                  <a:gd name="T10" fmla="*/ 162 w 299"/>
                  <a:gd name="T11" fmla="*/ 641 h 4316"/>
                  <a:gd name="T12" fmla="*/ 209 w 299"/>
                  <a:gd name="T13" fmla="*/ 408 h 4316"/>
                  <a:gd name="T14" fmla="*/ 251 w 299"/>
                  <a:gd name="T15" fmla="*/ 192 h 4316"/>
                  <a:gd name="T16" fmla="*/ 299 w 299"/>
                  <a:gd name="T17" fmla="*/ 0 h 4316"/>
                  <a:gd name="T18" fmla="*/ 287 w 299"/>
                  <a:gd name="T19" fmla="*/ 0 h 4316"/>
                  <a:gd name="T20" fmla="*/ 239 w 299"/>
                  <a:gd name="T21" fmla="*/ 192 h 4316"/>
                  <a:gd name="T22" fmla="*/ 198 w 299"/>
                  <a:gd name="T23" fmla="*/ 408 h 4316"/>
                  <a:gd name="T24" fmla="*/ 156 w 299"/>
                  <a:gd name="T25" fmla="*/ 641 h 4316"/>
                  <a:gd name="T26" fmla="*/ 114 w 299"/>
                  <a:gd name="T27" fmla="*/ 899 h 4316"/>
                  <a:gd name="T28" fmla="*/ 78 w 299"/>
                  <a:gd name="T29" fmla="*/ 1169 h 4316"/>
                  <a:gd name="T30" fmla="*/ 48 w 299"/>
                  <a:gd name="T31" fmla="*/ 1451 h 4316"/>
                  <a:gd name="T32" fmla="*/ 24 w 299"/>
                  <a:gd name="T33" fmla="*/ 1750 h 4316"/>
                  <a:gd name="T34" fmla="*/ 6 w 299"/>
                  <a:gd name="T35" fmla="*/ 2062 h 4316"/>
                  <a:gd name="T36" fmla="*/ 0 w 299"/>
                  <a:gd name="T37" fmla="*/ 2374 h 4316"/>
                  <a:gd name="T38" fmla="*/ 12 w 299"/>
                  <a:gd name="T39" fmla="*/ 2674 h 4316"/>
                  <a:gd name="T40" fmla="*/ 30 w 299"/>
                  <a:gd name="T41" fmla="*/ 2973 h 4316"/>
                  <a:gd name="T42" fmla="*/ 54 w 299"/>
                  <a:gd name="T43" fmla="*/ 3255 h 4316"/>
                  <a:gd name="T44" fmla="*/ 96 w 299"/>
                  <a:gd name="T45" fmla="*/ 3537 h 4316"/>
                  <a:gd name="T46" fmla="*/ 144 w 299"/>
                  <a:gd name="T47" fmla="*/ 3806 h 4316"/>
                  <a:gd name="T48" fmla="*/ 203 w 299"/>
                  <a:gd name="T49" fmla="*/ 4064 h 4316"/>
                  <a:gd name="T50" fmla="*/ 275 w 299"/>
                  <a:gd name="T51" fmla="*/ 4316 h 4316"/>
                  <a:gd name="T52" fmla="*/ 287 w 299"/>
                  <a:gd name="T53" fmla="*/ 4316 h 4316"/>
                  <a:gd name="T54" fmla="*/ 215 w 299"/>
                  <a:gd name="T55" fmla="*/ 4064 h 4316"/>
                  <a:gd name="T56" fmla="*/ 156 w 299"/>
                  <a:gd name="T57" fmla="*/ 3806 h 4316"/>
                  <a:gd name="T58" fmla="*/ 108 w 299"/>
                  <a:gd name="T59" fmla="*/ 3537 h 4316"/>
                  <a:gd name="T60" fmla="*/ 66 w 299"/>
                  <a:gd name="T61" fmla="*/ 3261 h 4316"/>
                  <a:gd name="T62" fmla="*/ 42 w 299"/>
                  <a:gd name="T63" fmla="*/ 2973 h 4316"/>
                  <a:gd name="T64" fmla="*/ 24 w 299"/>
                  <a:gd name="T65" fmla="*/ 2680 h 4316"/>
                  <a:gd name="T66" fmla="*/ 12 w 299"/>
                  <a:gd name="T67" fmla="*/ 2374 h 4316"/>
                  <a:gd name="T68" fmla="*/ 18 w 299"/>
                  <a:gd name="T69" fmla="*/ 2062 h 4316"/>
                  <a:gd name="T70" fmla="*/ 18 w 299"/>
                  <a:gd name="T71" fmla="*/ 206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9" h="4316">
                    <a:moveTo>
                      <a:pt x="18" y="2062"/>
                    </a:moveTo>
                    <a:lnTo>
                      <a:pt x="30" y="1750"/>
                    </a:lnTo>
                    <a:lnTo>
                      <a:pt x="54" y="1451"/>
                    </a:lnTo>
                    <a:lnTo>
                      <a:pt x="84" y="1169"/>
                    </a:lnTo>
                    <a:lnTo>
                      <a:pt x="126" y="899"/>
                    </a:lnTo>
                    <a:lnTo>
                      <a:pt x="162" y="641"/>
                    </a:lnTo>
                    <a:lnTo>
                      <a:pt x="209" y="408"/>
                    </a:lnTo>
                    <a:lnTo>
                      <a:pt x="251" y="192"/>
                    </a:lnTo>
                    <a:lnTo>
                      <a:pt x="299" y="0"/>
                    </a:lnTo>
                    <a:lnTo>
                      <a:pt x="287" y="0"/>
                    </a:lnTo>
                    <a:lnTo>
                      <a:pt x="239" y="192"/>
                    </a:lnTo>
                    <a:lnTo>
                      <a:pt x="198" y="408"/>
                    </a:lnTo>
                    <a:lnTo>
                      <a:pt x="156" y="641"/>
                    </a:lnTo>
                    <a:lnTo>
                      <a:pt x="114" y="899"/>
                    </a:lnTo>
                    <a:lnTo>
                      <a:pt x="78" y="1169"/>
                    </a:lnTo>
                    <a:lnTo>
                      <a:pt x="48" y="1451"/>
                    </a:lnTo>
                    <a:lnTo>
                      <a:pt x="24" y="1750"/>
                    </a:lnTo>
                    <a:lnTo>
                      <a:pt x="6" y="2062"/>
                    </a:lnTo>
                    <a:lnTo>
                      <a:pt x="0" y="2374"/>
                    </a:lnTo>
                    <a:lnTo>
                      <a:pt x="12" y="2674"/>
                    </a:lnTo>
                    <a:lnTo>
                      <a:pt x="30" y="2973"/>
                    </a:lnTo>
                    <a:lnTo>
                      <a:pt x="54" y="3255"/>
                    </a:lnTo>
                    <a:lnTo>
                      <a:pt x="96" y="3537"/>
                    </a:lnTo>
                    <a:lnTo>
                      <a:pt x="144" y="3806"/>
                    </a:lnTo>
                    <a:lnTo>
                      <a:pt x="203" y="4064"/>
                    </a:lnTo>
                    <a:lnTo>
                      <a:pt x="275" y="4316"/>
                    </a:lnTo>
                    <a:lnTo>
                      <a:pt x="287" y="4316"/>
                    </a:lnTo>
                    <a:lnTo>
                      <a:pt x="215" y="4064"/>
                    </a:lnTo>
                    <a:lnTo>
                      <a:pt x="156" y="3806"/>
                    </a:lnTo>
                    <a:lnTo>
                      <a:pt x="108" y="3537"/>
                    </a:lnTo>
                    <a:lnTo>
                      <a:pt x="66" y="3261"/>
                    </a:lnTo>
                    <a:lnTo>
                      <a:pt x="42" y="2973"/>
                    </a:lnTo>
                    <a:lnTo>
                      <a:pt x="24" y="2680"/>
                    </a:lnTo>
                    <a:lnTo>
                      <a:pt x="12" y="2374"/>
                    </a:lnTo>
                    <a:lnTo>
                      <a:pt x="18" y="2062"/>
                    </a:lnTo>
                    <a:lnTo>
                      <a:pt x="18" y="2062"/>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93552" name="Freeform 16"/>
              <p:cNvSpPr>
                <a:spLocks/>
              </p:cNvSpPr>
              <p:nvPr userDrawn="1"/>
            </p:nvSpPr>
            <p:spPr bwMode="hidden">
              <a:xfrm>
                <a:off x="1566" y="0"/>
                <a:ext cx="425" cy="4316"/>
              </a:xfrm>
              <a:custGeom>
                <a:avLst/>
                <a:gdLst>
                  <a:gd name="T0" fmla="*/ 424 w 424"/>
                  <a:gd name="T1" fmla="*/ 0 h 4316"/>
                  <a:gd name="T2" fmla="*/ 412 w 424"/>
                  <a:gd name="T3" fmla="*/ 0 h 4316"/>
                  <a:gd name="T4" fmla="*/ 316 w 424"/>
                  <a:gd name="T5" fmla="*/ 222 h 4316"/>
                  <a:gd name="T6" fmla="*/ 239 w 424"/>
                  <a:gd name="T7" fmla="*/ 462 h 4316"/>
                  <a:gd name="T8" fmla="*/ 167 w 424"/>
                  <a:gd name="T9" fmla="*/ 707 h 4316"/>
                  <a:gd name="T10" fmla="*/ 107 w 424"/>
                  <a:gd name="T11" fmla="*/ 971 h 4316"/>
                  <a:gd name="T12" fmla="*/ 65 w 424"/>
                  <a:gd name="T13" fmla="*/ 1247 h 4316"/>
                  <a:gd name="T14" fmla="*/ 29 w 424"/>
                  <a:gd name="T15" fmla="*/ 1529 h 4316"/>
                  <a:gd name="T16" fmla="*/ 6 w 424"/>
                  <a:gd name="T17" fmla="*/ 1822 h 4316"/>
                  <a:gd name="T18" fmla="*/ 0 w 424"/>
                  <a:gd name="T19" fmla="*/ 2122 h 4316"/>
                  <a:gd name="T20" fmla="*/ 6 w 424"/>
                  <a:gd name="T21" fmla="*/ 2404 h 4316"/>
                  <a:gd name="T22" fmla="*/ 24 w 424"/>
                  <a:gd name="T23" fmla="*/ 2686 h 4316"/>
                  <a:gd name="T24" fmla="*/ 47 w 424"/>
                  <a:gd name="T25" fmla="*/ 2961 h 4316"/>
                  <a:gd name="T26" fmla="*/ 89 w 424"/>
                  <a:gd name="T27" fmla="*/ 3243 h 4316"/>
                  <a:gd name="T28" fmla="*/ 137 w 424"/>
                  <a:gd name="T29" fmla="*/ 3519 h 4316"/>
                  <a:gd name="T30" fmla="*/ 197 w 424"/>
                  <a:gd name="T31" fmla="*/ 3788 h 4316"/>
                  <a:gd name="T32" fmla="*/ 269 w 424"/>
                  <a:gd name="T33" fmla="*/ 4058 h 4316"/>
                  <a:gd name="T34" fmla="*/ 346 w 424"/>
                  <a:gd name="T35" fmla="*/ 4316 h 4316"/>
                  <a:gd name="T36" fmla="*/ 358 w 424"/>
                  <a:gd name="T37" fmla="*/ 4316 h 4316"/>
                  <a:gd name="T38" fmla="*/ 281 w 424"/>
                  <a:gd name="T39" fmla="*/ 4058 h 4316"/>
                  <a:gd name="T40" fmla="*/ 209 w 424"/>
                  <a:gd name="T41" fmla="*/ 3788 h 4316"/>
                  <a:gd name="T42" fmla="*/ 149 w 424"/>
                  <a:gd name="T43" fmla="*/ 3519 h 4316"/>
                  <a:gd name="T44" fmla="*/ 101 w 424"/>
                  <a:gd name="T45" fmla="*/ 3243 h 4316"/>
                  <a:gd name="T46" fmla="*/ 59 w 424"/>
                  <a:gd name="T47" fmla="*/ 2961 h 4316"/>
                  <a:gd name="T48" fmla="*/ 35 w 424"/>
                  <a:gd name="T49" fmla="*/ 2686 h 4316"/>
                  <a:gd name="T50" fmla="*/ 18 w 424"/>
                  <a:gd name="T51" fmla="*/ 2404 h 4316"/>
                  <a:gd name="T52" fmla="*/ 12 w 424"/>
                  <a:gd name="T53" fmla="*/ 2122 h 4316"/>
                  <a:gd name="T54" fmla="*/ 18 w 424"/>
                  <a:gd name="T55" fmla="*/ 1822 h 4316"/>
                  <a:gd name="T56" fmla="*/ 41 w 424"/>
                  <a:gd name="T57" fmla="*/ 1529 h 4316"/>
                  <a:gd name="T58" fmla="*/ 71 w 424"/>
                  <a:gd name="T59" fmla="*/ 1247 h 4316"/>
                  <a:gd name="T60" fmla="*/ 119 w 424"/>
                  <a:gd name="T61" fmla="*/ 971 h 4316"/>
                  <a:gd name="T62" fmla="*/ 179 w 424"/>
                  <a:gd name="T63" fmla="*/ 707 h 4316"/>
                  <a:gd name="T64" fmla="*/ 245 w 424"/>
                  <a:gd name="T65" fmla="*/ 462 h 4316"/>
                  <a:gd name="T66" fmla="*/ 328 w 424"/>
                  <a:gd name="T67" fmla="*/ 222 h 4316"/>
                  <a:gd name="T68" fmla="*/ 424 w 424"/>
                  <a:gd name="T69" fmla="*/ 0 h 4316"/>
                  <a:gd name="T70" fmla="*/ 424 w 424"/>
                  <a:gd name="T71"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4" h="4316">
                    <a:moveTo>
                      <a:pt x="424" y="0"/>
                    </a:moveTo>
                    <a:lnTo>
                      <a:pt x="412" y="0"/>
                    </a:lnTo>
                    <a:lnTo>
                      <a:pt x="316" y="222"/>
                    </a:lnTo>
                    <a:lnTo>
                      <a:pt x="239" y="462"/>
                    </a:lnTo>
                    <a:lnTo>
                      <a:pt x="167" y="707"/>
                    </a:lnTo>
                    <a:lnTo>
                      <a:pt x="107" y="971"/>
                    </a:lnTo>
                    <a:lnTo>
                      <a:pt x="65" y="1247"/>
                    </a:lnTo>
                    <a:lnTo>
                      <a:pt x="29" y="1529"/>
                    </a:lnTo>
                    <a:lnTo>
                      <a:pt x="6" y="1822"/>
                    </a:lnTo>
                    <a:lnTo>
                      <a:pt x="0" y="2122"/>
                    </a:lnTo>
                    <a:lnTo>
                      <a:pt x="6" y="2404"/>
                    </a:lnTo>
                    <a:lnTo>
                      <a:pt x="24" y="2686"/>
                    </a:lnTo>
                    <a:lnTo>
                      <a:pt x="47" y="2961"/>
                    </a:lnTo>
                    <a:lnTo>
                      <a:pt x="89" y="3243"/>
                    </a:lnTo>
                    <a:lnTo>
                      <a:pt x="137" y="3519"/>
                    </a:lnTo>
                    <a:lnTo>
                      <a:pt x="197" y="3788"/>
                    </a:lnTo>
                    <a:lnTo>
                      <a:pt x="269" y="4058"/>
                    </a:lnTo>
                    <a:lnTo>
                      <a:pt x="346" y="4316"/>
                    </a:lnTo>
                    <a:lnTo>
                      <a:pt x="358" y="4316"/>
                    </a:lnTo>
                    <a:lnTo>
                      <a:pt x="281" y="4058"/>
                    </a:lnTo>
                    <a:lnTo>
                      <a:pt x="209" y="3788"/>
                    </a:lnTo>
                    <a:lnTo>
                      <a:pt x="149" y="3519"/>
                    </a:lnTo>
                    <a:lnTo>
                      <a:pt x="101" y="3243"/>
                    </a:lnTo>
                    <a:lnTo>
                      <a:pt x="59" y="2961"/>
                    </a:lnTo>
                    <a:lnTo>
                      <a:pt x="35" y="2686"/>
                    </a:lnTo>
                    <a:lnTo>
                      <a:pt x="18" y="2404"/>
                    </a:lnTo>
                    <a:lnTo>
                      <a:pt x="12" y="2122"/>
                    </a:lnTo>
                    <a:lnTo>
                      <a:pt x="18" y="1822"/>
                    </a:lnTo>
                    <a:lnTo>
                      <a:pt x="41" y="1529"/>
                    </a:lnTo>
                    <a:lnTo>
                      <a:pt x="71" y="1247"/>
                    </a:lnTo>
                    <a:lnTo>
                      <a:pt x="119" y="971"/>
                    </a:lnTo>
                    <a:lnTo>
                      <a:pt x="179" y="707"/>
                    </a:lnTo>
                    <a:lnTo>
                      <a:pt x="245" y="462"/>
                    </a:lnTo>
                    <a:lnTo>
                      <a:pt x="328" y="222"/>
                    </a:lnTo>
                    <a:lnTo>
                      <a:pt x="424" y="0"/>
                    </a:lnTo>
                    <a:lnTo>
                      <a:pt x="424"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93553" name="Freeform 17"/>
              <p:cNvSpPr>
                <a:spLocks/>
              </p:cNvSpPr>
              <p:nvPr userDrawn="1"/>
            </p:nvSpPr>
            <p:spPr bwMode="hidden">
              <a:xfrm>
                <a:off x="1128" y="0"/>
                <a:ext cx="575" cy="4316"/>
              </a:xfrm>
              <a:custGeom>
                <a:avLst/>
                <a:gdLst>
                  <a:gd name="T0" fmla="*/ 12 w 574"/>
                  <a:gd name="T1" fmla="*/ 2146 h 4316"/>
                  <a:gd name="T2" fmla="*/ 24 w 574"/>
                  <a:gd name="T3" fmla="*/ 1846 h 4316"/>
                  <a:gd name="T4" fmla="*/ 54 w 574"/>
                  <a:gd name="T5" fmla="*/ 1559 h 4316"/>
                  <a:gd name="T6" fmla="*/ 96 w 574"/>
                  <a:gd name="T7" fmla="*/ 1277 h 4316"/>
                  <a:gd name="T8" fmla="*/ 162 w 574"/>
                  <a:gd name="T9" fmla="*/ 1001 h 4316"/>
                  <a:gd name="T10" fmla="*/ 239 w 574"/>
                  <a:gd name="T11" fmla="*/ 731 h 4316"/>
                  <a:gd name="T12" fmla="*/ 335 w 574"/>
                  <a:gd name="T13" fmla="*/ 480 h 4316"/>
                  <a:gd name="T14" fmla="*/ 449 w 574"/>
                  <a:gd name="T15" fmla="*/ 234 h 4316"/>
                  <a:gd name="T16" fmla="*/ 574 w 574"/>
                  <a:gd name="T17" fmla="*/ 0 h 4316"/>
                  <a:gd name="T18" fmla="*/ 562 w 574"/>
                  <a:gd name="T19" fmla="*/ 0 h 4316"/>
                  <a:gd name="T20" fmla="*/ 437 w 574"/>
                  <a:gd name="T21" fmla="*/ 234 h 4316"/>
                  <a:gd name="T22" fmla="*/ 323 w 574"/>
                  <a:gd name="T23" fmla="*/ 480 h 4316"/>
                  <a:gd name="T24" fmla="*/ 227 w 574"/>
                  <a:gd name="T25" fmla="*/ 737 h 4316"/>
                  <a:gd name="T26" fmla="*/ 150 w 574"/>
                  <a:gd name="T27" fmla="*/ 1001 h 4316"/>
                  <a:gd name="T28" fmla="*/ 84 w 574"/>
                  <a:gd name="T29" fmla="*/ 1277 h 4316"/>
                  <a:gd name="T30" fmla="*/ 42 w 574"/>
                  <a:gd name="T31" fmla="*/ 1559 h 4316"/>
                  <a:gd name="T32" fmla="*/ 12 w 574"/>
                  <a:gd name="T33" fmla="*/ 1852 h 4316"/>
                  <a:gd name="T34" fmla="*/ 0 w 574"/>
                  <a:gd name="T35" fmla="*/ 2146 h 4316"/>
                  <a:gd name="T36" fmla="*/ 6 w 574"/>
                  <a:gd name="T37" fmla="*/ 2434 h 4316"/>
                  <a:gd name="T38" fmla="*/ 30 w 574"/>
                  <a:gd name="T39" fmla="*/ 2715 h 4316"/>
                  <a:gd name="T40" fmla="*/ 66 w 574"/>
                  <a:gd name="T41" fmla="*/ 2997 h 4316"/>
                  <a:gd name="T42" fmla="*/ 120 w 574"/>
                  <a:gd name="T43" fmla="*/ 3273 h 4316"/>
                  <a:gd name="T44" fmla="*/ 191 w 574"/>
                  <a:gd name="T45" fmla="*/ 3549 h 4316"/>
                  <a:gd name="T46" fmla="*/ 275 w 574"/>
                  <a:gd name="T47" fmla="*/ 3812 h 4316"/>
                  <a:gd name="T48" fmla="*/ 371 w 574"/>
                  <a:gd name="T49" fmla="*/ 4070 h 4316"/>
                  <a:gd name="T50" fmla="*/ 484 w 574"/>
                  <a:gd name="T51" fmla="*/ 4316 h 4316"/>
                  <a:gd name="T52" fmla="*/ 496 w 574"/>
                  <a:gd name="T53" fmla="*/ 4316 h 4316"/>
                  <a:gd name="T54" fmla="*/ 383 w 574"/>
                  <a:gd name="T55" fmla="*/ 4070 h 4316"/>
                  <a:gd name="T56" fmla="*/ 287 w 574"/>
                  <a:gd name="T57" fmla="*/ 3812 h 4316"/>
                  <a:gd name="T58" fmla="*/ 203 w 574"/>
                  <a:gd name="T59" fmla="*/ 3549 h 4316"/>
                  <a:gd name="T60" fmla="*/ 132 w 574"/>
                  <a:gd name="T61" fmla="*/ 3273 h 4316"/>
                  <a:gd name="T62" fmla="*/ 78 w 574"/>
                  <a:gd name="T63" fmla="*/ 2997 h 4316"/>
                  <a:gd name="T64" fmla="*/ 42 w 574"/>
                  <a:gd name="T65" fmla="*/ 2715 h 4316"/>
                  <a:gd name="T66" fmla="*/ 18 w 574"/>
                  <a:gd name="T67" fmla="*/ 2434 h 4316"/>
                  <a:gd name="T68" fmla="*/ 12 w 574"/>
                  <a:gd name="T69" fmla="*/ 2146 h 4316"/>
                  <a:gd name="T70" fmla="*/ 12 w 574"/>
                  <a:gd name="T71" fmla="*/ 214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74" h="4316">
                    <a:moveTo>
                      <a:pt x="12" y="2146"/>
                    </a:moveTo>
                    <a:lnTo>
                      <a:pt x="24" y="1846"/>
                    </a:lnTo>
                    <a:lnTo>
                      <a:pt x="54" y="1559"/>
                    </a:lnTo>
                    <a:lnTo>
                      <a:pt x="96" y="1277"/>
                    </a:lnTo>
                    <a:lnTo>
                      <a:pt x="162" y="1001"/>
                    </a:lnTo>
                    <a:lnTo>
                      <a:pt x="239" y="731"/>
                    </a:lnTo>
                    <a:lnTo>
                      <a:pt x="335" y="480"/>
                    </a:lnTo>
                    <a:lnTo>
                      <a:pt x="449" y="234"/>
                    </a:lnTo>
                    <a:lnTo>
                      <a:pt x="574" y="0"/>
                    </a:lnTo>
                    <a:lnTo>
                      <a:pt x="562" y="0"/>
                    </a:lnTo>
                    <a:lnTo>
                      <a:pt x="437" y="234"/>
                    </a:lnTo>
                    <a:lnTo>
                      <a:pt x="323" y="480"/>
                    </a:lnTo>
                    <a:lnTo>
                      <a:pt x="227" y="737"/>
                    </a:lnTo>
                    <a:lnTo>
                      <a:pt x="150" y="1001"/>
                    </a:lnTo>
                    <a:lnTo>
                      <a:pt x="84" y="1277"/>
                    </a:lnTo>
                    <a:lnTo>
                      <a:pt x="42" y="1559"/>
                    </a:lnTo>
                    <a:lnTo>
                      <a:pt x="12" y="1852"/>
                    </a:lnTo>
                    <a:lnTo>
                      <a:pt x="0" y="2146"/>
                    </a:lnTo>
                    <a:lnTo>
                      <a:pt x="6" y="2434"/>
                    </a:lnTo>
                    <a:lnTo>
                      <a:pt x="30" y="2715"/>
                    </a:lnTo>
                    <a:lnTo>
                      <a:pt x="66" y="2997"/>
                    </a:lnTo>
                    <a:lnTo>
                      <a:pt x="120" y="3273"/>
                    </a:lnTo>
                    <a:lnTo>
                      <a:pt x="191" y="3549"/>
                    </a:lnTo>
                    <a:lnTo>
                      <a:pt x="275" y="3812"/>
                    </a:lnTo>
                    <a:lnTo>
                      <a:pt x="371" y="4070"/>
                    </a:lnTo>
                    <a:lnTo>
                      <a:pt x="484" y="4316"/>
                    </a:lnTo>
                    <a:lnTo>
                      <a:pt x="496" y="4316"/>
                    </a:lnTo>
                    <a:lnTo>
                      <a:pt x="383" y="4070"/>
                    </a:lnTo>
                    <a:lnTo>
                      <a:pt x="287" y="3812"/>
                    </a:lnTo>
                    <a:lnTo>
                      <a:pt x="203" y="3549"/>
                    </a:lnTo>
                    <a:lnTo>
                      <a:pt x="132" y="3273"/>
                    </a:lnTo>
                    <a:lnTo>
                      <a:pt x="78" y="2997"/>
                    </a:lnTo>
                    <a:lnTo>
                      <a:pt x="42" y="2715"/>
                    </a:lnTo>
                    <a:lnTo>
                      <a:pt x="18" y="2434"/>
                    </a:lnTo>
                    <a:lnTo>
                      <a:pt x="12" y="2146"/>
                    </a:lnTo>
                    <a:lnTo>
                      <a:pt x="12" y="2146"/>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93554" name="Freeform 18"/>
              <p:cNvSpPr>
                <a:spLocks/>
              </p:cNvSpPr>
              <p:nvPr userDrawn="1"/>
            </p:nvSpPr>
            <p:spPr bwMode="hidden">
              <a:xfrm>
                <a:off x="702" y="0"/>
                <a:ext cx="737" cy="4316"/>
              </a:xfrm>
              <a:custGeom>
                <a:avLst/>
                <a:gdLst>
                  <a:gd name="T0" fmla="*/ 12 w 735"/>
                  <a:gd name="T1" fmla="*/ 2098 h 4316"/>
                  <a:gd name="T2" fmla="*/ 29 w 735"/>
                  <a:gd name="T3" fmla="*/ 1798 h 4316"/>
                  <a:gd name="T4" fmla="*/ 71 w 735"/>
                  <a:gd name="T5" fmla="*/ 1505 h 4316"/>
                  <a:gd name="T6" fmla="*/ 131 w 735"/>
                  <a:gd name="T7" fmla="*/ 1223 h 4316"/>
                  <a:gd name="T8" fmla="*/ 215 w 735"/>
                  <a:gd name="T9" fmla="*/ 941 h 4316"/>
                  <a:gd name="T10" fmla="*/ 316 w 735"/>
                  <a:gd name="T11" fmla="*/ 689 h 4316"/>
                  <a:gd name="T12" fmla="*/ 442 w 735"/>
                  <a:gd name="T13" fmla="*/ 444 h 4316"/>
                  <a:gd name="T14" fmla="*/ 580 w 735"/>
                  <a:gd name="T15" fmla="*/ 216 h 4316"/>
                  <a:gd name="T16" fmla="*/ 735 w 735"/>
                  <a:gd name="T17" fmla="*/ 0 h 4316"/>
                  <a:gd name="T18" fmla="*/ 723 w 735"/>
                  <a:gd name="T19" fmla="*/ 0 h 4316"/>
                  <a:gd name="T20" fmla="*/ 568 w 735"/>
                  <a:gd name="T21" fmla="*/ 210 h 4316"/>
                  <a:gd name="T22" fmla="*/ 430 w 735"/>
                  <a:gd name="T23" fmla="*/ 438 h 4316"/>
                  <a:gd name="T24" fmla="*/ 311 w 735"/>
                  <a:gd name="T25" fmla="*/ 683 h 4316"/>
                  <a:gd name="T26" fmla="*/ 209 w 735"/>
                  <a:gd name="T27" fmla="*/ 941 h 4316"/>
                  <a:gd name="T28" fmla="*/ 125 w 735"/>
                  <a:gd name="T29" fmla="*/ 1217 h 4316"/>
                  <a:gd name="T30" fmla="*/ 59 w 735"/>
                  <a:gd name="T31" fmla="*/ 1505 h 4316"/>
                  <a:gd name="T32" fmla="*/ 18 w 735"/>
                  <a:gd name="T33" fmla="*/ 1798 h 4316"/>
                  <a:gd name="T34" fmla="*/ 0 w 735"/>
                  <a:gd name="T35" fmla="*/ 2098 h 4316"/>
                  <a:gd name="T36" fmla="*/ 6 w 735"/>
                  <a:gd name="T37" fmla="*/ 2404 h 4316"/>
                  <a:gd name="T38" fmla="*/ 29 w 735"/>
                  <a:gd name="T39" fmla="*/ 2709 h 4316"/>
                  <a:gd name="T40" fmla="*/ 77 w 735"/>
                  <a:gd name="T41" fmla="*/ 3015 h 4316"/>
                  <a:gd name="T42" fmla="*/ 149 w 735"/>
                  <a:gd name="T43" fmla="*/ 3315 h 4316"/>
                  <a:gd name="T44" fmla="*/ 227 w 735"/>
                  <a:gd name="T45" fmla="*/ 3573 h 4316"/>
                  <a:gd name="T46" fmla="*/ 316 w 735"/>
                  <a:gd name="T47" fmla="*/ 3824 h 4316"/>
                  <a:gd name="T48" fmla="*/ 424 w 735"/>
                  <a:gd name="T49" fmla="*/ 4076 h 4316"/>
                  <a:gd name="T50" fmla="*/ 544 w 735"/>
                  <a:gd name="T51" fmla="*/ 4316 h 4316"/>
                  <a:gd name="T52" fmla="*/ 556 w 735"/>
                  <a:gd name="T53" fmla="*/ 4316 h 4316"/>
                  <a:gd name="T54" fmla="*/ 436 w 735"/>
                  <a:gd name="T55" fmla="*/ 4076 h 4316"/>
                  <a:gd name="T56" fmla="*/ 328 w 735"/>
                  <a:gd name="T57" fmla="*/ 3824 h 4316"/>
                  <a:gd name="T58" fmla="*/ 239 w 735"/>
                  <a:gd name="T59" fmla="*/ 3573 h 4316"/>
                  <a:gd name="T60" fmla="*/ 161 w 735"/>
                  <a:gd name="T61" fmla="*/ 3315 h 4316"/>
                  <a:gd name="T62" fmla="*/ 89 w 735"/>
                  <a:gd name="T63" fmla="*/ 3015 h 4316"/>
                  <a:gd name="T64" fmla="*/ 41 w 735"/>
                  <a:gd name="T65" fmla="*/ 2709 h 4316"/>
                  <a:gd name="T66" fmla="*/ 18 w 735"/>
                  <a:gd name="T67" fmla="*/ 2404 h 4316"/>
                  <a:gd name="T68" fmla="*/ 12 w 735"/>
                  <a:gd name="T69" fmla="*/ 2098 h 4316"/>
                  <a:gd name="T70" fmla="*/ 12 w 735"/>
                  <a:gd name="T71" fmla="*/ 209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35" h="4316">
                    <a:moveTo>
                      <a:pt x="12" y="2098"/>
                    </a:moveTo>
                    <a:lnTo>
                      <a:pt x="29" y="1798"/>
                    </a:lnTo>
                    <a:lnTo>
                      <a:pt x="71" y="1505"/>
                    </a:lnTo>
                    <a:lnTo>
                      <a:pt x="131" y="1223"/>
                    </a:lnTo>
                    <a:lnTo>
                      <a:pt x="215" y="941"/>
                    </a:lnTo>
                    <a:lnTo>
                      <a:pt x="316" y="689"/>
                    </a:lnTo>
                    <a:lnTo>
                      <a:pt x="442" y="444"/>
                    </a:lnTo>
                    <a:lnTo>
                      <a:pt x="580" y="216"/>
                    </a:lnTo>
                    <a:lnTo>
                      <a:pt x="735" y="0"/>
                    </a:lnTo>
                    <a:lnTo>
                      <a:pt x="723" y="0"/>
                    </a:lnTo>
                    <a:lnTo>
                      <a:pt x="568" y="210"/>
                    </a:lnTo>
                    <a:lnTo>
                      <a:pt x="430" y="438"/>
                    </a:lnTo>
                    <a:lnTo>
                      <a:pt x="311" y="683"/>
                    </a:lnTo>
                    <a:lnTo>
                      <a:pt x="209" y="941"/>
                    </a:lnTo>
                    <a:lnTo>
                      <a:pt x="125" y="1217"/>
                    </a:lnTo>
                    <a:lnTo>
                      <a:pt x="59" y="1505"/>
                    </a:lnTo>
                    <a:lnTo>
                      <a:pt x="18" y="1798"/>
                    </a:lnTo>
                    <a:lnTo>
                      <a:pt x="0" y="2098"/>
                    </a:lnTo>
                    <a:lnTo>
                      <a:pt x="6" y="2404"/>
                    </a:lnTo>
                    <a:lnTo>
                      <a:pt x="29" y="2709"/>
                    </a:lnTo>
                    <a:lnTo>
                      <a:pt x="77" y="3015"/>
                    </a:lnTo>
                    <a:lnTo>
                      <a:pt x="149" y="3315"/>
                    </a:lnTo>
                    <a:lnTo>
                      <a:pt x="227" y="3573"/>
                    </a:lnTo>
                    <a:lnTo>
                      <a:pt x="316" y="3824"/>
                    </a:lnTo>
                    <a:lnTo>
                      <a:pt x="424" y="4076"/>
                    </a:lnTo>
                    <a:lnTo>
                      <a:pt x="544" y="4316"/>
                    </a:lnTo>
                    <a:lnTo>
                      <a:pt x="556" y="4316"/>
                    </a:lnTo>
                    <a:lnTo>
                      <a:pt x="436" y="4076"/>
                    </a:lnTo>
                    <a:lnTo>
                      <a:pt x="328" y="3824"/>
                    </a:lnTo>
                    <a:lnTo>
                      <a:pt x="239" y="3573"/>
                    </a:lnTo>
                    <a:lnTo>
                      <a:pt x="161" y="3315"/>
                    </a:lnTo>
                    <a:lnTo>
                      <a:pt x="89" y="3015"/>
                    </a:lnTo>
                    <a:lnTo>
                      <a:pt x="41" y="2709"/>
                    </a:lnTo>
                    <a:lnTo>
                      <a:pt x="18" y="2404"/>
                    </a:lnTo>
                    <a:lnTo>
                      <a:pt x="12" y="2098"/>
                    </a:lnTo>
                    <a:lnTo>
                      <a:pt x="12" y="209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93555" name="Freeform 19"/>
              <p:cNvSpPr>
                <a:spLocks/>
              </p:cNvSpPr>
              <p:nvPr userDrawn="1"/>
            </p:nvSpPr>
            <p:spPr bwMode="hidden">
              <a:xfrm>
                <a:off x="288" y="0"/>
                <a:ext cx="840" cy="4316"/>
              </a:xfrm>
              <a:custGeom>
                <a:avLst/>
                <a:gdLst>
                  <a:gd name="T0" fmla="*/ 18 w 837"/>
                  <a:gd name="T1" fmla="*/ 1948 h 4316"/>
                  <a:gd name="T2" fmla="*/ 48 w 837"/>
                  <a:gd name="T3" fmla="*/ 1708 h 4316"/>
                  <a:gd name="T4" fmla="*/ 96 w 837"/>
                  <a:gd name="T5" fmla="*/ 1475 h 4316"/>
                  <a:gd name="T6" fmla="*/ 161 w 837"/>
                  <a:gd name="T7" fmla="*/ 1235 h 4316"/>
                  <a:gd name="T8" fmla="*/ 251 w 837"/>
                  <a:gd name="T9" fmla="*/ 995 h 4316"/>
                  <a:gd name="T10" fmla="*/ 365 w 837"/>
                  <a:gd name="T11" fmla="*/ 755 h 4316"/>
                  <a:gd name="T12" fmla="*/ 496 w 837"/>
                  <a:gd name="T13" fmla="*/ 510 h 4316"/>
                  <a:gd name="T14" fmla="*/ 658 w 837"/>
                  <a:gd name="T15" fmla="*/ 258 h 4316"/>
                  <a:gd name="T16" fmla="*/ 741 w 837"/>
                  <a:gd name="T17" fmla="*/ 132 h 4316"/>
                  <a:gd name="T18" fmla="*/ 837 w 837"/>
                  <a:gd name="T19" fmla="*/ 0 h 4316"/>
                  <a:gd name="T20" fmla="*/ 825 w 837"/>
                  <a:gd name="T21" fmla="*/ 0 h 4316"/>
                  <a:gd name="T22" fmla="*/ 729 w 837"/>
                  <a:gd name="T23" fmla="*/ 132 h 4316"/>
                  <a:gd name="T24" fmla="*/ 640 w 837"/>
                  <a:gd name="T25" fmla="*/ 258 h 4316"/>
                  <a:gd name="T26" fmla="*/ 562 w 837"/>
                  <a:gd name="T27" fmla="*/ 384 h 4316"/>
                  <a:gd name="T28" fmla="*/ 484 w 837"/>
                  <a:gd name="T29" fmla="*/ 510 h 4316"/>
                  <a:gd name="T30" fmla="*/ 353 w 837"/>
                  <a:gd name="T31" fmla="*/ 755 h 4316"/>
                  <a:gd name="T32" fmla="*/ 239 w 837"/>
                  <a:gd name="T33" fmla="*/ 995 h 4316"/>
                  <a:gd name="T34" fmla="*/ 150 w 837"/>
                  <a:gd name="T35" fmla="*/ 1235 h 4316"/>
                  <a:gd name="T36" fmla="*/ 84 w 837"/>
                  <a:gd name="T37" fmla="*/ 1469 h 4316"/>
                  <a:gd name="T38" fmla="*/ 36 w 837"/>
                  <a:gd name="T39" fmla="*/ 1702 h 4316"/>
                  <a:gd name="T40" fmla="*/ 6 w 837"/>
                  <a:gd name="T41" fmla="*/ 1942 h 4316"/>
                  <a:gd name="T42" fmla="*/ 0 w 837"/>
                  <a:gd name="T43" fmla="*/ 2200 h 4316"/>
                  <a:gd name="T44" fmla="*/ 12 w 837"/>
                  <a:gd name="T45" fmla="*/ 2470 h 4316"/>
                  <a:gd name="T46" fmla="*/ 48 w 837"/>
                  <a:gd name="T47" fmla="*/ 2739 h 4316"/>
                  <a:gd name="T48" fmla="*/ 114 w 837"/>
                  <a:gd name="T49" fmla="*/ 3027 h 4316"/>
                  <a:gd name="T50" fmla="*/ 150 w 837"/>
                  <a:gd name="T51" fmla="*/ 3171 h 4316"/>
                  <a:gd name="T52" fmla="*/ 197 w 837"/>
                  <a:gd name="T53" fmla="*/ 3321 h 4316"/>
                  <a:gd name="T54" fmla="*/ 245 w 837"/>
                  <a:gd name="T55" fmla="*/ 3477 h 4316"/>
                  <a:gd name="T56" fmla="*/ 305 w 837"/>
                  <a:gd name="T57" fmla="*/ 3639 h 4316"/>
                  <a:gd name="T58" fmla="*/ 365 w 837"/>
                  <a:gd name="T59" fmla="*/ 3800 h 4316"/>
                  <a:gd name="T60" fmla="*/ 437 w 837"/>
                  <a:gd name="T61" fmla="*/ 3968 h 4316"/>
                  <a:gd name="T62" fmla="*/ 508 w 837"/>
                  <a:gd name="T63" fmla="*/ 4136 h 4316"/>
                  <a:gd name="T64" fmla="*/ 592 w 837"/>
                  <a:gd name="T65" fmla="*/ 4316 h 4316"/>
                  <a:gd name="T66" fmla="*/ 604 w 837"/>
                  <a:gd name="T67" fmla="*/ 4316 h 4316"/>
                  <a:gd name="T68" fmla="*/ 520 w 837"/>
                  <a:gd name="T69" fmla="*/ 4136 h 4316"/>
                  <a:gd name="T70" fmla="*/ 448 w 837"/>
                  <a:gd name="T71" fmla="*/ 3968 h 4316"/>
                  <a:gd name="T72" fmla="*/ 377 w 837"/>
                  <a:gd name="T73" fmla="*/ 3800 h 4316"/>
                  <a:gd name="T74" fmla="*/ 317 w 837"/>
                  <a:gd name="T75" fmla="*/ 3639 h 4316"/>
                  <a:gd name="T76" fmla="*/ 257 w 837"/>
                  <a:gd name="T77" fmla="*/ 3477 h 4316"/>
                  <a:gd name="T78" fmla="*/ 209 w 837"/>
                  <a:gd name="T79" fmla="*/ 3327 h 4316"/>
                  <a:gd name="T80" fmla="*/ 161 w 837"/>
                  <a:gd name="T81" fmla="*/ 3171 h 4316"/>
                  <a:gd name="T82" fmla="*/ 126 w 837"/>
                  <a:gd name="T83" fmla="*/ 3027 h 4316"/>
                  <a:gd name="T84" fmla="*/ 60 w 837"/>
                  <a:gd name="T85" fmla="*/ 2739 h 4316"/>
                  <a:gd name="T86" fmla="*/ 24 w 837"/>
                  <a:gd name="T87" fmla="*/ 2470 h 4316"/>
                  <a:gd name="T88" fmla="*/ 12 w 837"/>
                  <a:gd name="T89" fmla="*/ 2206 h 4316"/>
                  <a:gd name="T90" fmla="*/ 18 w 837"/>
                  <a:gd name="T91" fmla="*/ 1948 h 4316"/>
                  <a:gd name="T92" fmla="*/ 18 w 837"/>
                  <a:gd name="T93" fmla="*/ 194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37" h="4316">
                    <a:moveTo>
                      <a:pt x="18" y="1948"/>
                    </a:moveTo>
                    <a:lnTo>
                      <a:pt x="48" y="1708"/>
                    </a:lnTo>
                    <a:lnTo>
                      <a:pt x="96" y="1475"/>
                    </a:lnTo>
                    <a:lnTo>
                      <a:pt x="161" y="1235"/>
                    </a:lnTo>
                    <a:lnTo>
                      <a:pt x="251" y="995"/>
                    </a:lnTo>
                    <a:lnTo>
                      <a:pt x="365" y="755"/>
                    </a:lnTo>
                    <a:lnTo>
                      <a:pt x="496" y="510"/>
                    </a:lnTo>
                    <a:lnTo>
                      <a:pt x="658" y="258"/>
                    </a:lnTo>
                    <a:lnTo>
                      <a:pt x="741" y="132"/>
                    </a:lnTo>
                    <a:lnTo>
                      <a:pt x="837" y="0"/>
                    </a:lnTo>
                    <a:lnTo>
                      <a:pt x="825" y="0"/>
                    </a:lnTo>
                    <a:lnTo>
                      <a:pt x="729" y="132"/>
                    </a:lnTo>
                    <a:lnTo>
                      <a:pt x="640" y="258"/>
                    </a:lnTo>
                    <a:lnTo>
                      <a:pt x="562" y="384"/>
                    </a:lnTo>
                    <a:lnTo>
                      <a:pt x="484" y="510"/>
                    </a:lnTo>
                    <a:lnTo>
                      <a:pt x="353" y="755"/>
                    </a:lnTo>
                    <a:lnTo>
                      <a:pt x="239" y="995"/>
                    </a:lnTo>
                    <a:lnTo>
                      <a:pt x="150" y="1235"/>
                    </a:lnTo>
                    <a:lnTo>
                      <a:pt x="84" y="1469"/>
                    </a:lnTo>
                    <a:lnTo>
                      <a:pt x="36" y="1702"/>
                    </a:lnTo>
                    <a:lnTo>
                      <a:pt x="6" y="1942"/>
                    </a:lnTo>
                    <a:lnTo>
                      <a:pt x="0" y="2200"/>
                    </a:lnTo>
                    <a:lnTo>
                      <a:pt x="12" y="2470"/>
                    </a:lnTo>
                    <a:lnTo>
                      <a:pt x="48" y="2739"/>
                    </a:lnTo>
                    <a:lnTo>
                      <a:pt x="114" y="3027"/>
                    </a:lnTo>
                    <a:lnTo>
                      <a:pt x="150" y="3171"/>
                    </a:lnTo>
                    <a:lnTo>
                      <a:pt x="197" y="3321"/>
                    </a:lnTo>
                    <a:lnTo>
                      <a:pt x="245" y="3477"/>
                    </a:lnTo>
                    <a:lnTo>
                      <a:pt x="305" y="3639"/>
                    </a:lnTo>
                    <a:lnTo>
                      <a:pt x="365" y="3800"/>
                    </a:lnTo>
                    <a:lnTo>
                      <a:pt x="437" y="3968"/>
                    </a:lnTo>
                    <a:lnTo>
                      <a:pt x="508" y="4136"/>
                    </a:lnTo>
                    <a:lnTo>
                      <a:pt x="592" y="4316"/>
                    </a:lnTo>
                    <a:lnTo>
                      <a:pt x="604" y="4316"/>
                    </a:lnTo>
                    <a:lnTo>
                      <a:pt x="520" y="4136"/>
                    </a:lnTo>
                    <a:lnTo>
                      <a:pt x="448" y="3968"/>
                    </a:lnTo>
                    <a:lnTo>
                      <a:pt x="377" y="3800"/>
                    </a:lnTo>
                    <a:lnTo>
                      <a:pt x="317" y="3639"/>
                    </a:lnTo>
                    <a:lnTo>
                      <a:pt x="257" y="3477"/>
                    </a:lnTo>
                    <a:lnTo>
                      <a:pt x="209" y="3327"/>
                    </a:lnTo>
                    <a:lnTo>
                      <a:pt x="161" y="3171"/>
                    </a:lnTo>
                    <a:lnTo>
                      <a:pt x="126" y="3027"/>
                    </a:lnTo>
                    <a:lnTo>
                      <a:pt x="60" y="2739"/>
                    </a:lnTo>
                    <a:lnTo>
                      <a:pt x="24" y="2470"/>
                    </a:lnTo>
                    <a:lnTo>
                      <a:pt x="12" y="2206"/>
                    </a:lnTo>
                    <a:lnTo>
                      <a:pt x="18" y="1948"/>
                    </a:lnTo>
                    <a:lnTo>
                      <a:pt x="18" y="194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grpSp>
        <p:sp>
          <p:nvSpPr>
            <p:cNvPr id="193556" name="Freeform 20"/>
            <p:cNvSpPr>
              <a:spLocks/>
            </p:cNvSpPr>
            <p:nvPr/>
          </p:nvSpPr>
          <p:spPr bwMode="hidden">
            <a:xfrm>
              <a:off x="6" y="2901"/>
              <a:ext cx="606" cy="1415"/>
            </a:xfrm>
            <a:custGeom>
              <a:avLst/>
              <a:gdLst>
                <a:gd name="T0" fmla="*/ 0 w 604"/>
                <a:gd name="T1" fmla="*/ 54 h 1415"/>
                <a:gd name="T2" fmla="*/ 42 w 604"/>
                <a:gd name="T3" fmla="*/ 228 h 1415"/>
                <a:gd name="T4" fmla="*/ 96 w 604"/>
                <a:gd name="T5" fmla="*/ 402 h 1415"/>
                <a:gd name="T6" fmla="*/ 161 w 604"/>
                <a:gd name="T7" fmla="*/ 576 h 1415"/>
                <a:gd name="T8" fmla="*/ 227 w 604"/>
                <a:gd name="T9" fmla="*/ 744 h 1415"/>
                <a:gd name="T10" fmla="*/ 305 w 604"/>
                <a:gd name="T11" fmla="*/ 917 h 1415"/>
                <a:gd name="T12" fmla="*/ 389 w 604"/>
                <a:gd name="T13" fmla="*/ 1085 h 1415"/>
                <a:gd name="T14" fmla="*/ 484 w 604"/>
                <a:gd name="T15" fmla="*/ 1253 h 1415"/>
                <a:gd name="T16" fmla="*/ 586 w 604"/>
                <a:gd name="T17" fmla="*/ 1415 h 1415"/>
                <a:gd name="T18" fmla="*/ 604 w 604"/>
                <a:gd name="T19" fmla="*/ 1415 h 1415"/>
                <a:gd name="T20" fmla="*/ 496 w 604"/>
                <a:gd name="T21" fmla="*/ 1247 h 1415"/>
                <a:gd name="T22" fmla="*/ 401 w 604"/>
                <a:gd name="T23" fmla="*/ 1073 h 1415"/>
                <a:gd name="T24" fmla="*/ 311 w 604"/>
                <a:gd name="T25" fmla="*/ 899 h 1415"/>
                <a:gd name="T26" fmla="*/ 233 w 604"/>
                <a:gd name="T27" fmla="*/ 720 h 1415"/>
                <a:gd name="T28" fmla="*/ 161 w 604"/>
                <a:gd name="T29" fmla="*/ 546 h 1415"/>
                <a:gd name="T30" fmla="*/ 102 w 604"/>
                <a:gd name="T31" fmla="*/ 366 h 1415"/>
                <a:gd name="T32" fmla="*/ 48 w 604"/>
                <a:gd name="T33" fmla="*/ 180 h 1415"/>
                <a:gd name="T34" fmla="*/ 0 w 604"/>
                <a:gd name="T35" fmla="*/ 0 h 1415"/>
                <a:gd name="T36" fmla="*/ 0 w 604"/>
                <a:gd name="T37" fmla="*/ 54 h 1415"/>
                <a:gd name="T38" fmla="*/ 0 w 604"/>
                <a:gd name="T39" fmla="*/ 54 h 1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4" h="1415">
                  <a:moveTo>
                    <a:pt x="0" y="54"/>
                  </a:moveTo>
                  <a:lnTo>
                    <a:pt x="42" y="228"/>
                  </a:lnTo>
                  <a:lnTo>
                    <a:pt x="96" y="402"/>
                  </a:lnTo>
                  <a:lnTo>
                    <a:pt x="161" y="576"/>
                  </a:lnTo>
                  <a:lnTo>
                    <a:pt x="227" y="744"/>
                  </a:lnTo>
                  <a:lnTo>
                    <a:pt x="305" y="917"/>
                  </a:lnTo>
                  <a:lnTo>
                    <a:pt x="389" y="1085"/>
                  </a:lnTo>
                  <a:lnTo>
                    <a:pt x="484" y="1253"/>
                  </a:lnTo>
                  <a:lnTo>
                    <a:pt x="586" y="1415"/>
                  </a:lnTo>
                  <a:lnTo>
                    <a:pt x="604" y="1415"/>
                  </a:lnTo>
                  <a:lnTo>
                    <a:pt x="496" y="1247"/>
                  </a:lnTo>
                  <a:lnTo>
                    <a:pt x="401" y="1073"/>
                  </a:lnTo>
                  <a:lnTo>
                    <a:pt x="311" y="899"/>
                  </a:lnTo>
                  <a:lnTo>
                    <a:pt x="233" y="720"/>
                  </a:lnTo>
                  <a:lnTo>
                    <a:pt x="161" y="546"/>
                  </a:lnTo>
                  <a:lnTo>
                    <a:pt x="102" y="366"/>
                  </a:lnTo>
                  <a:lnTo>
                    <a:pt x="48" y="180"/>
                  </a:lnTo>
                  <a:lnTo>
                    <a:pt x="0" y="0"/>
                  </a:lnTo>
                  <a:lnTo>
                    <a:pt x="0" y="54"/>
                  </a:lnTo>
                  <a:lnTo>
                    <a:pt x="0" y="54"/>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93557" name="Freeform 21"/>
            <p:cNvSpPr>
              <a:spLocks/>
            </p:cNvSpPr>
            <p:nvPr/>
          </p:nvSpPr>
          <p:spPr bwMode="hidden">
            <a:xfrm>
              <a:off x="6" y="3890"/>
              <a:ext cx="228" cy="426"/>
            </a:xfrm>
            <a:custGeom>
              <a:avLst/>
              <a:gdLst>
                <a:gd name="T0" fmla="*/ 0 w 227"/>
                <a:gd name="T1" fmla="*/ 30 h 426"/>
                <a:gd name="T2" fmla="*/ 108 w 227"/>
                <a:gd name="T3" fmla="*/ 240 h 426"/>
                <a:gd name="T4" fmla="*/ 215 w 227"/>
                <a:gd name="T5" fmla="*/ 426 h 426"/>
                <a:gd name="T6" fmla="*/ 227 w 227"/>
                <a:gd name="T7" fmla="*/ 426 h 426"/>
                <a:gd name="T8" fmla="*/ 167 w 227"/>
                <a:gd name="T9" fmla="*/ 330 h 426"/>
                <a:gd name="T10" fmla="*/ 114 w 227"/>
                <a:gd name="T11" fmla="*/ 222 h 426"/>
                <a:gd name="T12" fmla="*/ 0 w 227"/>
                <a:gd name="T13" fmla="*/ 0 h 426"/>
                <a:gd name="T14" fmla="*/ 0 w 227"/>
                <a:gd name="T15" fmla="*/ 30 h 426"/>
                <a:gd name="T16" fmla="*/ 0 w 227"/>
                <a:gd name="T17" fmla="*/ 3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426">
                  <a:moveTo>
                    <a:pt x="0" y="30"/>
                  </a:moveTo>
                  <a:lnTo>
                    <a:pt x="108" y="240"/>
                  </a:lnTo>
                  <a:lnTo>
                    <a:pt x="215" y="426"/>
                  </a:lnTo>
                  <a:lnTo>
                    <a:pt x="227" y="426"/>
                  </a:lnTo>
                  <a:lnTo>
                    <a:pt x="167" y="330"/>
                  </a:lnTo>
                  <a:lnTo>
                    <a:pt x="114" y="222"/>
                  </a:lnTo>
                  <a:lnTo>
                    <a:pt x="0" y="0"/>
                  </a:lnTo>
                  <a:lnTo>
                    <a:pt x="0" y="30"/>
                  </a:lnTo>
                  <a:lnTo>
                    <a:pt x="0" y="30"/>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93558" name="Freeform 22"/>
            <p:cNvSpPr>
              <a:spLocks/>
            </p:cNvSpPr>
            <p:nvPr/>
          </p:nvSpPr>
          <p:spPr bwMode="hidden">
            <a:xfrm>
              <a:off x="4776" y="0"/>
              <a:ext cx="984" cy="1786"/>
            </a:xfrm>
            <a:custGeom>
              <a:avLst/>
              <a:gdLst>
                <a:gd name="T0" fmla="*/ 981 w 981"/>
                <a:gd name="T1" fmla="*/ 1786 h 1786"/>
                <a:gd name="T2" fmla="*/ 981 w 981"/>
                <a:gd name="T3" fmla="*/ 1720 h 1786"/>
                <a:gd name="T4" fmla="*/ 969 w 981"/>
                <a:gd name="T5" fmla="*/ 1666 h 1786"/>
                <a:gd name="T6" fmla="*/ 957 w 981"/>
                <a:gd name="T7" fmla="*/ 1613 h 1786"/>
                <a:gd name="T8" fmla="*/ 921 w 981"/>
                <a:gd name="T9" fmla="*/ 1487 h 1786"/>
                <a:gd name="T10" fmla="*/ 885 w 981"/>
                <a:gd name="T11" fmla="*/ 1361 h 1786"/>
                <a:gd name="T12" fmla="*/ 796 w 981"/>
                <a:gd name="T13" fmla="*/ 1121 h 1786"/>
                <a:gd name="T14" fmla="*/ 682 w 981"/>
                <a:gd name="T15" fmla="*/ 899 h 1786"/>
                <a:gd name="T16" fmla="*/ 562 w 981"/>
                <a:gd name="T17" fmla="*/ 689 h 1786"/>
                <a:gd name="T18" fmla="*/ 431 w 981"/>
                <a:gd name="T19" fmla="*/ 498 h 1786"/>
                <a:gd name="T20" fmla="*/ 293 w 981"/>
                <a:gd name="T21" fmla="*/ 318 h 1786"/>
                <a:gd name="T22" fmla="*/ 150 w 981"/>
                <a:gd name="T23" fmla="*/ 150 h 1786"/>
                <a:gd name="T24" fmla="*/ 12 w 981"/>
                <a:gd name="T25" fmla="*/ 0 h 1786"/>
                <a:gd name="T26" fmla="*/ 0 w 981"/>
                <a:gd name="T27" fmla="*/ 0 h 1786"/>
                <a:gd name="T28" fmla="*/ 138 w 981"/>
                <a:gd name="T29" fmla="*/ 150 h 1786"/>
                <a:gd name="T30" fmla="*/ 275 w 981"/>
                <a:gd name="T31" fmla="*/ 318 h 1786"/>
                <a:gd name="T32" fmla="*/ 413 w 981"/>
                <a:gd name="T33" fmla="*/ 498 h 1786"/>
                <a:gd name="T34" fmla="*/ 545 w 981"/>
                <a:gd name="T35" fmla="*/ 689 h 1786"/>
                <a:gd name="T36" fmla="*/ 670 w 981"/>
                <a:gd name="T37" fmla="*/ 899 h 1786"/>
                <a:gd name="T38" fmla="*/ 778 w 981"/>
                <a:gd name="T39" fmla="*/ 1121 h 1786"/>
                <a:gd name="T40" fmla="*/ 873 w 981"/>
                <a:gd name="T41" fmla="*/ 1361 h 1786"/>
                <a:gd name="T42" fmla="*/ 909 w 981"/>
                <a:gd name="T43" fmla="*/ 1487 h 1786"/>
                <a:gd name="T44" fmla="*/ 945 w 981"/>
                <a:gd name="T45" fmla="*/ 1619 h 1786"/>
                <a:gd name="T46" fmla="*/ 963 w 981"/>
                <a:gd name="T47" fmla="*/ 1702 h 1786"/>
                <a:gd name="T48" fmla="*/ 981 w 981"/>
                <a:gd name="T49" fmla="*/ 1786 h 1786"/>
                <a:gd name="T50" fmla="*/ 981 w 981"/>
                <a:gd name="T51" fmla="*/ 1786 h 1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81" h="1786">
                  <a:moveTo>
                    <a:pt x="981" y="1786"/>
                  </a:moveTo>
                  <a:lnTo>
                    <a:pt x="981" y="1720"/>
                  </a:lnTo>
                  <a:lnTo>
                    <a:pt x="969" y="1666"/>
                  </a:lnTo>
                  <a:lnTo>
                    <a:pt x="957" y="1613"/>
                  </a:lnTo>
                  <a:lnTo>
                    <a:pt x="921" y="1487"/>
                  </a:lnTo>
                  <a:lnTo>
                    <a:pt x="885" y="1361"/>
                  </a:lnTo>
                  <a:lnTo>
                    <a:pt x="796" y="1121"/>
                  </a:lnTo>
                  <a:lnTo>
                    <a:pt x="682" y="899"/>
                  </a:lnTo>
                  <a:lnTo>
                    <a:pt x="562" y="689"/>
                  </a:lnTo>
                  <a:lnTo>
                    <a:pt x="431" y="498"/>
                  </a:lnTo>
                  <a:lnTo>
                    <a:pt x="293" y="318"/>
                  </a:lnTo>
                  <a:lnTo>
                    <a:pt x="150" y="150"/>
                  </a:lnTo>
                  <a:lnTo>
                    <a:pt x="12" y="0"/>
                  </a:lnTo>
                  <a:lnTo>
                    <a:pt x="0" y="0"/>
                  </a:lnTo>
                  <a:lnTo>
                    <a:pt x="138" y="150"/>
                  </a:lnTo>
                  <a:lnTo>
                    <a:pt x="275" y="318"/>
                  </a:lnTo>
                  <a:lnTo>
                    <a:pt x="413" y="498"/>
                  </a:lnTo>
                  <a:lnTo>
                    <a:pt x="545" y="689"/>
                  </a:lnTo>
                  <a:lnTo>
                    <a:pt x="670" y="899"/>
                  </a:lnTo>
                  <a:lnTo>
                    <a:pt x="778" y="1121"/>
                  </a:lnTo>
                  <a:lnTo>
                    <a:pt x="873" y="1361"/>
                  </a:lnTo>
                  <a:lnTo>
                    <a:pt x="909" y="1487"/>
                  </a:lnTo>
                  <a:lnTo>
                    <a:pt x="945" y="1619"/>
                  </a:lnTo>
                  <a:lnTo>
                    <a:pt x="963" y="1702"/>
                  </a:lnTo>
                  <a:lnTo>
                    <a:pt x="981" y="1786"/>
                  </a:lnTo>
                  <a:lnTo>
                    <a:pt x="981" y="1786"/>
                  </a:lnTo>
                  <a:close/>
                </a:path>
              </a:pathLst>
            </a:custGeom>
            <a:gradFill rotWithShape="0">
              <a:gsLst>
                <a:gs pos="0">
                  <a:schemeClr val="bg1"/>
                </a:gs>
                <a:gs pos="100000">
                  <a:schemeClr val="bg1">
                    <a:gamma/>
                    <a:shade val="94118"/>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93559" name="Freeform 23"/>
            <p:cNvSpPr>
              <a:spLocks/>
            </p:cNvSpPr>
            <p:nvPr/>
          </p:nvSpPr>
          <p:spPr bwMode="hidden">
            <a:xfrm>
              <a:off x="5041" y="0"/>
              <a:ext cx="719" cy="845"/>
            </a:xfrm>
            <a:custGeom>
              <a:avLst/>
              <a:gdLst>
                <a:gd name="T0" fmla="*/ 717 w 717"/>
                <a:gd name="T1" fmla="*/ 845 h 845"/>
                <a:gd name="T2" fmla="*/ 717 w 717"/>
                <a:gd name="T3" fmla="*/ 821 h 845"/>
                <a:gd name="T4" fmla="*/ 574 w 717"/>
                <a:gd name="T5" fmla="*/ 605 h 845"/>
                <a:gd name="T6" fmla="*/ 406 w 717"/>
                <a:gd name="T7" fmla="*/ 396 h 845"/>
                <a:gd name="T8" fmla="*/ 221 w 717"/>
                <a:gd name="T9" fmla="*/ 192 h 845"/>
                <a:gd name="T10" fmla="*/ 17 w 717"/>
                <a:gd name="T11" fmla="*/ 0 h 845"/>
                <a:gd name="T12" fmla="*/ 0 w 717"/>
                <a:gd name="T13" fmla="*/ 0 h 845"/>
                <a:gd name="T14" fmla="*/ 209 w 717"/>
                <a:gd name="T15" fmla="*/ 198 h 845"/>
                <a:gd name="T16" fmla="*/ 400 w 717"/>
                <a:gd name="T17" fmla="*/ 408 h 845"/>
                <a:gd name="T18" fmla="*/ 568 w 717"/>
                <a:gd name="T19" fmla="*/ 623 h 845"/>
                <a:gd name="T20" fmla="*/ 717 w 717"/>
                <a:gd name="T21" fmla="*/ 845 h 845"/>
                <a:gd name="T22" fmla="*/ 717 w 717"/>
                <a:gd name="T23" fmla="*/ 845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7" h="845">
                  <a:moveTo>
                    <a:pt x="717" y="845"/>
                  </a:moveTo>
                  <a:lnTo>
                    <a:pt x="717" y="821"/>
                  </a:lnTo>
                  <a:lnTo>
                    <a:pt x="574" y="605"/>
                  </a:lnTo>
                  <a:lnTo>
                    <a:pt x="406" y="396"/>
                  </a:lnTo>
                  <a:lnTo>
                    <a:pt x="221" y="192"/>
                  </a:lnTo>
                  <a:lnTo>
                    <a:pt x="17" y="0"/>
                  </a:lnTo>
                  <a:lnTo>
                    <a:pt x="0" y="0"/>
                  </a:lnTo>
                  <a:lnTo>
                    <a:pt x="209" y="198"/>
                  </a:lnTo>
                  <a:lnTo>
                    <a:pt x="400" y="408"/>
                  </a:lnTo>
                  <a:lnTo>
                    <a:pt x="568" y="623"/>
                  </a:lnTo>
                  <a:lnTo>
                    <a:pt x="717" y="845"/>
                  </a:lnTo>
                  <a:lnTo>
                    <a:pt x="717" y="84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93560" name="Freeform 24"/>
            <p:cNvSpPr>
              <a:spLocks/>
            </p:cNvSpPr>
            <p:nvPr/>
          </p:nvSpPr>
          <p:spPr bwMode="hidden">
            <a:xfrm>
              <a:off x="5352" y="0"/>
              <a:ext cx="408" cy="414"/>
            </a:xfrm>
            <a:custGeom>
              <a:avLst/>
              <a:gdLst>
                <a:gd name="T0" fmla="*/ 407 w 407"/>
                <a:gd name="T1" fmla="*/ 414 h 414"/>
                <a:gd name="T2" fmla="*/ 407 w 407"/>
                <a:gd name="T3" fmla="*/ 396 h 414"/>
                <a:gd name="T4" fmla="*/ 222 w 407"/>
                <a:gd name="T5" fmla="*/ 192 h 414"/>
                <a:gd name="T6" fmla="*/ 12 w 407"/>
                <a:gd name="T7" fmla="*/ 0 h 414"/>
                <a:gd name="T8" fmla="*/ 0 w 407"/>
                <a:gd name="T9" fmla="*/ 0 h 414"/>
                <a:gd name="T10" fmla="*/ 108 w 407"/>
                <a:gd name="T11" fmla="*/ 102 h 414"/>
                <a:gd name="T12" fmla="*/ 216 w 407"/>
                <a:gd name="T13" fmla="*/ 204 h 414"/>
                <a:gd name="T14" fmla="*/ 407 w 407"/>
                <a:gd name="T15" fmla="*/ 414 h 414"/>
                <a:gd name="T16" fmla="*/ 407 w 407"/>
                <a:gd name="T17" fmla="*/ 41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7" h="414">
                  <a:moveTo>
                    <a:pt x="407" y="414"/>
                  </a:moveTo>
                  <a:lnTo>
                    <a:pt x="407" y="396"/>
                  </a:lnTo>
                  <a:lnTo>
                    <a:pt x="222" y="192"/>
                  </a:lnTo>
                  <a:lnTo>
                    <a:pt x="12" y="0"/>
                  </a:lnTo>
                  <a:lnTo>
                    <a:pt x="0" y="0"/>
                  </a:lnTo>
                  <a:lnTo>
                    <a:pt x="108" y="102"/>
                  </a:lnTo>
                  <a:lnTo>
                    <a:pt x="216" y="204"/>
                  </a:lnTo>
                  <a:lnTo>
                    <a:pt x="407" y="414"/>
                  </a:lnTo>
                  <a:lnTo>
                    <a:pt x="407" y="4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93561" name="Freeform 25"/>
            <p:cNvSpPr>
              <a:spLocks/>
            </p:cNvSpPr>
            <p:nvPr/>
          </p:nvSpPr>
          <p:spPr bwMode="hidden">
            <a:xfrm>
              <a:off x="6" y="0"/>
              <a:ext cx="858" cy="1409"/>
            </a:xfrm>
            <a:custGeom>
              <a:avLst/>
              <a:gdLst>
                <a:gd name="T0" fmla="*/ 0 w 855"/>
                <a:gd name="T1" fmla="*/ 1361 h 1409"/>
                <a:gd name="T2" fmla="*/ 0 w 855"/>
                <a:gd name="T3" fmla="*/ 1409 h 1409"/>
                <a:gd name="T4" fmla="*/ 54 w 855"/>
                <a:gd name="T5" fmla="*/ 1211 h 1409"/>
                <a:gd name="T6" fmla="*/ 126 w 855"/>
                <a:gd name="T7" fmla="*/ 1013 h 1409"/>
                <a:gd name="T8" fmla="*/ 215 w 855"/>
                <a:gd name="T9" fmla="*/ 827 h 1409"/>
                <a:gd name="T10" fmla="*/ 311 w 855"/>
                <a:gd name="T11" fmla="*/ 647 h 1409"/>
                <a:gd name="T12" fmla="*/ 431 w 855"/>
                <a:gd name="T13" fmla="*/ 474 h 1409"/>
                <a:gd name="T14" fmla="*/ 556 w 855"/>
                <a:gd name="T15" fmla="*/ 312 h 1409"/>
                <a:gd name="T16" fmla="*/ 700 w 855"/>
                <a:gd name="T17" fmla="*/ 150 h 1409"/>
                <a:gd name="T18" fmla="*/ 855 w 855"/>
                <a:gd name="T19" fmla="*/ 0 h 1409"/>
                <a:gd name="T20" fmla="*/ 837 w 855"/>
                <a:gd name="T21" fmla="*/ 0 h 1409"/>
                <a:gd name="T22" fmla="*/ 688 w 855"/>
                <a:gd name="T23" fmla="*/ 144 h 1409"/>
                <a:gd name="T24" fmla="*/ 550 w 855"/>
                <a:gd name="T25" fmla="*/ 300 h 1409"/>
                <a:gd name="T26" fmla="*/ 425 w 855"/>
                <a:gd name="T27" fmla="*/ 462 h 1409"/>
                <a:gd name="T28" fmla="*/ 311 w 855"/>
                <a:gd name="T29" fmla="*/ 629 h 1409"/>
                <a:gd name="T30" fmla="*/ 215 w 855"/>
                <a:gd name="T31" fmla="*/ 803 h 1409"/>
                <a:gd name="T32" fmla="*/ 132 w 855"/>
                <a:gd name="T33" fmla="*/ 983 h 1409"/>
                <a:gd name="T34" fmla="*/ 60 w 855"/>
                <a:gd name="T35" fmla="*/ 1169 h 1409"/>
                <a:gd name="T36" fmla="*/ 0 w 855"/>
                <a:gd name="T37" fmla="*/ 1361 h 1409"/>
                <a:gd name="T38" fmla="*/ 0 w 855"/>
                <a:gd name="T39" fmla="*/ 1361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5" h="1409">
                  <a:moveTo>
                    <a:pt x="0" y="1361"/>
                  </a:moveTo>
                  <a:lnTo>
                    <a:pt x="0" y="1409"/>
                  </a:lnTo>
                  <a:lnTo>
                    <a:pt x="54" y="1211"/>
                  </a:lnTo>
                  <a:lnTo>
                    <a:pt x="126" y="1013"/>
                  </a:lnTo>
                  <a:lnTo>
                    <a:pt x="215" y="827"/>
                  </a:lnTo>
                  <a:lnTo>
                    <a:pt x="311" y="647"/>
                  </a:lnTo>
                  <a:lnTo>
                    <a:pt x="431" y="474"/>
                  </a:lnTo>
                  <a:lnTo>
                    <a:pt x="556" y="312"/>
                  </a:lnTo>
                  <a:lnTo>
                    <a:pt x="700" y="150"/>
                  </a:lnTo>
                  <a:lnTo>
                    <a:pt x="855" y="0"/>
                  </a:lnTo>
                  <a:lnTo>
                    <a:pt x="837" y="0"/>
                  </a:lnTo>
                  <a:lnTo>
                    <a:pt x="688" y="144"/>
                  </a:lnTo>
                  <a:lnTo>
                    <a:pt x="550" y="300"/>
                  </a:lnTo>
                  <a:lnTo>
                    <a:pt x="425" y="462"/>
                  </a:lnTo>
                  <a:lnTo>
                    <a:pt x="311" y="629"/>
                  </a:lnTo>
                  <a:lnTo>
                    <a:pt x="215" y="803"/>
                  </a:lnTo>
                  <a:lnTo>
                    <a:pt x="132" y="983"/>
                  </a:lnTo>
                  <a:lnTo>
                    <a:pt x="60" y="1169"/>
                  </a:lnTo>
                  <a:lnTo>
                    <a:pt x="0" y="1361"/>
                  </a:lnTo>
                  <a:lnTo>
                    <a:pt x="0" y="1361"/>
                  </a:lnTo>
                  <a:close/>
                </a:path>
              </a:pathLst>
            </a:custGeom>
            <a:gradFill rotWithShape="0">
              <a:gsLst>
                <a:gs pos="0">
                  <a:schemeClr val="bg1"/>
                </a:gs>
                <a:gs pos="100000">
                  <a:schemeClr val="bg1">
                    <a:gamma/>
                    <a:shade val="94118"/>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93562" name="Freeform 26"/>
            <p:cNvSpPr>
              <a:spLocks/>
            </p:cNvSpPr>
            <p:nvPr/>
          </p:nvSpPr>
          <p:spPr bwMode="hidden">
            <a:xfrm>
              <a:off x="6" y="0"/>
              <a:ext cx="588" cy="599"/>
            </a:xfrm>
            <a:custGeom>
              <a:avLst/>
              <a:gdLst>
                <a:gd name="T0" fmla="*/ 586 w 586"/>
                <a:gd name="T1" fmla="*/ 0 h 599"/>
                <a:gd name="T2" fmla="*/ 568 w 586"/>
                <a:gd name="T3" fmla="*/ 0 h 599"/>
                <a:gd name="T4" fmla="*/ 407 w 586"/>
                <a:gd name="T5" fmla="*/ 132 h 599"/>
                <a:gd name="T6" fmla="*/ 257 w 586"/>
                <a:gd name="T7" fmla="*/ 270 h 599"/>
                <a:gd name="T8" fmla="*/ 120 w 586"/>
                <a:gd name="T9" fmla="*/ 420 h 599"/>
                <a:gd name="T10" fmla="*/ 0 w 586"/>
                <a:gd name="T11" fmla="*/ 575 h 599"/>
                <a:gd name="T12" fmla="*/ 0 w 586"/>
                <a:gd name="T13" fmla="*/ 599 h 599"/>
                <a:gd name="T14" fmla="*/ 120 w 586"/>
                <a:gd name="T15" fmla="*/ 432 h 599"/>
                <a:gd name="T16" fmla="*/ 257 w 586"/>
                <a:gd name="T17" fmla="*/ 282 h 599"/>
                <a:gd name="T18" fmla="*/ 413 w 586"/>
                <a:gd name="T19" fmla="*/ 138 h 599"/>
                <a:gd name="T20" fmla="*/ 586 w 586"/>
                <a:gd name="T21" fmla="*/ 0 h 599"/>
                <a:gd name="T22" fmla="*/ 586 w 586"/>
                <a:gd name="T23" fmla="*/ 0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6" h="599">
                  <a:moveTo>
                    <a:pt x="586" y="0"/>
                  </a:moveTo>
                  <a:lnTo>
                    <a:pt x="568" y="0"/>
                  </a:lnTo>
                  <a:lnTo>
                    <a:pt x="407" y="132"/>
                  </a:lnTo>
                  <a:lnTo>
                    <a:pt x="257" y="270"/>
                  </a:lnTo>
                  <a:lnTo>
                    <a:pt x="120" y="420"/>
                  </a:lnTo>
                  <a:lnTo>
                    <a:pt x="0" y="575"/>
                  </a:lnTo>
                  <a:lnTo>
                    <a:pt x="0" y="599"/>
                  </a:lnTo>
                  <a:lnTo>
                    <a:pt x="120" y="432"/>
                  </a:lnTo>
                  <a:lnTo>
                    <a:pt x="257" y="282"/>
                  </a:lnTo>
                  <a:lnTo>
                    <a:pt x="413" y="138"/>
                  </a:lnTo>
                  <a:lnTo>
                    <a:pt x="586" y="0"/>
                  </a:lnTo>
                  <a:lnTo>
                    <a:pt x="58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93563" name="Freeform 27"/>
            <p:cNvSpPr>
              <a:spLocks/>
            </p:cNvSpPr>
            <p:nvPr/>
          </p:nvSpPr>
          <p:spPr bwMode="hidden">
            <a:xfrm>
              <a:off x="6" y="0"/>
              <a:ext cx="270" cy="252"/>
            </a:xfrm>
            <a:custGeom>
              <a:avLst/>
              <a:gdLst>
                <a:gd name="T0" fmla="*/ 269 w 269"/>
                <a:gd name="T1" fmla="*/ 0 h 252"/>
                <a:gd name="T2" fmla="*/ 251 w 269"/>
                <a:gd name="T3" fmla="*/ 0 h 252"/>
                <a:gd name="T4" fmla="*/ 120 w 269"/>
                <a:gd name="T5" fmla="*/ 114 h 252"/>
                <a:gd name="T6" fmla="*/ 60 w 269"/>
                <a:gd name="T7" fmla="*/ 174 h 252"/>
                <a:gd name="T8" fmla="*/ 0 w 269"/>
                <a:gd name="T9" fmla="*/ 234 h 252"/>
                <a:gd name="T10" fmla="*/ 0 w 269"/>
                <a:gd name="T11" fmla="*/ 252 h 252"/>
                <a:gd name="T12" fmla="*/ 126 w 269"/>
                <a:gd name="T13" fmla="*/ 120 h 252"/>
                <a:gd name="T14" fmla="*/ 269 w 269"/>
                <a:gd name="T15" fmla="*/ 0 h 252"/>
                <a:gd name="T16" fmla="*/ 269 w 269"/>
                <a:gd name="T17"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9" h="252">
                  <a:moveTo>
                    <a:pt x="269" y="0"/>
                  </a:moveTo>
                  <a:lnTo>
                    <a:pt x="251" y="0"/>
                  </a:lnTo>
                  <a:lnTo>
                    <a:pt x="120" y="114"/>
                  </a:lnTo>
                  <a:lnTo>
                    <a:pt x="60" y="174"/>
                  </a:lnTo>
                  <a:lnTo>
                    <a:pt x="0" y="234"/>
                  </a:lnTo>
                  <a:lnTo>
                    <a:pt x="0" y="252"/>
                  </a:lnTo>
                  <a:lnTo>
                    <a:pt x="126" y="120"/>
                  </a:lnTo>
                  <a:lnTo>
                    <a:pt x="269" y="0"/>
                  </a:lnTo>
                  <a:lnTo>
                    <a:pt x="26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93564" name="Line 28"/>
            <p:cNvSpPr>
              <a:spLocks noChangeShapeType="1"/>
            </p:cNvSpPr>
            <p:nvPr/>
          </p:nvSpPr>
          <p:spPr bwMode="hidden">
            <a:xfrm>
              <a:off x="1" y="2749"/>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93565" name="Line 29"/>
            <p:cNvSpPr>
              <a:spLocks noChangeShapeType="1"/>
            </p:cNvSpPr>
            <p:nvPr/>
          </p:nvSpPr>
          <p:spPr bwMode="hidden">
            <a:xfrm>
              <a:off x="1" y="2356"/>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93566" name="Line 30"/>
            <p:cNvSpPr>
              <a:spLocks noChangeShapeType="1"/>
            </p:cNvSpPr>
            <p:nvPr/>
          </p:nvSpPr>
          <p:spPr bwMode="hidden">
            <a:xfrm>
              <a:off x="1" y="3142"/>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grpSp>
          <p:nvGrpSpPr>
            <p:cNvPr id="193567" name="Group 31"/>
            <p:cNvGrpSpPr>
              <a:grpSpLocks/>
            </p:cNvGrpSpPr>
            <p:nvPr/>
          </p:nvGrpSpPr>
          <p:grpSpPr bwMode="auto">
            <a:xfrm>
              <a:off x="1" y="392"/>
              <a:ext cx="5758" cy="1571"/>
              <a:chOff x="1" y="392"/>
              <a:chExt cx="5758" cy="1571"/>
            </a:xfrm>
          </p:grpSpPr>
          <p:sp>
            <p:nvSpPr>
              <p:cNvPr id="193568" name="Line 32"/>
              <p:cNvSpPr>
                <a:spLocks noChangeShapeType="1"/>
              </p:cNvSpPr>
              <p:nvPr userDrawn="1"/>
            </p:nvSpPr>
            <p:spPr bwMode="hidden">
              <a:xfrm>
                <a:off x="1" y="784"/>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93569" name="Line 33"/>
              <p:cNvSpPr>
                <a:spLocks noChangeShapeType="1"/>
              </p:cNvSpPr>
              <p:nvPr userDrawn="1"/>
            </p:nvSpPr>
            <p:spPr bwMode="hidden">
              <a:xfrm>
                <a:off x="1" y="1963"/>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93570" name="Line 34"/>
              <p:cNvSpPr>
                <a:spLocks noChangeShapeType="1"/>
              </p:cNvSpPr>
              <p:nvPr userDrawn="1"/>
            </p:nvSpPr>
            <p:spPr bwMode="hidden">
              <a:xfrm>
                <a:off x="1" y="1570"/>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93571" name="Line 35"/>
              <p:cNvSpPr>
                <a:spLocks noChangeShapeType="1"/>
              </p:cNvSpPr>
              <p:nvPr userDrawn="1"/>
            </p:nvSpPr>
            <p:spPr bwMode="hidden">
              <a:xfrm>
                <a:off x="1" y="1177"/>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93572" name="Line 36"/>
              <p:cNvSpPr>
                <a:spLocks noChangeShapeType="1"/>
              </p:cNvSpPr>
              <p:nvPr userDrawn="1"/>
            </p:nvSpPr>
            <p:spPr bwMode="hidden">
              <a:xfrm>
                <a:off x="1" y="392"/>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grpSp>
        <p:sp>
          <p:nvSpPr>
            <p:cNvPr id="193573" name="Line 37"/>
            <p:cNvSpPr>
              <a:spLocks noChangeShapeType="1"/>
            </p:cNvSpPr>
            <p:nvPr/>
          </p:nvSpPr>
          <p:spPr bwMode="hidden">
            <a:xfrm>
              <a:off x="1" y="3928"/>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93574" name="Line 38"/>
            <p:cNvSpPr>
              <a:spLocks noChangeShapeType="1"/>
            </p:cNvSpPr>
            <p:nvPr/>
          </p:nvSpPr>
          <p:spPr bwMode="hidden">
            <a:xfrm>
              <a:off x="1" y="3535"/>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grpSp>
      <p:sp>
        <p:nvSpPr>
          <p:cNvPr id="193575" name="Rectangle 39"/>
          <p:cNvSpPr>
            <a:spLocks noGrp="1" noChangeArrowheads="1"/>
          </p:cNvSpPr>
          <p:nvPr>
            <p:ph type="title"/>
          </p:nvPr>
        </p:nvSpPr>
        <p:spPr bwMode="auto">
          <a:xfrm>
            <a:off x="457200" y="277813"/>
            <a:ext cx="8229600" cy="113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1" compatLnSpc="1">
            <a:prstTxWarp prst="textNoShape">
              <a:avLst/>
            </a:prstTxWarp>
          </a:bodyPr>
          <a:lstStyle/>
          <a:p>
            <a:pPr lvl="0"/>
            <a:r>
              <a:rPr lang="ru-RU" altLang="ru-RU"/>
              <a:t>Образец заголовка</a:t>
            </a:r>
          </a:p>
        </p:txBody>
      </p:sp>
      <p:sp>
        <p:nvSpPr>
          <p:cNvPr id="193576" name="Rectangle 40"/>
          <p:cNvSpPr>
            <a:spLocks noGrp="1" noChangeArrowheads="1"/>
          </p:cNvSpPr>
          <p:nvPr>
            <p:ph type="dt" sz="half" idx="2"/>
          </p:nvPr>
        </p:nvSpPr>
        <p:spPr bwMode="auto">
          <a:xfrm>
            <a:off x="457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000">
                <a:effectLst>
                  <a:outerShdw blurRad="38100" dist="38100" dir="2700000" algn="tl">
                    <a:srgbClr val="000000"/>
                  </a:outerShdw>
                </a:effectLst>
              </a:defRPr>
            </a:lvl1pPr>
          </a:lstStyle>
          <a:p>
            <a:endParaRPr lang="ru-RU" altLang="ru-RU"/>
          </a:p>
        </p:txBody>
      </p:sp>
      <p:sp>
        <p:nvSpPr>
          <p:cNvPr id="193577" name="Rectangle 41"/>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000">
                <a:effectLst>
                  <a:outerShdw blurRad="38100" dist="38100" dir="2700000" algn="tl">
                    <a:srgbClr val="000000"/>
                  </a:outerShdw>
                </a:effectLst>
              </a:defRPr>
            </a:lvl1pPr>
          </a:lstStyle>
          <a:p>
            <a:endParaRPr lang="ru-RU" altLang="ru-RU"/>
          </a:p>
        </p:txBody>
      </p:sp>
      <p:sp>
        <p:nvSpPr>
          <p:cNvPr id="193578" name="Rectangle 42"/>
          <p:cNvSpPr>
            <a:spLocks noGrp="1" noChangeArrowheads="1"/>
          </p:cNvSpPr>
          <p:nvPr>
            <p:ph type="sldNum" sz="quarter" idx="4"/>
          </p:nvPr>
        </p:nvSpPr>
        <p:spPr bwMode="auto">
          <a:xfrm>
            <a:off x="6553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effectLst>
                  <a:outerShdw blurRad="38100" dist="38100" dir="2700000" algn="tl">
                    <a:srgbClr val="000000"/>
                  </a:outerShdw>
                </a:effectLst>
              </a:defRPr>
            </a:lvl1pPr>
          </a:lstStyle>
          <a:p>
            <a:fld id="{953D774A-E8BE-47BF-A063-C4548062705B}" type="slidenum">
              <a:rPr lang="ru-RU" altLang="ru-RU"/>
              <a:pPr/>
              <a:t>‹#›</a:t>
            </a:fld>
            <a:endParaRPr lang="ru-RU" altLang="ru-RU"/>
          </a:p>
        </p:txBody>
      </p:sp>
      <p:sp>
        <p:nvSpPr>
          <p:cNvPr id="193579" name="Rectangle 43"/>
          <p:cNvSpPr>
            <a:spLocks noGrp="1" noChangeArrowheads="1"/>
          </p:cNvSpPr>
          <p:nvPr>
            <p:ph type="body" idx="1"/>
          </p:nvPr>
        </p:nvSpPr>
        <p:spPr bwMode="auto">
          <a:xfrm>
            <a:off x="457200" y="1600200"/>
            <a:ext cx="8229600" cy="453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Tree>
  </p:cSld>
  <p:clrMap bg1="dk2" tx1="lt1" bg2="dk1" tx2="lt2" accent1="accent1" accent2="accent2" accent3="accent3" accent4="accent4" accent5="accent5" accent6="accent6" hlink="hlink" folHlink="folHlink"/>
  <p:sldLayoutIdLst>
    <p:sldLayoutId id="2147483794" r:id="rId1"/>
    <p:sldLayoutId id="2147483795" r:id="rId2"/>
    <p:sldLayoutId id="2147483796" r:id="rId3"/>
    <p:sldLayoutId id="2147483797" r:id="rId4"/>
    <p:sldLayoutId id="2147483798" r:id="rId5"/>
    <p:sldLayoutId id="2147483799" r:id="rId6"/>
    <p:sldLayoutId id="2147483800" r:id="rId7"/>
    <p:sldLayoutId id="2147483801" r:id="rId8"/>
    <p:sldLayoutId id="2147483802" r:id="rId9"/>
    <p:sldLayoutId id="2147483803" r:id="rId10"/>
    <p:sldLayoutId id="2147483804" r:id="rId11"/>
  </p:sldLayoutIdLst>
  <p:txStyles>
    <p:titleStyle>
      <a:lvl1pPr algn="ctr" rtl="0" fontAlgn="base">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2pPr>
      <a:lvl3pPr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3pPr>
      <a:lvl4pPr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4pPr>
      <a:lvl5pPr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9pPr>
    </p:titleStyle>
    <p:bodyStyle>
      <a:lvl1pPr marL="342900" indent="-342900" algn="l" rtl="0" fontAlgn="base">
        <a:spcBef>
          <a:spcPct val="20000"/>
        </a:spcBef>
        <a:spcAft>
          <a:spcPct val="0"/>
        </a:spcAft>
        <a:buClr>
          <a:schemeClr val="hlink"/>
        </a:buClr>
        <a:buSzPct val="6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fontAlgn="base">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defRPr>
      </a:lvl2pPr>
      <a:lvl3pPr marL="1143000" indent="-228600" algn="l" rtl="0" fontAlgn="base">
        <a:spcBef>
          <a:spcPct val="20000"/>
        </a:spcBef>
        <a:spcAft>
          <a:spcPct val="0"/>
        </a:spcAft>
        <a:buClr>
          <a:schemeClr val="accent2"/>
        </a:buClr>
        <a:buSzPct val="6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4pPr>
      <a:lvl5pPr marL="20574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381000" y="2438400"/>
            <a:ext cx="7772400" cy="1546225"/>
          </a:xfrm>
        </p:spPr>
        <p:txBody>
          <a:bodyPr/>
          <a:lstStyle/>
          <a:p>
            <a:r>
              <a:rPr lang="ru-RU" altLang="ru-RU" sz="8800" dirty="0">
                <a:solidFill>
                  <a:schemeClr val="tx1"/>
                </a:solidFill>
              </a:rPr>
              <a:t>Социальная политика государства</a:t>
            </a:r>
          </a:p>
        </p:txBody>
      </p:sp>
      <p:sp>
        <p:nvSpPr>
          <p:cNvPr id="4100" name="Rectangle 4"/>
          <p:cNvSpPr>
            <a:spLocks noGrp="1" noChangeArrowheads="1"/>
          </p:cNvSpPr>
          <p:nvPr>
            <p:ph type="subTitle" idx="1"/>
          </p:nvPr>
        </p:nvSpPr>
        <p:spPr>
          <a:xfrm>
            <a:off x="4724400" y="5181600"/>
            <a:ext cx="3352800" cy="1295400"/>
          </a:xfrm>
        </p:spPr>
        <p:txBody>
          <a:bodyPr/>
          <a:lstStyle/>
          <a:p>
            <a:pPr algn="l"/>
            <a:endParaRPr lang="ru-RU" altLang="ru-RU" sz="1600" dirty="0"/>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457200" y="304800"/>
            <a:ext cx="8305800" cy="1139825"/>
          </a:xfrm>
        </p:spPr>
        <p:txBody>
          <a:bodyPr/>
          <a:lstStyle/>
          <a:p>
            <a:r>
              <a:rPr lang="ru-RU" altLang="ru-RU" sz="4000" b="1" dirty="0">
                <a:latin typeface="Times New Roman" pitchFamily="18" charset="0"/>
              </a:rPr>
              <a:t>Структурные элементы социальной политики</a:t>
            </a:r>
          </a:p>
        </p:txBody>
      </p:sp>
      <p:sp>
        <p:nvSpPr>
          <p:cNvPr id="28675" name="Rectangle 3"/>
          <p:cNvSpPr>
            <a:spLocks noGrp="1" noChangeArrowheads="1"/>
          </p:cNvSpPr>
          <p:nvPr>
            <p:ph type="body" idx="1"/>
          </p:nvPr>
        </p:nvSpPr>
        <p:spPr>
          <a:xfrm>
            <a:off x="457200" y="1600200"/>
            <a:ext cx="8458200" cy="5257799"/>
          </a:xfrm>
        </p:spPr>
        <p:txBody>
          <a:bodyPr/>
          <a:lstStyle/>
          <a:p>
            <a:pPr marL="0" indent="0" algn="just">
              <a:buNone/>
            </a:pPr>
            <a:r>
              <a:rPr lang="ru-RU" sz="2800" dirty="0">
                <a:effectLst/>
              </a:rPr>
              <a:t>•</a:t>
            </a:r>
            <a:r>
              <a:rPr lang="ru-RU" dirty="0">
                <a:effectLst/>
              </a:rPr>
              <a:t> </a:t>
            </a:r>
            <a:r>
              <a:rPr lang="ru-RU" dirty="0">
                <a:effectLst/>
                <a:latin typeface="Times New Roman" panose="02020603050405020304" pitchFamily="18" charset="0"/>
                <a:cs typeface="Times New Roman" panose="02020603050405020304" pitchFamily="18" charset="0"/>
              </a:rPr>
              <a:t>политика в области доходов;</a:t>
            </a:r>
          </a:p>
          <a:p>
            <a:pPr marL="0" indent="0" algn="just">
              <a:buNone/>
            </a:pPr>
            <a:r>
              <a:rPr lang="ru-RU" dirty="0">
                <a:effectLst/>
                <a:latin typeface="Times New Roman" panose="02020603050405020304" pitchFamily="18" charset="0"/>
                <a:cs typeface="Times New Roman" panose="02020603050405020304" pitchFamily="18" charset="0"/>
              </a:rPr>
              <a:t>• политика в сфере труда (регулирование занятости и безработицы, охрана труда, продолжительность рабочего дня);</a:t>
            </a:r>
          </a:p>
          <a:p>
            <a:pPr marL="0" indent="0" algn="just">
              <a:buNone/>
            </a:pPr>
            <a:r>
              <a:rPr lang="ru-RU" dirty="0">
                <a:effectLst/>
                <a:latin typeface="Times New Roman" panose="02020603050405020304" pitchFamily="18" charset="0"/>
                <a:cs typeface="Times New Roman" panose="02020603050405020304" pitchFamily="18" charset="0"/>
              </a:rPr>
              <a:t>•  политика в образовании и здравоохранении;</a:t>
            </a:r>
          </a:p>
          <a:p>
            <a:pPr marL="0" indent="0" algn="just">
              <a:buNone/>
            </a:pPr>
            <a:r>
              <a:rPr lang="ru-RU" dirty="0">
                <a:effectLst/>
                <a:latin typeface="Times New Roman" panose="02020603050405020304" pitchFamily="18" charset="0"/>
                <a:cs typeface="Times New Roman" panose="02020603050405020304" pitchFamily="18" charset="0"/>
              </a:rPr>
              <a:t>• политика в области воспроизводства населения (охрана семьи и детства, борьба с беспризорностью и бездомностью).</a:t>
            </a:r>
          </a:p>
          <a:p>
            <a:pPr algn="just">
              <a:buFont typeface="Wingdings" pitchFamily="2" charset="2"/>
              <a:buNone/>
            </a:pPr>
            <a:endParaRPr lang="ru-RU" altLang="ru-RU" sz="2800" dirty="0">
              <a:latin typeface="Times New Roman" pitchFamily="18" charset="0"/>
            </a:endParaRPr>
          </a:p>
        </p:txBody>
      </p:sp>
    </p:spTree>
    <p:extLst>
      <p:ext uri="{BB962C8B-B14F-4D97-AF65-F5344CB8AC3E}">
        <p14:creationId xmlns:p14="http://schemas.microsoft.com/office/powerpoint/2010/main" val="647572230"/>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457200" y="304800"/>
            <a:ext cx="8305800" cy="1139825"/>
          </a:xfrm>
        </p:spPr>
        <p:txBody>
          <a:bodyPr/>
          <a:lstStyle/>
          <a:p>
            <a:r>
              <a:rPr lang="ru-RU" altLang="ru-RU" sz="4000" b="1" dirty="0">
                <a:latin typeface="Times New Roman" pitchFamily="18" charset="0"/>
              </a:rPr>
              <a:t>Задачи социальной политики</a:t>
            </a:r>
          </a:p>
        </p:txBody>
      </p:sp>
      <p:sp>
        <p:nvSpPr>
          <p:cNvPr id="28675" name="Rectangle 3"/>
          <p:cNvSpPr>
            <a:spLocks noGrp="1" noChangeArrowheads="1"/>
          </p:cNvSpPr>
          <p:nvPr>
            <p:ph type="body" idx="1"/>
          </p:nvPr>
        </p:nvSpPr>
        <p:spPr>
          <a:xfrm>
            <a:off x="457200" y="1600201"/>
            <a:ext cx="8458200" cy="4724400"/>
          </a:xfrm>
        </p:spPr>
        <p:txBody>
          <a:bodyPr/>
          <a:lstStyle/>
          <a:p>
            <a:pPr marL="0" lvl="0" indent="0" algn="just">
              <a:buNone/>
            </a:pPr>
            <a:r>
              <a:rPr lang="ru-RU" sz="2800" dirty="0">
                <a:effectLst/>
              </a:rPr>
              <a:t>1) стимулирование экономического роста и подчинение производства интересам потребления, </a:t>
            </a:r>
          </a:p>
          <a:p>
            <a:pPr marL="0" lvl="0" indent="0" algn="just">
              <a:buNone/>
            </a:pPr>
            <a:r>
              <a:rPr lang="ru-RU" sz="2800" dirty="0">
                <a:effectLst/>
              </a:rPr>
              <a:t>2) усиление трудовой мотивации и деловой предприимчивости,</a:t>
            </a:r>
          </a:p>
          <a:p>
            <a:pPr marL="0" lvl="0" indent="0" algn="just">
              <a:buNone/>
            </a:pPr>
            <a:r>
              <a:rPr lang="ru-RU" sz="2800" dirty="0">
                <a:effectLst/>
              </a:rPr>
              <a:t>3) обеспечение должного уровня жизни и социальной защиты населения, </a:t>
            </a:r>
          </a:p>
          <a:p>
            <a:pPr marL="0" lvl="0" indent="0" algn="just">
              <a:buNone/>
            </a:pPr>
            <a:r>
              <a:rPr lang="ru-RU" sz="2800" dirty="0">
                <a:effectLst/>
              </a:rPr>
              <a:t>4) сохранение культурного и природного наследия, национального своеобразия и самобытности.</a:t>
            </a:r>
          </a:p>
          <a:p>
            <a:pPr algn="just">
              <a:buFont typeface="Wingdings" pitchFamily="2" charset="2"/>
              <a:buNone/>
            </a:pPr>
            <a:endParaRPr lang="ru-RU" altLang="ru-RU" sz="2800" dirty="0">
              <a:latin typeface="Times New Roman" pitchFamily="18" charset="0"/>
            </a:endParaRPr>
          </a:p>
        </p:txBody>
      </p:sp>
    </p:spTree>
    <p:extLst>
      <p:ext uri="{BB962C8B-B14F-4D97-AF65-F5344CB8AC3E}">
        <p14:creationId xmlns:p14="http://schemas.microsoft.com/office/powerpoint/2010/main" val="3746217159"/>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457200" y="304800"/>
            <a:ext cx="8305800" cy="1139825"/>
          </a:xfrm>
        </p:spPr>
        <p:txBody>
          <a:bodyPr/>
          <a:lstStyle/>
          <a:p>
            <a:r>
              <a:rPr lang="ru-RU" altLang="ru-RU" sz="4000" b="1" dirty="0">
                <a:latin typeface="Times New Roman" pitchFamily="18" charset="0"/>
              </a:rPr>
              <a:t>Субъекты социальной политики</a:t>
            </a:r>
          </a:p>
        </p:txBody>
      </p:sp>
      <p:sp>
        <p:nvSpPr>
          <p:cNvPr id="28675" name="Rectangle 3"/>
          <p:cNvSpPr>
            <a:spLocks noGrp="1" noChangeArrowheads="1"/>
          </p:cNvSpPr>
          <p:nvPr>
            <p:ph type="body" idx="1"/>
          </p:nvPr>
        </p:nvSpPr>
        <p:spPr>
          <a:xfrm>
            <a:off x="457200" y="1600201"/>
            <a:ext cx="8458200" cy="3809999"/>
          </a:xfrm>
        </p:spPr>
        <p:txBody>
          <a:bodyPr/>
          <a:lstStyle/>
          <a:p>
            <a:pPr algn="just">
              <a:buNone/>
            </a:pPr>
            <a:r>
              <a:rPr lang="ru-RU" dirty="0">
                <a:effectLst/>
              </a:rPr>
              <a:t>это реально самостоятельные и при </a:t>
            </a:r>
          </a:p>
          <a:p>
            <a:pPr algn="just">
              <a:buNone/>
            </a:pPr>
            <a:r>
              <a:rPr lang="ru-RU" dirty="0">
                <a:effectLst/>
              </a:rPr>
              <a:t>том фактически действующие </a:t>
            </a:r>
          </a:p>
          <a:p>
            <a:pPr algn="just">
              <a:buNone/>
            </a:pPr>
            <a:r>
              <a:rPr lang="ru-RU" dirty="0">
                <a:effectLst/>
              </a:rPr>
              <a:t>социальные группы и </a:t>
            </a:r>
          </a:p>
          <a:p>
            <a:pPr algn="just">
              <a:buNone/>
            </a:pPr>
            <a:r>
              <a:rPr lang="ru-RU" dirty="0">
                <a:effectLst/>
              </a:rPr>
              <a:t>представляющие их органы, </a:t>
            </a:r>
          </a:p>
          <a:p>
            <a:pPr algn="just">
              <a:buNone/>
            </a:pPr>
            <a:r>
              <a:rPr lang="ru-RU" dirty="0">
                <a:effectLst/>
              </a:rPr>
              <a:t>организации, институты, структуры.</a:t>
            </a:r>
          </a:p>
          <a:p>
            <a:pPr algn="just">
              <a:buFont typeface="Wingdings" pitchFamily="2" charset="2"/>
              <a:buNone/>
            </a:pPr>
            <a:endParaRPr lang="ru-RU" altLang="ru-RU" sz="2800" dirty="0">
              <a:latin typeface="Times New Roman" pitchFamily="18" charset="0"/>
            </a:endParaRPr>
          </a:p>
        </p:txBody>
      </p:sp>
    </p:spTree>
    <p:extLst>
      <p:ext uri="{BB962C8B-B14F-4D97-AF65-F5344CB8AC3E}">
        <p14:creationId xmlns:p14="http://schemas.microsoft.com/office/powerpoint/2010/main" val="1323043559"/>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457200" y="304801"/>
            <a:ext cx="8305800" cy="762000"/>
          </a:xfrm>
        </p:spPr>
        <p:txBody>
          <a:bodyPr/>
          <a:lstStyle/>
          <a:p>
            <a:r>
              <a:rPr lang="ru-RU" altLang="ru-RU" sz="3200" b="1" dirty="0">
                <a:latin typeface="Times New Roman" pitchFamily="18" charset="0"/>
              </a:rPr>
              <a:t>Инструменты социальной политики</a:t>
            </a:r>
          </a:p>
        </p:txBody>
      </p:sp>
      <p:sp>
        <p:nvSpPr>
          <p:cNvPr id="28675" name="Rectangle 3"/>
          <p:cNvSpPr>
            <a:spLocks noGrp="1" noChangeArrowheads="1"/>
          </p:cNvSpPr>
          <p:nvPr>
            <p:ph type="body" idx="1"/>
          </p:nvPr>
        </p:nvSpPr>
        <p:spPr>
          <a:xfrm>
            <a:off x="457200" y="1219200"/>
            <a:ext cx="8458200" cy="5029199"/>
          </a:xfrm>
        </p:spPr>
        <p:txBody>
          <a:bodyPr/>
          <a:lstStyle/>
          <a:p>
            <a:pPr marL="0" indent="0" algn="just">
              <a:buNone/>
            </a:pPr>
            <a:r>
              <a:rPr lang="ru-RU" sz="1800" b="1" dirty="0">
                <a:effectLst/>
                <a:latin typeface="Times New Roman" panose="02020603050405020304" pitchFamily="18" charset="0"/>
                <a:cs typeface="Times New Roman" panose="02020603050405020304" pitchFamily="18" charset="0"/>
              </a:rPr>
              <a:t>      </a:t>
            </a:r>
            <a:r>
              <a:rPr lang="ru-RU" sz="2000" b="1" u="sng" dirty="0">
                <a:effectLst/>
                <a:latin typeface="Times New Roman" panose="02020603050405020304" pitchFamily="18" charset="0"/>
                <a:cs typeface="Times New Roman" panose="02020603050405020304" pitchFamily="18" charset="0"/>
              </a:rPr>
              <a:t>1.Социальная защита</a:t>
            </a:r>
            <a:r>
              <a:rPr lang="ru-RU" sz="2000" u="sng" dirty="0">
                <a:effectLst/>
                <a:latin typeface="Times New Roman" panose="02020603050405020304" pitchFamily="18" charset="0"/>
                <a:cs typeface="Times New Roman" panose="02020603050405020304" pitchFamily="18" charset="0"/>
              </a:rPr>
              <a:t> </a:t>
            </a:r>
            <a:r>
              <a:rPr lang="ru-RU" sz="2000" dirty="0">
                <a:effectLst/>
                <a:latin typeface="Times New Roman" panose="02020603050405020304" pitchFamily="18" charset="0"/>
                <a:cs typeface="Times New Roman" panose="02020603050405020304" pitchFamily="18" charset="0"/>
              </a:rPr>
              <a:t>– совокупность практических мероприятий, проводимых государством для поддержания материального благополучия тех слоев населения, которые по объективным причинам не могут самостоятельно зарабатывать деньги для поддержания среднего для данного общества уровня жизни, например, инвалиды, многодетные матери, сироты, безработные, малоимущие.</a:t>
            </a:r>
          </a:p>
          <a:p>
            <a:pPr marL="0" indent="0" algn="just">
              <a:buNone/>
            </a:pPr>
            <a:r>
              <a:rPr lang="ru-RU" sz="2000" dirty="0">
                <a:effectLst/>
                <a:latin typeface="Times New Roman" panose="02020603050405020304" pitchFamily="18" charset="0"/>
                <a:cs typeface="Times New Roman" panose="02020603050405020304" pitchFamily="18" charset="0"/>
              </a:rPr>
              <a:t>       Социальная защита – система мер, осуществляемых государством, объединениями предпринимателей и работников, общественными организациями и движениями с целью гарантировать определенный уровень и качество жизни населения, соблюдение соответствующих прав и привилегий граждан, страхование их от риска оказаться в затруднительном материальном положении, социальная помощь особенно нуждающимся в поддержке. В качестве всеобщей нормы признается право каждого человека на такой жизненный уровень, включая пищу, одежду, жилище, медицинский уход и соц. обслуживание, который необходим для поддержания здоровья и благосостояния его самого и его семьи.</a:t>
            </a:r>
          </a:p>
          <a:p>
            <a:pPr algn="just">
              <a:buFont typeface="Wingdings" pitchFamily="2" charset="2"/>
              <a:buNone/>
            </a:pPr>
            <a:endParaRPr lang="ru-RU" altLang="ru-RU" sz="2800" dirty="0">
              <a:latin typeface="Times New Roman" pitchFamily="18" charset="0"/>
            </a:endParaRPr>
          </a:p>
        </p:txBody>
      </p:sp>
    </p:spTree>
    <p:extLst>
      <p:ext uri="{BB962C8B-B14F-4D97-AF65-F5344CB8AC3E}">
        <p14:creationId xmlns:p14="http://schemas.microsoft.com/office/powerpoint/2010/main" val="912605998"/>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457200" y="304801"/>
            <a:ext cx="8305800" cy="762000"/>
          </a:xfrm>
        </p:spPr>
        <p:txBody>
          <a:bodyPr/>
          <a:lstStyle/>
          <a:p>
            <a:r>
              <a:rPr lang="ru-RU" altLang="ru-RU" sz="3200" b="1" dirty="0">
                <a:latin typeface="Times New Roman" pitchFamily="18" charset="0"/>
              </a:rPr>
              <a:t>Инструменты социальной политики</a:t>
            </a:r>
          </a:p>
        </p:txBody>
      </p:sp>
      <p:sp>
        <p:nvSpPr>
          <p:cNvPr id="28675" name="Rectangle 3"/>
          <p:cNvSpPr>
            <a:spLocks noGrp="1" noChangeArrowheads="1"/>
          </p:cNvSpPr>
          <p:nvPr>
            <p:ph type="body" idx="1"/>
          </p:nvPr>
        </p:nvSpPr>
        <p:spPr>
          <a:xfrm>
            <a:off x="457200" y="1219200"/>
            <a:ext cx="8458200" cy="5410200"/>
          </a:xfrm>
        </p:spPr>
        <p:txBody>
          <a:bodyPr/>
          <a:lstStyle/>
          <a:p>
            <a:pPr algn="just">
              <a:buNone/>
            </a:pPr>
            <a:r>
              <a:rPr lang="ru-RU" sz="1800" b="1" u="sng" dirty="0">
                <a:effectLst/>
                <a:latin typeface="Times New Roman" panose="02020603050405020304" pitchFamily="18" charset="0"/>
                <a:cs typeface="Times New Roman" panose="02020603050405020304" pitchFamily="18" charset="0"/>
              </a:rPr>
              <a:t>2. Социальная помощь</a:t>
            </a:r>
            <a:r>
              <a:rPr lang="ru-RU" sz="1800" u="sng" dirty="0">
                <a:effectLst/>
                <a:latin typeface="Times New Roman" panose="02020603050405020304" pitchFamily="18" charset="0"/>
                <a:cs typeface="Times New Roman" panose="02020603050405020304" pitchFamily="18" charset="0"/>
              </a:rPr>
              <a:t> </a:t>
            </a:r>
            <a:r>
              <a:rPr lang="ru-RU" sz="1800" dirty="0">
                <a:effectLst/>
                <a:latin typeface="Times New Roman" panose="02020603050405020304" pitchFamily="18" charset="0"/>
                <a:cs typeface="Times New Roman" panose="02020603050405020304" pitchFamily="18" charset="0"/>
              </a:rPr>
              <a:t>– одна из основных форм социальной защиты,</a:t>
            </a:r>
          </a:p>
          <a:p>
            <a:pPr algn="just">
              <a:buNone/>
            </a:pPr>
            <a:r>
              <a:rPr lang="ru-RU" sz="1800" dirty="0">
                <a:effectLst/>
                <a:latin typeface="Times New Roman" panose="02020603050405020304" pitchFamily="18" charset="0"/>
                <a:cs typeface="Times New Roman" panose="02020603050405020304" pitchFamily="18" charset="0"/>
              </a:rPr>
              <a:t>ориентированная по преимуществу на материальное обеспечение </a:t>
            </a:r>
          </a:p>
          <a:p>
            <a:pPr algn="just">
              <a:buNone/>
            </a:pPr>
            <a:r>
              <a:rPr lang="ru-RU" sz="1800" dirty="0">
                <a:effectLst/>
                <a:latin typeface="Times New Roman" panose="02020603050405020304" pitchFamily="18" charset="0"/>
                <a:cs typeface="Times New Roman" panose="02020603050405020304" pitchFamily="18" charset="0"/>
              </a:rPr>
              <a:t>престарелых и нетрудоспособных граждан, а также семей, в которых есть </a:t>
            </a:r>
          </a:p>
          <a:p>
            <a:pPr algn="just">
              <a:buNone/>
            </a:pPr>
            <a:r>
              <a:rPr lang="ru-RU" sz="1800" dirty="0">
                <a:effectLst/>
                <a:latin typeface="Times New Roman" panose="02020603050405020304" pitchFamily="18" charset="0"/>
                <a:cs typeface="Times New Roman" panose="02020603050405020304" pitchFamily="18" charset="0"/>
              </a:rPr>
              <a:t>дети. Такая помощь, как правило, имеет компенсационный характер и </a:t>
            </a:r>
          </a:p>
          <a:p>
            <a:pPr algn="just">
              <a:buNone/>
            </a:pPr>
            <a:r>
              <a:rPr lang="ru-RU" sz="1800" dirty="0">
                <a:effectLst/>
                <a:latin typeface="Times New Roman" panose="02020603050405020304" pitchFamily="18" charset="0"/>
                <a:cs typeface="Times New Roman" panose="02020603050405020304" pitchFamily="18" charset="0"/>
              </a:rPr>
              <a:t>финансируется за счет бюджетов разного уровня и благотворительности. </a:t>
            </a:r>
          </a:p>
          <a:p>
            <a:pPr algn="just">
              <a:buNone/>
            </a:pPr>
            <a:r>
              <a:rPr lang="ru-RU" sz="1800" dirty="0">
                <a:effectLst/>
                <a:latin typeface="Times New Roman" panose="02020603050405020304" pitchFamily="18" charset="0"/>
                <a:cs typeface="Times New Roman" panose="02020603050405020304" pitchFamily="18" charset="0"/>
              </a:rPr>
              <a:t>Каждому гарантируется социальное обеспечение по возрасту, в случае </a:t>
            </a:r>
          </a:p>
          <a:p>
            <a:pPr algn="just">
              <a:buNone/>
            </a:pPr>
            <a:r>
              <a:rPr lang="ru-RU" sz="1800" dirty="0">
                <a:effectLst/>
                <a:latin typeface="Times New Roman" panose="02020603050405020304" pitchFamily="18" charset="0"/>
                <a:cs typeface="Times New Roman" panose="02020603050405020304" pitchFamily="18" charset="0"/>
              </a:rPr>
              <a:t>болезни, инвалидности, потери кормильца, для воспитания детей и иных </a:t>
            </a:r>
          </a:p>
          <a:p>
            <a:pPr algn="just">
              <a:buNone/>
            </a:pPr>
            <a:r>
              <a:rPr lang="ru-RU" sz="1800" dirty="0">
                <a:effectLst/>
                <a:latin typeface="Times New Roman" panose="02020603050405020304" pitchFamily="18" charset="0"/>
                <a:cs typeface="Times New Roman" panose="02020603050405020304" pitchFamily="18" charset="0"/>
              </a:rPr>
              <a:t>случаях, предусмотренных законом.</a:t>
            </a:r>
          </a:p>
          <a:p>
            <a:pPr algn="just">
              <a:buNone/>
            </a:pPr>
            <a:r>
              <a:rPr lang="ru-RU" sz="1800" dirty="0">
                <a:effectLst/>
                <a:latin typeface="Times New Roman" panose="02020603050405020304" pitchFamily="18" charset="0"/>
                <a:cs typeface="Times New Roman" panose="02020603050405020304" pitchFamily="18" charset="0"/>
              </a:rPr>
              <a:t>      Система социальной помощи  включает: пенсии, устанавливаемые </a:t>
            </a:r>
          </a:p>
          <a:p>
            <a:pPr algn="just">
              <a:buNone/>
            </a:pPr>
            <a:r>
              <a:rPr lang="ru-RU" sz="1800" dirty="0">
                <a:effectLst/>
                <a:latin typeface="Times New Roman" panose="02020603050405020304" pitchFamily="18" charset="0"/>
                <a:cs typeface="Times New Roman" panose="02020603050405020304" pitchFamily="18" charset="0"/>
              </a:rPr>
              <a:t>нетрудоспособным членам семьи в  случае потери кормильца; инвалидам, в том </a:t>
            </a:r>
          </a:p>
          <a:p>
            <a:pPr algn="just">
              <a:buNone/>
            </a:pPr>
            <a:r>
              <a:rPr lang="ru-RU" sz="1800" dirty="0">
                <a:effectLst/>
                <a:latin typeface="Times New Roman" panose="02020603050405020304" pitchFamily="18" charset="0"/>
                <a:cs typeface="Times New Roman" panose="02020603050405020304" pitchFamily="18" charset="0"/>
              </a:rPr>
              <a:t>числе инвалидам с детства;  пожилым людям; пособия и другие выплаты</a:t>
            </a:r>
          </a:p>
          <a:p>
            <a:pPr algn="just">
              <a:buNone/>
            </a:pPr>
            <a:r>
              <a:rPr lang="ru-RU" sz="1800" dirty="0">
                <a:effectLst/>
                <a:latin typeface="Times New Roman" panose="02020603050405020304" pitchFamily="18" charset="0"/>
                <a:cs typeface="Times New Roman" panose="02020603050405020304" pitchFamily="18" charset="0"/>
              </a:rPr>
              <a:t>многодетным, неполным и  малообеспеченным семьям; социальное обслуживание</a:t>
            </a:r>
          </a:p>
          <a:p>
            <a:pPr algn="just">
              <a:buNone/>
            </a:pPr>
            <a:r>
              <a:rPr lang="ru-RU" sz="1800" dirty="0">
                <a:effectLst/>
                <a:latin typeface="Times New Roman" panose="02020603050405020304" pitchFamily="18" charset="0"/>
                <a:cs typeface="Times New Roman" panose="02020603050405020304" pitchFamily="18" charset="0"/>
              </a:rPr>
              <a:t>через стационарные  учреждения для престарелых, инвалидов и детей-сирот; </a:t>
            </a:r>
          </a:p>
          <a:p>
            <a:pPr algn="just">
              <a:buNone/>
            </a:pPr>
            <a:r>
              <a:rPr lang="ru-RU" sz="1800" dirty="0">
                <a:effectLst/>
                <a:latin typeface="Times New Roman" panose="02020603050405020304" pitchFamily="18" charset="0"/>
                <a:cs typeface="Times New Roman" panose="02020603050405020304" pitchFamily="18" charset="0"/>
              </a:rPr>
              <a:t>центры  социального обслуживания на дому и службы срочной социальной </a:t>
            </a:r>
          </a:p>
          <a:p>
            <a:pPr algn="just">
              <a:buNone/>
            </a:pPr>
            <a:r>
              <a:rPr lang="ru-RU" sz="1800" dirty="0">
                <a:effectLst/>
                <a:latin typeface="Times New Roman" panose="02020603050405020304" pitchFamily="18" charset="0"/>
                <a:cs typeface="Times New Roman" panose="02020603050405020304" pitchFamily="18" charset="0"/>
              </a:rPr>
              <a:t>помощи; протезирование; профессиональное обучение и трудоустройство </a:t>
            </a:r>
          </a:p>
          <a:p>
            <a:pPr algn="just">
              <a:buNone/>
            </a:pPr>
            <a:r>
              <a:rPr lang="ru-RU" sz="1800" dirty="0">
                <a:effectLst/>
                <a:latin typeface="Times New Roman" panose="02020603050405020304" pitchFamily="18" charset="0"/>
                <a:cs typeface="Times New Roman" panose="02020603050405020304" pitchFamily="18" charset="0"/>
              </a:rPr>
              <a:t>инвалидов.</a:t>
            </a:r>
          </a:p>
          <a:p>
            <a:pPr algn="just">
              <a:buFont typeface="Wingdings" pitchFamily="2" charset="2"/>
              <a:buNone/>
            </a:pPr>
            <a:endParaRPr lang="ru-RU" altLang="ru-RU" sz="2800" dirty="0">
              <a:latin typeface="Times New Roman" pitchFamily="18" charset="0"/>
            </a:endParaRPr>
          </a:p>
        </p:txBody>
      </p:sp>
    </p:spTree>
    <p:extLst>
      <p:ext uri="{BB962C8B-B14F-4D97-AF65-F5344CB8AC3E}">
        <p14:creationId xmlns:p14="http://schemas.microsoft.com/office/powerpoint/2010/main" val="2564209795"/>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57200" y="277813"/>
            <a:ext cx="8229600" cy="865187"/>
          </a:xfrm>
        </p:spPr>
        <p:txBody>
          <a:bodyPr/>
          <a:lstStyle/>
          <a:p>
            <a:r>
              <a:rPr lang="ru-RU" altLang="ru-RU" sz="4000">
                <a:latin typeface="Times New Roman" pitchFamily="18" charset="0"/>
              </a:rPr>
              <a:t>Виды социальной политики государства</a:t>
            </a:r>
          </a:p>
        </p:txBody>
      </p:sp>
      <p:sp>
        <p:nvSpPr>
          <p:cNvPr id="8197" name="Rectangle 5"/>
          <p:cNvSpPr>
            <a:spLocks noChangeArrowheads="1"/>
          </p:cNvSpPr>
          <p:nvPr/>
        </p:nvSpPr>
        <p:spPr bwMode="auto">
          <a:xfrm>
            <a:off x="838200" y="1905000"/>
            <a:ext cx="3657600" cy="1752600"/>
          </a:xfrm>
          <a:prstGeom prst="rect">
            <a:avLst/>
          </a:prstGeom>
          <a:solidFill>
            <a:schemeClr val="bg1">
              <a:alpha val="0"/>
            </a:scheme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a:r>
              <a:rPr lang="ru-RU" altLang="ru-RU" sz="2000">
                <a:latin typeface="Times New Roman" pitchFamily="18" charset="0"/>
              </a:rPr>
              <a:t>Регулирование доходов, </a:t>
            </a:r>
            <a:endParaRPr lang="en-US" altLang="ru-RU" sz="2000">
              <a:latin typeface="Times New Roman" pitchFamily="18" charset="0"/>
            </a:endParaRPr>
          </a:p>
          <a:p>
            <a:pPr algn="l"/>
            <a:r>
              <a:rPr lang="ru-RU" altLang="ru-RU" sz="2000">
                <a:latin typeface="Times New Roman" pitchFamily="18" charset="0"/>
              </a:rPr>
              <a:t>обеспечение всем </a:t>
            </a:r>
          </a:p>
          <a:p>
            <a:pPr algn="l"/>
            <a:r>
              <a:rPr lang="ru-RU" altLang="ru-RU" sz="2000">
                <a:solidFill>
                  <a:srgbClr val="FF6600"/>
                </a:solidFill>
                <a:latin typeface="Times New Roman" pitchFamily="18" charset="0"/>
              </a:rPr>
              <a:t>трудоспособным</a:t>
            </a:r>
            <a:r>
              <a:rPr lang="ru-RU" altLang="ru-RU" sz="2000">
                <a:solidFill>
                  <a:srgbClr val="006600"/>
                </a:solidFill>
                <a:latin typeface="Times New Roman" pitchFamily="18" charset="0"/>
              </a:rPr>
              <a:t> </a:t>
            </a:r>
            <a:r>
              <a:rPr lang="ru-RU" altLang="ru-RU" sz="2000">
                <a:latin typeface="Times New Roman" pitchFamily="18" charset="0"/>
              </a:rPr>
              <a:t>благоприятных</a:t>
            </a:r>
          </a:p>
          <a:p>
            <a:pPr algn="l"/>
            <a:r>
              <a:rPr lang="ru-RU" altLang="ru-RU" sz="2000">
                <a:latin typeface="Times New Roman" pitchFamily="18" charset="0"/>
              </a:rPr>
              <a:t>возможностей </a:t>
            </a:r>
            <a:r>
              <a:rPr lang="ru-RU" altLang="ru-RU" sz="2000">
                <a:solidFill>
                  <a:srgbClr val="FF6600"/>
                </a:solidFill>
                <a:latin typeface="Times New Roman" pitchFamily="18" charset="0"/>
              </a:rPr>
              <a:t>для </a:t>
            </a:r>
          </a:p>
          <a:p>
            <a:pPr algn="l"/>
            <a:r>
              <a:rPr lang="ru-RU" altLang="ru-RU" sz="2000">
                <a:solidFill>
                  <a:srgbClr val="FF6600"/>
                </a:solidFill>
                <a:latin typeface="Times New Roman" pitchFamily="18" charset="0"/>
              </a:rPr>
              <a:t>предпринимательства и труда</a:t>
            </a:r>
          </a:p>
        </p:txBody>
      </p:sp>
      <p:sp>
        <p:nvSpPr>
          <p:cNvPr id="8198" name="Rectangle 6"/>
          <p:cNvSpPr>
            <a:spLocks noChangeArrowheads="1"/>
          </p:cNvSpPr>
          <p:nvPr/>
        </p:nvSpPr>
        <p:spPr bwMode="auto">
          <a:xfrm>
            <a:off x="5334000" y="1905000"/>
            <a:ext cx="3200400" cy="1828800"/>
          </a:xfrm>
          <a:prstGeom prst="rect">
            <a:avLst/>
          </a:prstGeom>
          <a:solidFill>
            <a:schemeClr val="bg1">
              <a:alpha val="0"/>
            </a:scheme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a:r>
              <a:rPr lang="ru-RU" altLang="ru-RU" sz="2000">
                <a:latin typeface="Times New Roman" pitchFamily="18" charset="0"/>
              </a:rPr>
              <a:t>Обеспечение определенного</a:t>
            </a:r>
          </a:p>
          <a:p>
            <a:pPr algn="l"/>
            <a:r>
              <a:rPr lang="ru-RU" altLang="ru-RU" sz="2000">
                <a:latin typeface="Times New Roman" pitchFamily="18" charset="0"/>
              </a:rPr>
              <a:t> стандарта благосостояния</a:t>
            </a:r>
          </a:p>
          <a:p>
            <a:pPr algn="l"/>
            <a:r>
              <a:rPr lang="ru-RU" altLang="ru-RU" sz="2000">
                <a:latin typeface="Times New Roman" pitchFamily="18" charset="0"/>
              </a:rPr>
              <a:t> </a:t>
            </a:r>
            <a:r>
              <a:rPr lang="ru-RU" altLang="ru-RU" sz="2000">
                <a:solidFill>
                  <a:srgbClr val="FF6600"/>
                </a:solidFill>
                <a:latin typeface="Times New Roman" pitchFamily="18" charset="0"/>
              </a:rPr>
              <a:t>для всех членов общества</a:t>
            </a:r>
            <a:r>
              <a:rPr lang="ru-RU" altLang="ru-RU" sz="2000">
                <a:latin typeface="Times New Roman" pitchFamily="18" charset="0"/>
              </a:rPr>
              <a:t> </a:t>
            </a:r>
          </a:p>
          <a:p>
            <a:pPr algn="l"/>
            <a:r>
              <a:rPr lang="ru-RU" altLang="ru-RU" sz="2000">
                <a:latin typeface="Times New Roman" pitchFamily="18" charset="0"/>
              </a:rPr>
              <a:t>через развитие </a:t>
            </a:r>
            <a:r>
              <a:rPr lang="ru-RU" altLang="ru-RU" sz="2000">
                <a:solidFill>
                  <a:srgbClr val="FF6600"/>
                </a:solidFill>
                <a:latin typeface="Times New Roman" pitchFamily="18" charset="0"/>
              </a:rPr>
              <a:t>социальной </a:t>
            </a:r>
          </a:p>
          <a:p>
            <a:pPr algn="l"/>
            <a:r>
              <a:rPr lang="ru-RU" altLang="ru-RU" sz="2000">
                <a:solidFill>
                  <a:srgbClr val="FF6600"/>
                </a:solidFill>
                <a:latin typeface="Times New Roman" pitchFamily="18" charset="0"/>
              </a:rPr>
              <a:t>инфраструктуры</a:t>
            </a:r>
          </a:p>
        </p:txBody>
      </p:sp>
      <p:sp>
        <p:nvSpPr>
          <p:cNvPr id="8200" name="Rectangle 8"/>
          <p:cNvSpPr>
            <a:spLocks noChangeArrowheads="1"/>
          </p:cNvSpPr>
          <p:nvPr/>
        </p:nvSpPr>
        <p:spPr bwMode="auto">
          <a:xfrm>
            <a:off x="2514600" y="4267200"/>
            <a:ext cx="4114800" cy="990600"/>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ru-RU" altLang="ru-RU" sz="2000">
                <a:latin typeface="Times New Roman" pitchFamily="18" charset="0"/>
              </a:rPr>
              <a:t>Социальное обеспечение </a:t>
            </a:r>
          </a:p>
          <a:p>
            <a:r>
              <a:rPr lang="ru-RU" altLang="ru-RU" sz="2000">
                <a:latin typeface="Times New Roman" pitchFamily="18" charset="0"/>
              </a:rPr>
              <a:t>и </a:t>
            </a:r>
            <a:r>
              <a:rPr lang="ru-RU" altLang="ru-RU" sz="2000">
                <a:solidFill>
                  <a:srgbClr val="FF6600"/>
                </a:solidFill>
                <a:latin typeface="Times New Roman" pitchFamily="18" charset="0"/>
              </a:rPr>
              <a:t>социальная защита</a:t>
            </a:r>
          </a:p>
          <a:p>
            <a:endParaRPr lang="ru-RU" altLang="ru-RU" sz="2000">
              <a:solidFill>
                <a:srgbClr val="FF6600"/>
              </a:solidFill>
              <a:latin typeface="Times New Roman" pitchFamily="18" charset="0"/>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990600" y="609600"/>
            <a:ext cx="7391400" cy="1139825"/>
          </a:xfrm>
        </p:spPr>
        <p:txBody>
          <a:bodyPr/>
          <a:lstStyle/>
          <a:p>
            <a:r>
              <a:rPr lang="ru-RU" altLang="ru-RU" sz="5400">
                <a:latin typeface="Times New Roman" pitchFamily="18" charset="0"/>
              </a:rPr>
              <a:t>Регулирование доходов и условий трудовой активности</a:t>
            </a:r>
          </a:p>
        </p:txBody>
      </p:sp>
      <p:sp>
        <p:nvSpPr>
          <p:cNvPr id="16387" name="Rectangle 3"/>
          <p:cNvSpPr>
            <a:spLocks noGrp="1" noChangeArrowheads="1"/>
          </p:cNvSpPr>
          <p:nvPr>
            <p:ph type="body" idx="1"/>
          </p:nvPr>
        </p:nvSpPr>
        <p:spPr>
          <a:xfrm>
            <a:off x="1143000" y="2438400"/>
            <a:ext cx="7543800" cy="4149725"/>
          </a:xfrm>
        </p:spPr>
        <p:txBody>
          <a:bodyPr/>
          <a:lstStyle/>
          <a:p>
            <a:pPr>
              <a:buFont typeface="Wingdings" pitchFamily="2" charset="2"/>
              <a:buNone/>
            </a:pPr>
            <a:r>
              <a:rPr lang="ru-RU" altLang="ru-RU">
                <a:latin typeface="Times New Roman" pitchFamily="18" charset="0"/>
              </a:rPr>
              <a:t>Цель – создать условия для</a:t>
            </a:r>
          </a:p>
          <a:p>
            <a:pPr>
              <a:buFont typeface="Wingdings" pitchFamily="2" charset="2"/>
              <a:buNone/>
            </a:pPr>
            <a:r>
              <a:rPr lang="ru-RU" altLang="ru-RU">
                <a:latin typeface="Times New Roman" pitchFamily="18" charset="0"/>
              </a:rPr>
              <a:t>предпринимательства,</a:t>
            </a:r>
            <a:r>
              <a:rPr lang="en-US" altLang="ru-RU">
                <a:latin typeface="Times New Roman" pitchFamily="18" charset="0"/>
              </a:rPr>
              <a:t> </a:t>
            </a:r>
            <a:r>
              <a:rPr lang="ru-RU" altLang="ru-RU">
                <a:latin typeface="Times New Roman" pitchFamily="18" charset="0"/>
              </a:rPr>
              <a:t>эффективной</a:t>
            </a:r>
            <a:endParaRPr lang="en-US" altLang="ru-RU">
              <a:latin typeface="Times New Roman" pitchFamily="18" charset="0"/>
            </a:endParaRPr>
          </a:p>
          <a:p>
            <a:pPr>
              <a:buFont typeface="Wingdings" pitchFamily="2" charset="2"/>
              <a:buNone/>
            </a:pPr>
            <a:r>
              <a:rPr lang="ru-RU" altLang="ru-RU">
                <a:latin typeface="Times New Roman" pitchFamily="18" charset="0"/>
              </a:rPr>
              <a:t>занятости и</a:t>
            </a:r>
            <a:r>
              <a:rPr lang="en-US" altLang="ru-RU">
                <a:latin typeface="Times New Roman" pitchFamily="18" charset="0"/>
              </a:rPr>
              <a:t> </a:t>
            </a:r>
            <a:r>
              <a:rPr lang="ru-RU" altLang="ru-RU">
                <a:latin typeface="Times New Roman" pitchFamily="18" charset="0"/>
              </a:rPr>
              <a:t>социального партнерства</a:t>
            </a:r>
          </a:p>
          <a:p>
            <a:pPr>
              <a:buFont typeface="Wingdings" pitchFamily="2" charset="2"/>
              <a:buNone/>
            </a:pPr>
            <a:endParaRPr lang="ru-RU" altLang="ru-RU">
              <a:latin typeface="Times New Roman" pitchFamily="18" charset="0"/>
            </a:endParaRPr>
          </a:p>
          <a:p>
            <a:pPr>
              <a:buFont typeface="Wingdings" pitchFamily="2" charset="2"/>
              <a:buNone/>
            </a:pPr>
            <a:r>
              <a:rPr lang="ru-RU" altLang="ru-RU">
                <a:latin typeface="Times New Roman" pitchFamily="18" charset="0"/>
              </a:rPr>
              <a:t>Субъекты – экономически активное </a:t>
            </a:r>
          </a:p>
          <a:p>
            <a:pPr>
              <a:buFont typeface="Wingdings" pitchFamily="2" charset="2"/>
              <a:buNone/>
            </a:pPr>
            <a:r>
              <a:rPr lang="ru-RU" altLang="ru-RU">
                <a:latin typeface="Times New Roman" pitchFamily="18" charset="0"/>
              </a:rPr>
              <a:t>население и предприятия</a:t>
            </a:r>
          </a:p>
          <a:p>
            <a:pPr>
              <a:buFont typeface="Wingdings" pitchFamily="2" charset="2"/>
              <a:buNone/>
            </a:pPr>
            <a:endParaRPr lang="ru-RU" altLang="ru-RU"/>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990600" y="269875"/>
            <a:ext cx="7696200" cy="644526"/>
          </a:xfrm>
        </p:spPr>
        <p:txBody>
          <a:bodyPr/>
          <a:lstStyle/>
          <a:p>
            <a:r>
              <a:rPr lang="ru-RU" altLang="ru-RU" sz="2400" b="1" dirty="0">
                <a:latin typeface="Times New Roman" pitchFamily="18" charset="0"/>
              </a:rPr>
              <a:t>Регулирование доходов и условий </a:t>
            </a:r>
            <a:br>
              <a:rPr lang="ru-RU" altLang="ru-RU" sz="2400" b="1" dirty="0">
                <a:latin typeface="Times New Roman" pitchFamily="18" charset="0"/>
              </a:rPr>
            </a:br>
            <a:r>
              <a:rPr lang="ru-RU" altLang="ru-RU" sz="2400" b="1" dirty="0">
                <a:latin typeface="Times New Roman" pitchFamily="18" charset="0"/>
              </a:rPr>
              <a:t>трудовой активности</a:t>
            </a:r>
          </a:p>
        </p:txBody>
      </p:sp>
      <p:sp>
        <p:nvSpPr>
          <p:cNvPr id="16387" name="Rectangle 3"/>
          <p:cNvSpPr>
            <a:spLocks noGrp="1" noChangeArrowheads="1"/>
          </p:cNvSpPr>
          <p:nvPr>
            <p:ph type="body" idx="1"/>
          </p:nvPr>
        </p:nvSpPr>
        <p:spPr>
          <a:xfrm>
            <a:off x="304800" y="1219199"/>
            <a:ext cx="8382000" cy="5105401"/>
          </a:xfrm>
        </p:spPr>
        <p:txBody>
          <a:bodyPr/>
          <a:lstStyle/>
          <a:p>
            <a:pPr marL="0" indent="0" algn="just">
              <a:buNone/>
            </a:pPr>
            <a:r>
              <a:rPr lang="ru-RU" sz="1800" dirty="0">
                <a:effectLst/>
                <a:latin typeface="Times New Roman" panose="02020603050405020304" pitchFamily="18" charset="0"/>
                <a:cs typeface="Times New Roman" panose="02020603050405020304" pitchFamily="18" charset="0"/>
              </a:rPr>
              <a:t>А) законодательное определение, гарантии условий труда и механизмы развития рынка труда, в том числе социальное партнерство, поддержка малого бизнеса. </a:t>
            </a:r>
          </a:p>
          <a:p>
            <a:pPr marL="0" indent="0" algn="just">
              <a:buNone/>
            </a:pPr>
            <a:r>
              <a:rPr lang="ru-RU" sz="1800" b="1" i="1" dirty="0">
                <a:effectLst/>
                <a:latin typeface="Times New Roman" panose="02020603050405020304" pitchFamily="18" charset="0"/>
                <a:cs typeface="Times New Roman" panose="02020603050405020304" pitchFamily="18" charset="0"/>
              </a:rPr>
              <a:t>Социальное партнерство</a:t>
            </a:r>
            <a:r>
              <a:rPr lang="ru-RU" sz="1800" b="1" dirty="0">
                <a:effectLst/>
                <a:latin typeface="Times New Roman" panose="02020603050405020304" pitchFamily="18" charset="0"/>
                <a:cs typeface="Times New Roman" panose="02020603050405020304" pitchFamily="18" charset="0"/>
              </a:rPr>
              <a:t> </a:t>
            </a:r>
            <a:r>
              <a:rPr lang="ru-RU" sz="1800" dirty="0">
                <a:effectLst/>
                <a:latin typeface="Times New Roman" panose="02020603050405020304" pitchFamily="18" charset="0"/>
                <a:cs typeface="Times New Roman" panose="02020603050405020304" pitchFamily="18" charset="0"/>
              </a:rPr>
              <a:t>- система взаимоотношений между властью, профсоюзами, работодателями для согласования интересов, смягчения конфликтов.</a:t>
            </a:r>
          </a:p>
          <a:p>
            <a:pPr marL="0" indent="0" algn="just">
              <a:buNone/>
            </a:pPr>
            <a:r>
              <a:rPr lang="ru-RU" sz="1800" dirty="0">
                <a:effectLst/>
                <a:latin typeface="Times New Roman" panose="02020603050405020304" pitchFamily="18" charset="0"/>
                <a:cs typeface="Times New Roman" panose="02020603050405020304" pitchFamily="18" charset="0"/>
              </a:rPr>
              <a:t>Б) поддержание уровня и эффективной структуры занятости (организация переквалификации, льготы на создание рабочих мест), программы уменьшения безработицы;</a:t>
            </a:r>
          </a:p>
          <a:p>
            <a:pPr marL="0" indent="0" algn="just">
              <a:buNone/>
            </a:pPr>
            <a:r>
              <a:rPr lang="ru-RU" sz="1800" dirty="0">
                <a:effectLst/>
                <a:latin typeface="Times New Roman" panose="02020603050405020304" pitchFamily="18" charset="0"/>
                <a:cs typeface="Times New Roman" panose="02020603050405020304" pitchFamily="18" charset="0"/>
              </a:rPr>
              <a:t>В) создание центров занятости, оказывающих бесплатные консультационные, профориентационные услуги и помощь безработным гражданам;</a:t>
            </a:r>
          </a:p>
          <a:p>
            <a:pPr marL="0" indent="0" algn="just">
              <a:buNone/>
            </a:pPr>
            <a:r>
              <a:rPr lang="ru-RU" sz="1800" dirty="0">
                <a:effectLst/>
                <a:latin typeface="Times New Roman" panose="02020603050405020304" pitchFamily="18" charset="0"/>
                <a:cs typeface="Times New Roman" panose="02020603050405020304" pitchFamily="18" charset="0"/>
              </a:rPr>
              <a:t>Г) установление и гарантирование </a:t>
            </a:r>
            <a:r>
              <a:rPr lang="ru-RU" sz="1800" i="1" dirty="0">
                <a:effectLst/>
                <a:latin typeface="Times New Roman" panose="02020603050405020304" pitchFamily="18" charset="0"/>
                <a:cs typeface="Times New Roman" panose="02020603050405020304" pitchFamily="18" charset="0"/>
              </a:rPr>
              <a:t>минимального размера заработной платы (МЗП)</a:t>
            </a:r>
            <a:r>
              <a:rPr lang="ru-RU" sz="1800" b="1" dirty="0">
                <a:effectLst/>
                <a:latin typeface="Times New Roman" panose="02020603050405020304" pitchFamily="18" charset="0"/>
                <a:cs typeface="Times New Roman" panose="02020603050405020304" pitchFamily="18" charset="0"/>
              </a:rPr>
              <a:t>,</a:t>
            </a:r>
            <a:r>
              <a:rPr lang="ru-RU" sz="1800" dirty="0">
                <a:effectLst/>
                <a:latin typeface="Times New Roman" panose="02020603050405020304" pitchFamily="18" charset="0"/>
                <a:cs typeface="Times New Roman" panose="02020603050405020304" pitchFamily="18" charset="0"/>
              </a:rPr>
              <a:t> периодический пересмотр его размера;</a:t>
            </a:r>
          </a:p>
          <a:p>
            <a:pPr marL="0" indent="0" algn="just">
              <a:buNone/>
            </a:pPr>
            <a:r>
              <a:rPr lang="ru-RU" sz="1800" dirty="0">
                <a:effectLst/>
                <a:latin typeface="Times New Roman" panose="02020603050405020304" pitchFamily="18" charset="0"/>
                <a:cs typeface="Times New Roman" panose="02020603050405020304" pitchFamily="18" charset="0"/>
              </a:rPr>
              <a:t>Д)  создание условий для роста доходов (инновации, качественные рабочие места) с целью уменьшения их дифференциации, то есть различий в уровне дохода на душу населения</a:t>
            </a:r>
          </a:p>
          <a:p>
            <a:pPr marL="0" indent="0" algn="just">
              <a:buNone/>
            </a:pPr>
            <a:r>
              <a:rPr lang="ru-RU" sz="1800" dirty="0">
                <a:effectLst/>
                <a:latin typeface="Times New Roman" panose="02020603050405020304" pitchFamily="18" charset="0"/>
                <a:cs typeface="Times New Roman" panose="02020603050405020304" pitchFamily="18" charset="0"/>
              </a:rPr>
              <a:t>Е) создание среднего класса (60-80% населения)</a:t>
            </a:r>
          </a:p>
          <a:p>
            <a:pPr>
              <a:buFont typeface="Wingdings" pitchFamily="2" charset="2"/>
              <a:buNone/>
            </a:pPr>
            <a:endParaRPr lang="ru-RU" altLang="ru-RU" dirty="0"/>
          </a:p>
        </p:txBody>
      </p:sp>
    </p:spTree>
    <p:extLst>
      <p:ext uri="{BB962C8B-B14F-4D97-AF65-F5344CB8AC3E}">
        <p14:creationId xmlns:p14="http://schemas.microsoft.com/office/powerpoint/2010/main" val="2106357276"/>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2"/>
          <p:cNvSpPr>
            <a:spLocks noGrp="1" noChangeArrowheads="1"/>
          </p:cNvSpPr>
          <p:nvPr>
            <p:ph type="title"/>
          </p:nvPr>
        </p:nvSpPr>
        <p:spPr>
          <a:xfrm>
            <a:off x="1143000" y="457200"/>
            <a:ext cx="7391400" cy="1368425"/>
          </a:xfrm>
        </p:spPr>
        <p:txBody>
          <a:bodyPr/>
          <a:lstStyle/>
          <a:p>
            <a:r>
              <a:rPr lang="ru-RU" altLang="ru-RU" sz="5400">
                <a:latin typeface="Times New Roman" pitchFamily="18" charset="0"/>
              </a:rPr>
              <a:t>Развитие социальной инфраструктуры</a:t>
            </a:r>
            <a:br>
              <a:rPr lang="ru-RU" altLang="ru-RU" sz="4000"/>
            </a:br>
            <a:endParaRPr lang="ru-RU" altLang="ru-RU" sz="4000"/>
          </a:p>
        </p:txBody>
      </p:sp>
      <p:sp>
        <p:nvSpPr>
          <p:cNvPr id="202755" name="Rectangle 3"/>
          <p:cNvSpPr>
            <a:spLocks noGrp="1" noChangeArrowheads="1"/>
          </p:cNvSpPr>
          <p:nvPr>
            <p:ph type="body" idx="1"/>
          </p:nvPr>
        </p:nvSpPr>
        <p:spPr>
          <a:xfrm>
            <a:off x="1143000" y="1828800"/>
            <a:ext cx="7162800" cy="4530725"/>
          </a:xfrm>
        </p:spPr>
        <p:txBody>
          <a:bodyPr/>
          <a:lstStyle/>
          <a:p>
            <a:pPr algn="ctr">
              <a:buFont typeface="Wingdings" pitchFamily="2" charset="2"/>
              <a:buNone/>
            </a:pPr>
            <a:endParaRPr lang="en-US" altLang="ru-RU">
              <a:latin typeface="Times New Roman" pitchFamily="18" charset="0"/>
            </a:endParaRPr>
          </a:p>
          <a:p>
            <a:pPr algn="ctr">
              <a:buFont typeface="Wingdings" pitchFamily="2" charset="2"/>
              <a:buNone/>
            </a:pPr>
            <a:r>
              <a:rPr lang="ru-RU" altLang="ru-RU" sz="3400">
                <a:latin typeface="Times New Roman" pitchFamily="18" charset="0"/>
              </a:rPr>
              <a:t>Цель – развитие социального потенциала государства, рост благосостояния как фактор стабильности страны, развитие человеческого капитала</a:t>
            </a:r>
            <a:endParaRPr lang="en-US" altLang="ru-RU" sz="3400">
              <a:latin typeface="Times New Roman" pitchFamily="18" charset="0"/>
            </a:endParaRPr>
          </a:p>
          <a:p>
            <a:pPr algn="ctr">
              <a:buFont typeface="Wingdings" pitchFamily="2" charset="2"/>
              <a:buNone/>
            </a:pPr>
            <a:endParaRPr lang="ru-RU" altLang="ru-RU" sz="3400">
              <a:latin typeface="Times New Roman" pitchFamily="18" charset="0"/>
            </a:endParaRPr>
          </a:p>
          <a:p>
            <a:pPr algn="ctr">
              <a:buFont typeface="Wingdings" pitchFamily="2" charset="2"/>
              <a:buNone/>
            </a:pPr>
            <a:r>
              <a:rPr lang="ru-RU" altLang="ru-RU" sz="3400">
                <a:latin typeface="Times New Roman" pitchFamily="18" charset="0"/>
              </a:rPr>
              <a:t>Субъекты – все члены общества</a:t>
            </a:r>
          </a:p>
          <a:p>
            <a:pPr>
              <a:buFont typeface="Wingdings" pitchFamily="2" charset="2"/>
              <a:buNone/>
            </a:pPr>
            <a:endParaRPr lang="ru-RU" altLang="ru-RU" sz="340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2"/>
          <p:cNvSpPr>
            <a:spLocks noGrp="1" noChangeArrowheads="1"/>
          </p:cNvSpPr>
          <p:nvPr>
            <p:ph type="title"/>
          </p:nvPr>
        </p:nvSpPr>
        <p:spPr/>
        <p:txBody>
          <a:bodyPr/>
          <a:lstStyle/>
          <a:p>
            <a:r>
              <a:rPr lang="ru-RU" altLang="ru-RU" sz="5400">
                <a:latin typeface="Times New Roman" pitchFamily="18" charset="0"/>
              </a:rPr>
              <a:t>Человеческий капитал</a:t>
            </a:r>
          </a:p>
        </p:txBody>
      </p:sp>
      <p:sp>
        <p:nvSpPr>
          <p:cNvPr id="205827" name="Rectangle 3"/>
          <p:cNvSpPr>
            <a:spLocks noGrp="1" noChangeArrowheads="1"/>
          </p:cNvSpPr>
          <p:nvPr>
            <p:ph type="body" idx="1"/>
          </p:nvPr>
        </p:nvSpPr>
        <p:spPr>
          <a:xfrm>
            <a:off x="609600" y="1828800"/>
            <a:ext cx="8229600" cy="4530725"/>
          </a:xfrm>
        </p:spPr>
        <p:txBody>
          <a:bodyPr/>
          <a:lstStyle/>
          <a:p>
            <a:pPr>
              <a:buFont typeface="Wingdings" pitchFamily="2" charset="2"/>
              <a:buNone/>
            </a:pPr>
            <a:r>
              <a:rPr lang="ru-RU" altLang="ru-RU" sz="3600">
                <a:latin typeface="Times New Roman" pitchFamily="18" charset="0"/>
              </a:rPr>
              <a:t>Знания и навыки, накопленные </a:t>
            </a:r>
            <a:endParaRPr lang="en-US" altLang="ru-RU" sz="3600">
              <a:latin typeface="Times New Roman" pitchFamily="18" charset="0"/>
            </a:endParaRPr>
          </a:p>
          <a:p>
            <a:pPr>
              <a:buFont typeface="Wingdings" pitchFamily="2" charset="2"/>
              <a:buNone/>
            </a:pPr>
            <a:r>
              <a:rPr lang="ru-RU" altLang="ru-RU" sz="3600">
                <a:latin typeface="Times New Roman" pitchFamily="18" charset="0"/>
              </a:rPr>
              <a:t>человеком в результате обучения и </a:t>
            </a:r>
          </a:p>
          <a:p>
            <a:pPr>
              <a:buFont typeface="Wingdings" pitchFamily="2" charset="2"/>
              <a:buNone/>
            </a:pPr>
            <a:r>
              <a:rPr lang="ru-RU" altLang="ru-RU" sz="3600">
                <a:latin typeface="Times New Roman" pitchFamily="18" charset="0"/>
              </a:rPr>
              <a:t>предыдущей трудовой деятельности и</a:t>
            </a:r>
          </a:p>
          <a:p>
            <a:pPr>
              <a:buFont typeface="Wingdings" pitchFamily="2" charset="2"/>
              <a:buNone/>
            </a:pPr>
            <a:r>
              <a:rPr lang="ru-RU" altLang="ru-RU" sz="3600">
                <a:latin typeface="Times New Roman" pitchFamily="18" charset="0"/>
              </a:rPr>
              <a:t>влияющие на возможность его </a:t>
            </a:r>
          </a:p>
          <a:p>
            <a:pPr>
              <a:buFont typeface="Wingdings" pitchFamily="2" charset="2"/>
              <a:buNone/>
            </a:pPr>
            <a:r>
              <a:rPr lang="ru-RU" altLang="ru-RU" sz="3600">
                <a:latin typeface="Times New Roman" pitchFamily="18" charset="0"/>
              </a:rPr>
              <a:t>трудоустройства и уровень получаемых</a:t>
            </a:r>
          </a:p>
          <a:p>
            <a:pPr>
              <a:buFont typeface="Wingdings" pitchFamily="2" charset="2"/>
              <a:buNone/>
            </a:pPr>
            <a:r>
              <a:rPr lang="ru-RU" altLang="ru-RU" sz="3600">
                <a:latin typeface="Times New Roman" pitchFamily="18" charset="0"/>
              </a:rPr>
              <a:t>доходов</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1371600" y="381000"/>
            <a:ext cx="5715000" cy="1066800"/>
          </a:xfrm>
        </p:spPr>
        <p:txBody>
          <a:bodyPr/>
          <a:lstStyle/>
          <a:p>
            <a:r>
              <a:rPr lang="ru-RU" altLang="ru-RU" sz="4600" dirty="0"/>
              <a:t>    </a:t>
            </a:r>
            <a:r>
              <a:rPr lang="ru-RU" altLang="ru-RU" sz="5200" dirty="0">
                <a:latin typeface="Times New Roman" pitchFamily="18" charset="0"/>
              </a:rPr>
              <a:t>Цель</a:t>
            </a:r>
            <a:br>
              <a:rPr lang="ru-RU" altLang="ru-RU" sz="5200" dirty="0">
                <a:latin typeface="Times New Roman" pitchFamily="18" charset="0"/>
              </a:rPr>
            </a:br>
            <a:endParaRPr lang="ru-RU" altLang="ru-RU" sz="5200" dirty="0">
              <a:latin typeface="Times New Roman" pitchFamily="18" charset="0"/>
            </a:endParaRPr>
          </a:p>
        </p:txBody>
      </p:sp>
      <p:sp>
        <p:nvSpPr>
          <p:cNvPr id="5123" name="Rectangle 3"/>
          <p:cNvSpPr>
            <a:spLocks noGrp="1" noChangeArrowheads="1"/>
          </p:cNvSpPr>
          <p:nvPr>
            <p:ph type="body" idx="1"/>
          </p:nvPr>
        </p:nvSpPr>
        <p:spPr>
          <a:xfrm>
            <a:off x="152400" y="1219201"/>
            <a:ext cx="8229600" cy="3505200"/>
          </a:xfrm>
        </p:spPr>
        <p:txBody>
          <a:bodyPr/>
          <a:lstStyle/>
          <a:p>
            <a:pPr>
              <a:lnSpc>
                <a:spcPct val="90000"/>
              </a:lnSpc>
            </a:pPr>
            <a:r>
              <a:rPr lang="ru-RU" altLang="ru-RU" sz="2800" dirty="0">
                <a:latin typeface="Times New Roman" pitchFamily="18" charset="0"/>
              </a:rPr>
              <a:t>Рассмотреть понятие «социальная политика» как элемент механизма государственного регулирования</a:t>
            </a:r>
          </a:p>
          <a:p>
            <a:pPr>
              <a:lnSpc>
                <a:spcPct val="90000"/>
              </a:lnSpc>
              <a:buFont typeface="Wingdings" pitchFamily="2" charset="2"/>
              <a:buNone/>
            </a:pPr>
            <a:endParaRPr lang="ru-RU" altLang="ru-RU" sz="2800" dirty="0">
              <a:latin typeface="Times New Roman" pitchFamily="18" charset="0"/>
            </a:endParaRPr>
          </a:p>
          <a:p>
            <a:pPr>
              <a:lnSpc>
                <a:spcPct val="90000"/>
              </a:lnSpc>
            </a:pPr>
            <a:r>
              <a:rPr lang="ru-RU" altLang="ru-RU" sz="2800" dirty="0">
                <a:latin typeface="Times New Roman" pitchFamily="18" charset="0"/>
              </a:rPr>
              <a:t>Проанализировать основные виды и направления реализации социальной политики</a:t>
            </a:r>
          </a:p>
          <a:p>
            <a:pPr>
              <a:lnSpc>
                <a:spcPct val="90000"/>
              </a:lnSpc>
            </a:pPr>
            <a:endParaRPr lang="ru-RU" altLang="ru-RU" sz="2800" dirty="0">
              <a:latin typeface="Times New Roman" pitchFamily="18" charset="0"/>
            </a:endParaRPr>
          </a:p>
          <a:p>
            <a:pPr marL="0" indent="0">
              <a:lnSpc>
                <a:spcPct val="90000"/>
              </a:lnSpc>
              <a:buNone/>
            </a:pPr>
            <a:endParaRPr lang="ru-RU" altLang="ru-RU" sz="2800" dirty="0">
              <a:latin typeface="Times New Roman" pitchFamily="18" charset="0"/>
            </a:endParaRPr>
          </a:p>
          <a:p>
            <a:pPr>
              <a:lnSpc>
                <a:spcPct val="90000"/>
              </a:lnSpc>
            </a:pPr>
            <a:endParaRPr lang="ru-RU" altLang="ru-RU" sz="2800" dirty="0"/>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2"/>
          <p:cNvSpPr>
            <a:spLocks noGrp="1" noChangeArrowheads="1"/>
          </p:cNvSpPr>
          <p:nvPr>
            <p:ph type="title"/>
          </p:nvPr>
        </p:nvSpPr>
        <p:spPr>
          <a:xfrm>
            <a:off x="1143000" y="498475"/>
            <a:ext cx="7391400" cy="415925"/>
          </a:xfrm>
        </p:spPr>
        <p:txBody>
          <a:bodyPr/>
          <a:lstStyle/>
          <a:p>
            <a:r>
              <a:rPr lang="ru-RU" altLang="ru-RU" sz="2800" b="1" dirty="0">
                <a:latin typeface="Times New Roman" pitchFamily="18" charset="0"/>
              </a:rPr>
              <a:t>Развитие социальной инфраструктуры</a:t>
            </a:r>
            <a:br>
              <a:rPr lang="ru-RU" altLang="ru-RU" sz="4000" dirty="0"/>
            </a:br>
            <a:endParaRPr lang="ru-RU" altLang="ru-RU" sz="4000" dirty="0"/>
          </a:p>
        </p:txBody>
      </p:sp>
      <p:sp>
        <p:nvSpPr>
          <p:cNvPr id="202755" name="Rectangle 3"/>
          <p:cNvSpPr>
            <a:spLocks noGrp="1" noChangeArrowheads="1"/>
          </p:cNvSpPr>
          <p:nvPr>
            <p:ph type="body" idx="1"/>
          </p:nvPr>
        </p:nvSpPr>
        <p:spPr>
          <a:xfrm>
            <a:off x="228600" y="914400"/>
            <a:ext cx="8458200" cy="5445125"/>
          </a:xfrm>
        </p:spPr>
        <p:txBody>
          <a:bodyPr/>
          <a:lstStyle/>
          <a:p>
            <a:pPr algn="just">
              <a:buNone/>
            </a:pPr>
            <a:r>
              <a:rPr lang="ru-RU" sz="2800" i="1" dirty="0">
                <a:effectLst/>
                <a:latin typeface="Times New Roman" panose="02020603050405020304" pitchFamily="18" charset="0"/>
                <a:cs typeface="Times New Roman" panose="02020603050405020304" pitchFamily="18" charset="0"/>
              </a:rPr>
              <a:t>Социальная инфраструктура</a:t>
            </a:r>
            <a:r>
              <a:rPr lang="ru-RU" sz="2800" dirty="0">
                <a:effectLst/>
                <a:latin typeface="Times New Roman" panose="02020603050405020304" pitchFamily="18" charset="0"/>
                <a:cs typeface="Times New Roman" panose="02020603050405020304" pitchFamily="18" charset="0"/>
              </a:rPr>
              <a:t> представляет </a:t>
            </a:r>
          </a:p>
          <a:p>
            <a:pPr algn="just">
              <a:buNone/>
            </a:pPr>
            <a:r>
              <a:rPr lang="ru-RU" sz="2800" dirty="0">
                <a:effectLst/>
                <a:latin typeface="Times New Roman" panose="02020603050405020304" pitchFamily="18" charset="0"/>
                <a:cs typeface="Times New Roman" panose="02020603050405020304" pitchFamily="18" charset="0"/>
              </a:rPr>
              <a:t>собой совокупность отраслей,  обслуживающих </a:t>
            </a:r>
          </a:p>
          <a:p>
            <a:pPr algn="just">
              <a:buNone/>
            </a:pPr>
            <a:r>
              <a:rPr lang="ru-RU" sz="2800" dirty="0">
                <a:effectLst/>
                <a:latin typeface="Times New Roman" panose="02020603050405020304" pitchFamily="18" charset="0"/>
                <a:cs typeface="Times New Roman" panose="02020603050405020304" pitchFamily="18" charset="0"/>
              </a:rPr>
              <a:t>человека, способствующих  воспроизводству всех </a:t>
            </a:r>
          </a:p>
          <a:p>
            <a:pPr algn="just">
              <a:buNone/>
            </a:pPr>
            <a:r>
              <a:rPr lang="ru-RU" sz="2800" dirty="0">
                <a:effectLst/>
                <a:latin typeface="Times New Roman" panose="02020603050405020304" pitchFamily="18" charset="0"/>
                <a:cs typeface="Times New Roman" panose="02020603050405020304" pitchFamily="18" charset="0"/>
              </a:rPr>
              <a:t>сторон его жизни. </a:t>
            </a:r>
          </a:p>
          <a:p>
            <a:pPr algn="just">
              <a:buNone/>
            </a:pPr>
            <a:r>
              <a:rPr lang="ru-RU" sz="2800" dirty="0">
                <a:effectLst/>
                <a:latin typeface="Times New Roman" panose="02020603050405020304" pitchFamily="18" charset="0"/>
                <a:cs typeface="Times New Roman" panose="02020603050405020304" pitchFamily="18" charset="0"/>
              </a:rPr>
              <a:t>Развитие социальной инфраструктуры в сферах </a:t>
            </a:r>
          </a:p>
          <a:p>
            <a:pPr algn="just">
              <a:buNone/>
            </a:pPr>
            <a:r>
              <a:rPr lang="ru-RU" sz="2800" dirty="0">
                <a:effectLst/>
                <a:latin typeface="Times New Roman" panose="02020603050405020304" pitchFamily="18" charset="0"/>
                <a:cs typeface="Times New Roman" panose="02020603050405020304" pitchFamily="18" charset="0"/>
              </a:rPr>
              <a:t>образования, здравоохранения,  жилищно-</a:t>
            </a:r>
          </a:p>
          <a:p>
            <a:pPr algn="just">
              <a:buNone/>
            </a:pPr>
            <a:r>
              <a:rPr lang="ru-RU" sz="2800" dirty="0">
                <a:effectLst/>
                <a:latin typeface="Times New Roman" panose="02020603050405020304" pitchFamily="18" charset="0"/>
                <a:cs typeface="Times New Roman" panose="02020603050405020304" pitchFamily="18" charset="0"/>
              </a:rPr>
              <a:t>коммунальной, спорта и культуры направлено в </a:t>
            </a:r>
          </a:p>
          <a:p>
            <a:pPr algn="just">
              <a:buNone/>
            </a:pPr>
            <a:r>
              <a:rPr lang="ru-RU" sz="2800" dirty="0">
                <a:effectLst/>
                <a:latin typeface="Times New Roman" panose="02020603050405020304" pitchFamily="18" charset="0"/>
                <a:cs typeface="Times New Roman" panose="02020603050405020304" pitchFamily="18" charset="0"/>
              </a:rPr>
              <a:t>первую очередь на развитие  человеческого </a:t>
            </a:r>
          </a:p>
          <a:p>
            <a:pPr algn="just">
              <a:buNone/>
            </a:pPr>
            <a:r>
              <a:rPr lang="ru-RU" sz="2800" dirty="0">
                <a:effectLst/>
                <a:latin typeface="Times New Roman" panose="02020603050405020304" pitchFamily="18" charset="0"/>
                <a:cs typeface="Times New Roman" panose="02020603050405020304" pitchFamily="18" charset="0"/>
              </a:rPr>
              <a:t>капитала всех граждан</a:t>
            </a:r>
            <a:r>
              <a:rPr lang="ru-RU" sz="2800" i="1" dirty="0">
                <a:effectLst/>
                <a:latin typeface="Times New Roman" panose="02020603050405020304" pitchFamily="18" charset="0"/>
                <a:cs typeface="Times New Roman" panose="02020603050405020304" pitchFamily="18" charset="0"/>
              </a:rPr>
              <a:t> </a:t>
            </a:r>
            <a:r>
              <a:rPr lang="ru-RU" sz="2800" dirty="0">
                <a:effectLst/>
                <a:latin typeface="Times New Roman" panose="02020603050405020304" pitchFamily="18" charset="0"/>
                <a:cs typeface="Times New Roman" panose="02020603050405020304" pitchFamily="18" charset="0"/>
              </a:rPr>
              <a:t>страны.</a:t>
            </a:r>
          </a:p>
          <a:p>
            <a:pPr>
              <a:buFont typeface="Wingdings" pitchFamily="2" charset="2"/>
              <a:buNone/>
            </a:pPr>
            <a:endParaRPr lang="ru-RU" altLang="ru-RU" sz="3400" dirty="0"/>
          </a:p>
        </p:txBody>
      </p:sp>
    </p:spTree>
    <p:extLst>
      <p:ext uri="{BB962C8B-B14F-4D97-AF65-F5344CB8AC3E}">
        <p14:creationId xmlns:p14="http://schemas.microsoft.com/office/powerpoint/2010/main" val="2249190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2"/>
          <p:cNvSpPr>
            <a:spLocks noGrp="1" noChangeArrowheads="1"/>
          </p:cNvSpPr>
          <p:nvPr>
            <p:ph type="title"/>
          </p:nvPr>
        </p:nvSpPr>
        <p:spPr/>
        <p:txBody>
          <a:bodyPr/>
          <a:lstStyle/>
          <a:p>
            <a:r>
              <a:rPr lang="ru-RU" altLang="ru-RU" sz="5400">
                <a:latin typeface="Times New Roman" pitchFamily="18" charset="0"/>
              </a:rPr>
              <a:t>Социальное обеспечение и социальная защита</a:t>
            </a:r>
          </a:p>
        </p:txBody>
      </p:sp>
      <p:sp>
        <p:nvSpPr>
          <p:cNvPr id="204803" name="Rectangle 3"/>
          <p:cNvSpPr>
            <a:spLocks noGrp="1" noChangeArrowheads="1"/>
          </p:cNvSpPr>
          <p:nvPr>
            <p:ph type="body" idx="1"/>
          </p:nvPr>
        </p:nvSpPr>
        <p:spPr>
          <a:xfrm>
            <a:off x="381000" y="1981200"/>
            <a:ext cx="8229600" cy="4530725"/>
          </a:xfrm>
        </p:spPr>
        <p:txBody>
          <a:bodyPr/>
          <a:lstStyle/>
          <a:p>
            <a:pPr>
              <a:buFont typeface="Wingdings" pitchFamily="2" charset="2"/>
              <a:buNone/>
            </a:pPr>
            <a:r>
              <a:rPr lang="ru-RU" altLang="ru-RU">
                <a:latin typeface="Times New Roman" pitchFamily="18" charset="0"/>
              </a:rPr>
              <a:t>Цель</a:t>
            </a:r>
            <a:r>
              <a:rPr lang="en-US" altLang="ru-RU">
                <a:latin typeface="Times New Roman" pitchFamily="18" charset="0"/>
              </a:rPr>
              <a:t> – </a:t>
            </a:r>
            <a:r>
              <a:rPr lang="ru-RU" altLang="ru-RU">
                <a:latin typeface="Times New Roman" pitchFamily="18" charset="0"/>
              </a:rPr>
              <a:t>обеспечить блага и услуги на</a:t>
            </a:r>
            <a:endParaRPr lang="en-US" altLang="ru-RU">
              <a:latin typeface="Times New Roman" pitchFamily="18" charset="0"/>
            </a:endParaRPr>
          </a:p>
          <a:p>
            <a:pPr>
              <a:buFont typeface="Wingdings" pitchFamily="2" charset="2"/>
              <a:buNone/>
            </a:pPr>
            <a:r>
              <a:rPr lang="ru-RU" altLang="ru-RU">
                <a:latin typeface="Times New Roman" pitchFamily="18" charset="0"/>
              </a:rPr>
              <a:t>минимально</a:t>
            </a:r>
            <a:r>
              <a:rPr lang="en-US" altLang="ru-RU">
                <a:latin typeface="Times New Roman" pitchFamily="18" charset="0"/>
              </a:rPr>
              <a:t> </a:t>
            </a:r>
            <a:r>
              <a:rPr lang="ru-RU" altLang="ru-RU">
                <a:latin typeface="Times New Roman" pitchFamily="18" charset="0"/>
              </a:rPr>
              <a:t>достаточном уровне для</a:t>
            </a:r>
            <a:endParaRPr lang="en-US" altLang="ru-RU">
              <a:latin typeface="Times New Roman" pitchFamily="18" charset="0"/>
            </a:endParaRPr>
          </a:p>
          <a:p>
            <a:pPr>
              <a:buFont typeface="Wingdings" pitchFamily="2" charset="2"/>
              <a:buNone/>
            </a:pPr>
            <a:r>
              <a:rPr lang="ru-RU" altLang="ru-RU">
                <a:latin typeface="Times New Roman" pitchFamily="18" charset="0"/>
              </a:rPr>
              <a:t>выравнивания доходов и</a:t>
            </a:r>
            <a:r>
              <a:rPr lang="en-US" altLang="ru-RU">
                <a:latin typeface="Times New Roman" pitchFamily="18" charset="0"/>
              </a:rPr>
              <a:t> </a:t>
            </a:r>
            <a:r>
              <a:rPr lang="ru-RU" altLang="ru-RU">
                <a:latin typeface="Times New Roman" pitchFamily="18" charset="0"/>
              </a:rPr>
              <a:t>поддержания</a:t>
            </a:r>
            <a:endParaRPr lang="en-US" altLang="ru-RU">
              <a:latin typeface="Times New Roman" pitchFamily="18" charset="0"/>
            </a:endParaRPr>
          </a:p>
          <a:p>
            <a:pPr>
              <a:buFont typeface="Wingdings" pitchFamily="2" charset="2"/>
              <a:buNone/>
            </a:pPr>
            <a:r>
              <a:rPr lang="ru-RU" altLang="ru-RU">
                <a:latin typeface="Times New Roman" pitchFamily="18" charset="0"/>
              </a:rPr>
              <a:t>социального статуса</a:t>
            </a:r>
            <a:endParaRPr lang="en-US" altLang="ru-RU">
              <a:latin typeface="Times New Roman" pitchFamily="18" charset="0"/>
            </a:endParaRPr>
          </a:p>
          <a:p>
            <a:pPr>
              <a:buFont typeface="Wingdings" pitchFamily="2" charset="2"/>
              <a:buNone/>
            </a:pPr>
            <a:endParaRPr lang="ru-RU" altLang="ru-RU">
              <a:latin typeface="Times New Roman" pitchFamily="18" charset="0"/>
            </a:endParaRPr>
          </a:p>
          <a:p>
            <a:pPr>
              <a:buFont typeface="Wingdings" pitchFamily="2" charset="2"/>
              <a:buNone/>
            </a:pPr>
            <a:r>
              <a:rPr lang="ru-RU" altLang="ru-RU">
                <a:latin typeface="Times New Roman" pitchFamily="18" charset="0"/>
              </a:rPr>
              <a:t>Субъект – нетрудоспособные, </a:t>
            </a:r>
            <a:endParaRPr lang="en-US" altLang="ru-RU">
              <a:latin typeface="Times New Roman" pitchFamily="18" charset="0"/>
            </a:endParaRPr>
          </a:p>
          <a:p>
            <a:pPr>
              <a:buFont typeface="Wingdings" pitchFamily="2" charset="2"/>
              <a:buNone/>
            </a:pPr>
            <a:r>
              <a:rPr lang="ru-RU" altLang="ru-RU">
                <a:latin typeface="Times New Roman" pitchFamily="18" charset="0"/>
              </a:rPr>
              <a:t>малообеспеченные, безработные граждане</a:t>
            </a:r>
          </a:p>
          <a:p>
            <a:pPr>
              <a:buFont typeface="Wingdings" pitchFamily="2" charset="2"/>
              <a:buNone/>
            </a:pPr>
            <a:endParaRPr lang="ru-RU" altLang="ru-RU">
              <a:latin typeface="Times New Roman" pitchFamily="18"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2"/>
          <p:cNvSpPr>
            <a:spLocks noGrp="1" noChangeArrowheads="1"/>
          </p:cNvSpPr>
          <p:nvPr>
            <p:ph type="title"/>
          </p:nvPr>
        </p:nvSpPr>
        <p:spPr>
          <a:xfrm>
            <a:off x="533400" y="304801"/>
            <a:ext cx="8077200" cy="762000"/>
          </a:xfrm>
        </p:spPr>
        <p:txBody>
          <a:bodyPr/>
          <a:lstStyle/>
          <a:p>
            <a:br>
              <a:rPr lang="ru-RU" altLang="ru-RU" sz="5400" dirty="0">
                <a:latin typeface="Times New Roman" pitchFamily="18" charset="0"/>
              </a:rPr>
            </a:br>
            <a:br>
              <a:rPr lang="ru-RU" altLang="ru-RU" sz="5400" dirty="0">
                <a:latin typeface="Times New Roman" pitchFamily="18" charset="0"/>
              </a:rPr>
            </a:br>
            <a:r>
              <a:rPr lang="ru-RU" altLang="ru-RU" sz="2800" b="1" dirty="0">
                <a:latin typeface="Times New Roman" pitchFamily="18" charset="0"/>
              </a:rPr>
              <a:t>Источники социального обеспечения</a:t>
            </a:r>
            <a:br>
              <a:rPr lang="ru-RU" altLang="ru-RU" sz="5400" dirty="0">
                <a:latin typeface="Times New Roman" pitchFamily="18" charset="0"/>
              </a:rPr>
            </a:br>
            <a:br>
              <a:rPr lang="ru-RU" altLang="ru-RU" sz="5400" dirty="0">
                <a:latin typeface="Times New Roman" pitchFamily="18" charset="0"/>
              </a:rPr>
            </a:br>
            <a:r>
              <a:rPr lang="ru-RU" altLang="ru-RU" sz="5400" dirty="0">
                <a:latin typeface="Times New Roman" pitchFamily="18" charset="0"/>
              </a:rPr>
              <a:t> </a:t>
            </a:r>
          </a:p>
        </p:txBody>
      </p:sp>
      <p:sp>
        <p:nvSpPr>
          <p:cNvPr id="203779" name="Rectangle 3"/>
          <p:cNvSpPr>
            <a:spLocks noGrp="1" noChangeArrowheads="1"/>
          </p:cNvSpPr>
          <p:nvPr>
            <p:ph type="body" idx="1"/>
          </p:nvPr>
        </p:nvSpPr>
        <p:spPr>
          <a:xfrm>
            <a:off x="381000" y="1524000"/>
            <a:ext cx="8458200" cy="4495800"/>
          </a:xfrm>
        </p:spPr>
        <p:txBody>
          <a:bodyPr/>
          <a:lstStyle/>
          <a:p>
            <a:pPr marL="0" indent="0" algn="just">
              <a:buNone/>
            </a:pPr>
            <a:r>
              <a:rPr lang="ru-RU" sz="2000" dirty="0">
                <a:effectLst/>
                <a:latin typeface="Times New Roman" panose="02020603050405020304" pitchFamily="18" charset="0"/>
                <a:cs typeface="Times New Roman" panose="02020603050405020304" pitchFamily="18" charset="0"/>
              </a:rPr>
              <a:t>Основные элементы финансовых источников социального обеспечения должны формироваться на основе взаимодействия:</a:t>
            </a:r>
          </a:p>
          <a:p>
            <a:pPr marL="0" indent="0" algn="just">
              <a:buNone/>
            </a:pPr>
            <a:r>
              <a:rPr lang="ru-RU" sz="2000" dirty="0">
                <a:effectLst/>
                <a:latin typeface="Times New Roman" panose="02020603050405020304" pitchFamily="18" charset="0"/>
                <a:cs typeface="Times New Roman" panose="02020603050405020304" pitchFamily="18" charset="0"/>
              </a:rPr>
              <a:t>- страхования (обязательное социальное; корпоративное). Принцип страхования в наибольшей степени соответствует рыночным подходам, личному вкладу и ответственности субъектов.</a:t>
            </a:r>
          </a:p>
          <a:p>
            <a:pPr marL="0" indent="0" algn="just">
              <a:buNone/>
            </a:pPr>
            <a:r>
              <a:rPr lang="ru-RU" sz="2000" dirty="0">
                <a:effectLst/>
                <a:latin typeface="Times New Roman" panose="02020603050405020304" pitchFamily="18" charset="0"/>
                <a:cs typeface="Times New Roman" panose="02020603050405020304" pitchFamily="18" charset="0"/>
              </a:rPr>
              <a:t>- социальной помощи (комбинация бюджетных трансфертов и социальных услуг)</a:t>
            </a:r>
          </a:p>
          <a:p>
            <a:pPr marL="0" indent="0" algn="just">
              <a:buNone/>
            </a:pPr>
            <a:r>
              <a:rPr lang="ru-RU" sz="2000" dirty="0">
                <a:effectLst/>
                <a:latin typeface="Times New Roman" panose="02020603050405020304" pitchFamily="18" charset="0"/>
                <a:cs typeface="Times New Roman" panose="02020603050405020304" pitchFamily="18" charset="0"/>
              </a:rPr>
              <a:t>- попечительства.</a:t>
            </a:r>
          </a:p>
          <a:p>
            <a:pPr marL="0" indent="0" algn="just">
              <a:buNone/>
            </a:pPr>
            <a:r>
              <a:rPr lang="ru-RU" sz="2000" dirty="0">
                <a:effectLst/>
                <a:latin typeface="Times New Roman" panose="02020603050405020304" pitchFamily="18" charset="0"/>
                <a:cs typeface="Times New Roman" panose="02020603050405020304" pitchFamily="18" charset="0"/>
              </a:rPr>
              <a:t>    Конкретная политика доходов, которая разрабатывается в разных странах на основе анализа модели, различна и зависит от многих факторов, в том числе от уровня социально-экономического развития, темпов производительности труда, социальной напряженности в обществе.</a:t>
            </a:r>
          </a:p>
          <a:p>
            <a:pPr marL="609600" indent="-609600">
              <a:buFont typeface="Wingdings" pitchFamily="2" charset="2"/>
              <a:buNone/>
            </a:pPr>
            <a:endParaRPr lang="ru-RU" altLang="ru-RU" dirty="0">
              <a:latin typeface="Times New Roman" pitchFamily="18" charset="0"/>
            </a:endParaRPr>
          </a:p>
          <a:p>
            <a:pPr marL="609600" indent="-609600"/>
            <a:endParaRPr lang="en-US" altLang="ru-RU" dirty="0">
              <a:latin typeface="Times New Roman" pitchFamily="18" charset="0"/>
            </a:endParaRPr>
          </a:p>
          <a:p>
            <a:pPr marL="609600" indent="-609600"/>
            <a:endParaRPr lang="ru-RU" altLang="ru-RU" dirty="0">
              <a:latin typeface="Times New Roman" pitchFamily="18"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2"/>
          <p:cNvSpPr>
            <a:spLocks noGrp="1" noChangeArrowheads="1"/>
          </p:cNvSpPr>
          <p:nvPr>
            <p:ph type="title"/>
          </p:nvPr>
        </p:nvSpPr>
        <p:spPr>
          <a:xfrm>
            <a:off x="533400" y="304801"/>
            <a:ext cx="8077200" cy="609599"/>
          </a:xfrm>
        </p:spPr>
        <p:txBody>
          <a:bodyPr/>
          <a:lstStyle/>
          <a:p>
            <a:br>
              <a:rPr lang="ru-RU" altLang="ru-RU" sz="5400" dirty="0">
                <a:latin typeface="Times New Roman" pitchFamily="18" charset="0"/>
              </a:rPr>
            </a:br>
            <a:br>
              <a:rPr lang="ru-RU" altLang="ru-RU" sz="5400" dirty="0">
                <a:latin typeface="Times New Roman" pitchFamily="18" charset="0"/>
              </a:rPr>
            </a:br>
            <a:r>
              <a:rPr lang="ru-RU" altLang="ru-RU" sz="2800" b="1" dirty="0">
                <a:latin typeface="Times New Roman" pitchFamily="18" charset="0"/>
              </a:rPr>
              <a:t>Неравенство доходов</a:t>
            </a:r>
            <a:br>
              <a:rPr lang="ru-RU" altLang="ru-RU" sz="5400" dirty="0">
                <a:latin typeface="Times New Roman" pitchFamily="18" charset="0"/>
              </a:rPr>
            </a:br>
            <a:br>
              <a:rPr lang="ru-RU" altLang="ru-RU" sz="5400" dirty="0">
                <a:latin typeface="Times New Roman" pitchFamily="18" charset="0"/>
              </a:rPr>
            </a:br>
            <a:r>
              <a:rPr lang="ru-RU" altLang="ru-RU" sz="5400" dirty="0">
                <a:latin typeface="Times New Roman" pitchFamily="18" charset="0"/>
              </a:rPr>
              <a:t> </a:t>
            </a:r>
          </a:p>
        </p:txBody>
      </p:sp>
      <p:sp>
        <p:nvSpPr>
          <p:cNvPr id="203779" name="Rectangle 3"/>
          <p:cNvSpPr>
            <a:spLocks noGrp="1" noChangeArrowheads="1"/>
          </p:cNvSpPr>
          <p:nvPr>
            <p:ph type="body" idx="1"/>
          </p:nvPr>
        </p:nvSpPr>
        <p:spPr>
          <a:xfrm>
            <a:off x="381000" y="914400"/>
            <a:ext cx="8458200" cy="5715000"/>
          </a:xfrm>
        </p:spPr>
        <p:txBody>
          <a:bodyPr/>
          <a:lstStyle/>
          <a:p>
            <a:pPr marL="0" indent="0">
              <a:buNone/>
            </a:pPr>
            <a:r>
              <a:rPr lang="ru-RU" sz="2000" b="1" i="1" dirty="0">
                <a:effectLst/>
                <a:latin typeface="Times New Roman" panose="02020603050405020304" pitchFamily="18" charset="0"/>
                <a:cs typeface="Times New Roman" panose="02020603050405020304" pitchFamily="18" charset="0"/>
              </a:rPr>
              <a:t>    «Неравенство в доходах</a:t>
            </a:r>
            <a:r>
              <a:rPr lang="ru-RU" sz="2000" b="1" dirty="0">
                <a:effectLst/>
                <a:latin typeface="Times New Roman" panose="02020603050405020304" pitchFamily="18" charset="0"/>
                <a:cs typeface="Times New Roman" panose="02020603050405020304" pitchFamily="18" charset="0"/>
              </a:rPr>
              <a:t> </a:t>
            </a:r>
            <a:r>
              <a:rPr lang="ru-RU" sz="2000" dirty="0">
                <a:effectLst/>
                <a:latin typeface="Times New Roman" panose="02020603050405020304" pitchFamily="18" charset="0"/>
                <a:cs typeface="Times New Roman" panose="02020603050405020304" pitchFamily="18" charset="0"/>
              </a:rPr>
              <a:t>– это ситуация, в которой доходы страны распределены неравномерно среди населения».</a:t>
            </a:r>
          </a:p>
          <a:p>
            <a:pPr marL="0" indent="0">
              <a:buNone/>
            </a:pPr>
            <a:r>
              <a:rPr lang="ru-RU" sz="2000" dirty="0">
                <a:effectLst/>
                <a:latin typeface="Times New Roman" panose="02020603050405020304" pitchFamily="18" charset="0"/>
                <a:cs typeface="Times New Roman" panose="02020603050405020304" pitchFamily="18" charset="0"/>
              </a:rPr>
              <a:t>Проблемы начинаются, когда маленькая доля населения получает колоссальную долю от общих доходов, тогда как остальные вынужденно делят между собой остатки.</a:t>
            </a:r>
          </a:p>
          <a:p>
            <a:pPr marL="0" indent="0">
              <a:buNone/>
            </a:pPr>
            <a:r>
              <a:rPr lang="ru-RU" sz="2000" b="1" dirty="0">
                <a:effectLst/>
                <a:latin typeface="Times New Roman" panose="02020603050405020304" pitchFamily="18" charset="0"/>
                <a:cs typeface="Times New Roman" panose="02020603050405020304" pitchFamily="18" charset="0"/>
              </a:rPr>
              <a:t>   </a:t>
            </a:r>
            <a:r>
              <a:rPr lang="ru-RU" sz="2000" b="1" u="sng" dirty="0">
                <a:effectLst/>
                <a:latin typeface="Times New Roman" panose="02020603050405020304" pitchFamily="18" charset="0"/>
                <a:cs typeface="Times New Roman" panose="02020603050405020304" pitchFamily="18" charset="0"/>
              </a:rPr>
              <a:t>Кривая Лоренца (</a:t>
            </a:r>
            <a:r>
              <a:rPr lang="ru-RU" sz="2000" b="1" u="sng" dirty="0" err="1">
                <a:effectLst/>
                <a:latin typeface="Times New Roman" panose="02020603050405020304" pitchFamily="18" charset="0"/>
                <a:cs typeface="Times New Roman" panose="02020603050405020304" pitchFamily="18" charset="0"/>
              </a:rPr>
              <a:t>Lorenz</a:t>
            </a:r>
            <a:r>
              <a:rPr lang="ru-RU" sz="2000" b="1" u="sng" dirty="0">
                <a:effectLst/>
                <a:latin typeface="Times New Roman" panose="02020603050405020304" pitchFamily="18" charset="0"/>
                <a:cs typeface="Times New Roman" panose="02020603050405020304" pitchFamily="18" charset="0"/>
              </a:rPr>
              <a:t> </a:t>
            </a:r>
            <a:r>
              <a:rPr lang="ru-RU" sz="2000" b="1" u="sng" dirty="0" err="1">
                <a:effectLst/>
                <a:latin typeface="Times New Roman" panose="02020603050405020304" pitchFamily="18" charset="0"/>
                <a:cs typeface="Times New Roman" panose="02020603050405020304" pitchFamily="18" charset="0"/>
              </a:rPr>
              <a:t>curve</a:t>
            </a:r>
            <a:r>
              <a:rPr lang="ru-RU" sz="2000" b="1" u="sng" dirty="0">
                <a:effectLst/>
                <a:latin typeface="Times New Roman" panose="02020603050405020304" pitchFamily="18" charset="0"/>
                <a:cs typeface="Times New Roman" panose="02020603050405020304" pitchFamily="18" charset="0"/>
              </a:rPr>
              <a:t>)</a:t>
            </a:r>
            <a:r>
              <a:rPr lang="ru-RU" sz="2000" u="sng" dirty="0">
                <a:effectLst/>
                <a:latin typeface="Times New Roman" panose="02020603050405020304" pitchFamily="18" charset="0"/>
                <a:cs typeface="Times New Roman" panose="02020603050405020304" pitchFamily="18" charset="0"/>
              </a:rPr>
              <a:t> </a:t>
            </a:r>
            <a:r>
              <a:rPr lang="ru-RU" sz="2000" dirty="0">
                <a:effectLst/>
                <a:latin typeface="Times New Roman" panose="02020603050405020304" pitchFamily="18" charset="0"/>
                <a:cs typeface="Times New Roman" panose="02020603050405020304" pitchFamily="18" charset="0"/>
              </a:rPr>
              <a:t>— график, демонстрирующий степень неравенства в распределении дохода в обществе, отрасли, а также степени неравенства в распределении богатства. </a:t>
            </a:r>
          </a:p>
          <a:p>
            <a:pPr marL="609600" indent="-609600">
              <a:buFont typeface="Wingdings" pitchFamily="2" charset="2"/>
              <a:buNone/>
            </a:pPr>
            <a:endParaRPr lang="ru-RU" altLang="ru-RU" dirty="0">
              <a:latin typeface="Times New Roman" pitchFamily="18" charset="0"/>
            </a:endParaRPr>
          </a:p>
          <a:p>
            <a:pPr marL="609600" indent="-609600"/>
            <a:endParaRPr lang="en-US" altLang="ru-RU" dirty="0">
              <a:latin typeface="Times New Roman" pitchFamily="18" charset="0"/>
            </a:endParaRPr>
          </a:p>
          <a:p>
            <a:pPr marL="609600" indent="-609600"/>
            <a:endParaRPr lang="ru-RU" altLang="ru-RU" dirty="0">
              <a:latin typeface="Times New Roman" pitchFamily="18" charset="0"/>
            </a:endParaRPr>
          </a:p>
        </p:txBody>
      </p:sp>
      <p:pic>
        <p:nvPicPr>
          <p:cNvPr id="4" name="Рисунок 3">
            <a:extLst>
              <a:ext uri="{FF2B5EF4-FFF2-40B4-BE49-F238E27FC236}">
                <a16:creationId xmlns:a16="http://schemas.microsoft.com/office/drawing/2014/main" id="{024BCAA2-EAEE-443D-AECD-ECA46BCB5112}"/>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524000" y="3657600"/>
            <a:ext cx="6248400" cy="2838450"/>
          </a:xfrm>
          <a:prstGeom prst="rect">
            <a:avLst/>
          </a:prstGeom>
          <a:noFill/>
          <a:ln>
            <a:noFill/>
          </a:ln>
        </p:spPr>
      </p:pic>
    </p:spTree>
    <p:extLst>
      <p:ext uri="{BB962C8B-B14F-4D97-AF65-F5344CB8AC3E}">
        <p14:creationId xmlns:p14="http://schemas.microsoft.com/office/powerpoint/2010/main" val="246551015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2"/>
          <p:cNvSpPr>
            <a:spLocks noGrp="1" noChangeArrowheads="1"/>
          </p:cNvSpPr>
          <p:nvPr>
            <p:ph type="title"/>
          </p:nvPr>
        </p:nvSpPr>
        <p:spPr>
          <a:xfrm>
            <a:off x="533400" y="304801"/>
            <a:ext cx="8077200" cy="609599"/>
          </a:xfrm>
        </p:spPr>
        <p:txBody>
          <a:bodyPr/>
          <a:lstStyle/>
          <a:p>
            <a:br>
              <a:rPr lang="ru-RU" altLang="ru-RU" sz="5400" dirty="0">
                <a:latin typeface="Times New Roman" pitchFamily="18" charset="0"/>
              </a:rPr>
            </a:br>
            <a:br>
              <a:rPr lang="ru-RU" altLang="ru-RU" sz="5400" dirty="0">
                <a:latin typeface="Times New Roman" pitchFamily="18" charset="0"/>
              </a:rPr>
            </a:br>
            <a:r>
              <a:rPr lang="ru-RU" altLang="ru-RU" sz="2800" b="1" dirty="0">
                <a:latin typeface="Times New Roman" pitchFamily="18" charset="0"/>
              </a:rPr>
              <a:t>Кривая Лоренца</a:t>
            </a:r>
            <a:br>
              <a:rPr lang="ru-RU" altLang="ru-RU" sz="5400" dirty="0">
                <a:latin typeface="Times New Roman" pitchFamily="18" charset="0"/>
              </a:rPr>
            </a:br>
            <a:br>
              <a:rPr lang="ru-RU" altLang="ru-RU" sz="5400" dirty="0">
                <a:latin typeface="Times New Roman" pitchFamily="18" charset="0"/>
              </a:rPr>
            </a:br>
            <a:r>
              <a:rPr lang="ru-RU" altLang="ru-RU" sz="5400" dirty="0">
                <a:latin typeface="Times New Roman" pitchFamily="18" charset="0"/>
              </a:rPr>
              <a:t> </a:t>
            </a:r>
          </a:p>
        </p:txBody>
      </p:sp>
      <p:sp>
        <p:nvSpPr>
          <p:cNvPr id="203779" name="Rectangle 3"/>
          <p:cNvSpPr>
            <a:spLocks noGrp="1" noChangeArrowheads="1"/>
          </p:cNvSpPr>
          <p:nvPr>
            <p:ph type="body" idx="1"/>
          </p:nvPr>
        </p:nvSpPr>
        <p:spPr>
          <a:xfrm>
            <a:off x="381000" y="914400"/>
            <a:ext cx="8458200" cy="5715000"/>
          </a:xfrm>
        </p:spPr>
        <p:txBody>
          <a:bodyPr/>
          <a:lstStyle/>
          <a:p>
            <a:pPr marL="0" indent="0">
              <a:buNone/>
            </a:pPr>
            <a:r>
              <a:rPr lang="ru-RU" sz="1600" b="1" i="1" dirty="0">
                <a:effectLst/>
                <a:latin typeface="Times New Roman" panose="02020603050405020304" pitchFamily="18" charset="0"/>
                <a:cs typeface="Times New Roman" panose="02020603050405020304" pitchFamily="18" charset="0"/>
              </a:rPr>
              <a:t>  </a:t>
            </a:r>
            <a:r>
              <a:rPr lang="ru-RU" sz="1600" dirty="0">
                <a:effectLst/>
                <a:latin typeface="Times New Roman" panose="02020603050405020304" pitchFamily="18" charset="0"/>
                <a:cs typeface="Times New Roman" panose="02020603050405020304" pitchFamily="18" charset="0"/>
              </a:rPr>
              <a:t>На оси абсцисс откладывается доля населения, а на оси ординат — доля доходов в обществе в процентном отношении. Как видно из графика, в обществе всегда имеет место быть неравенство в распределении доходов, что отражает кривая </a:t>
            </a:r>
            <a:r>
              <a:rPr lang="ru-RU" sz="1600" i="1" dirty="0">
                <a:effectLst/>
                <a:latin typeface="Times New Roman" panose="02020603050405020304" pitchFamily="18" charset="0"/>
                <a:cs typeface="Times New Roman" panose="02020603050405020304" pitchFamily="18" charset="0"/>
              </a:rPr>
              <a:t>OABCDE — кривая Лоренца. </a:t>
            </a:r>
            <a:endParaRPr lang="ru-RU" sz="1600" dirty="0">
              <a:effectLst/>
              <a:latin typeface="Times New Roman" panose="02020603050405020304" pitchFamily="18" charset="0"/>
              <a:cs typeface="Times New Roman" panose="02020603050405020304" pitchFamily="18" charset="0"/>
            </a:endParaRPr>
          </a:p>
          <a:p>
            <a:pPr marL="0" indent="0">
              <a:buNone/>
            </a:pPr>
            <a:r>
              <a:rPr lang="ru-RU" sz="1600" dirty="0">
                <a:effectLst/>
                <a:latin typeface="Times New Roman" panose="02020603050405020304" pitchFamily="18" charset="0"/>
                <a:cs typeface="Times New Roman" panose="02020603050405020304" pitchFamily="18" charset="0"/>
              </a:rPr>
              <a:t>Например, первые 20% населения могут получать 5% доходов, 40% населения — 15% доходов, 60% населения — 35% доходов, 80% населения — 60% доходов, ну и естественно 100% населения — 100% доходов.</a:t>
            </a:r>
          </a:p>
          <a:p>
            <a:pPr marL="0" indent="0">
              <a:buNone/>
            </a:pPr>
            <a:r>
              <a:rPr lang="ru-RU" sz="1600" dirty="0">
                <a:effectLst/>
                <a:latin typeface="Times New Roman" panose="02020603050405020304" pitchFamily="18" charset="0"/>
                <a:cs typeface="Times New Roman" panose="02020603050405020304" pitchFamily="18" charset="0"/>
              </a:rPr>
              <a:t>Если бы в обществе было бы равное распределение дохода, то кривая Лоренца приняла бы вид прямой (биссектриса на графике), называемая линией </a:t>
            </a:r>
            <a:r>
              <a:rPr lang="ru-RU" sz="1600" i="1" dirty="0">
                <a:effectLst/>
                <a:latin typeface="Times New Roman" panose="02020603050405020304" pitchFamily="18" charset="0"/>
                <a:cs typeface="Times New Roman" panose="02020603050405020304" pitchFamily="18" charset="0"/>
              </a:rPr>
              <a:t>абсолютного равенства</a:t>
            </a:r>
            <a:r>
              <a:rPr lang="ru-RU" sz="1600" dirty="0">
                <a:effectLst/>
                <a:latin typeface="Times New Roman" panose="02020603050405020304" pitchFamily="18" charset="0"/>
                <a:cs typeface="Times New Roman" panose="02020603050405020304" pitchFamily="18" charset="0"/>
              </a:rPr>
              <a:t>, и, наконец, если бы в обществе весь доход получали только 1% населения, то на графике это выразилось бы вертикальной прямой линией, называемой </a:t>
            </a:r>
            <a:r>
              <a:rPr lang="ru-RU" sz="1600" i="1" dirty="0">
                <a:effectLst/>
                <a:latin typeface="Times New Roman" panose="02020603050405020304" pitchFamily="18" charset="0"/>
                <a:cs typeface="Times New Roman" panose="02020603050405020304" pitchFamily="18" charset="0"/>
              </a:rPr>
              <a:t>линией абсолютного неравенства.</a:t>
            </a:r>
            <a:endParaRPr lang="ru-RU" sz="1600" dirty="0">
              <a:effectLst/>
              <a:latin typeface="Times New Roman" panose="02020603050405020304" pitchFamily="18" charset="0"/>
              <a:cs typeface="Times New Roman" panose="02020603050405020304" pitchFamily="18" charset="0"/>
            </a:endParaRPr>
          </a:p>
          <a:p>
            <a:pPr marL="0" indent="0">
              <a:buNone/>
            </a:pPr>
            <a:r>
              <a:rPr lang="ru-RU" sz="1600" b="1" i="1" dirty="0">
                <a:effectLst/>
                <a:latin typeface="Times New Roman" panose="02020603050405020304" pitchFamily="18" charset="0"/>
                <a:cs typeface="Times New Roman" panose="02020603050405020304" pitchFamily="18" charset="0"/>
              </a:rPr>
              <a:t> </a:t>
            </a:r>
            <a:endParaRPr lang="ru-RU" altLang="ru-RU" sz="1600" dirty="0">
              <a:latin typeface="Times New Roman" panose="02020603050405020304" pitchFamily="18" charset="0"/>
              <a:cs typeface="Times New Roman" panose="02020603050405020304" pitchFamily="18" charset="0"/>
            </a:endParaRPr>
          </a:p>
          <a:p>
            <a:pPr marL="609600" indent="-609600"/>
            <a:endParaRPr lang="en-US" altLang="ru-RU" dirty="0">
              <a:latin typeface="Times New Roman" pitchFamily="18" charset="0"/>
            </a:endParaRPr>
          </a:p>
          <a:p>
            <a:pPr marL="609600" indent="-609600"/>
            <a:endParaRPr lang="ru-RU" altLang="ru-RU" dirty="0">
              <a:latin typeface="Times New Roman" pitchFamily="18" charset="0"/>
            </a:endParaRPr>
          </a:p>
        </p:txBody>
      </p:sp>
      <p:pic>
        <p:nvPicPr>
          <p:cNvPr id="4" name="Рисунок 3">
            <a:extLst>
              <a:ext uri="{FF2B5EF4-FFF2-40B4-BE49-F238E27FC236}">
                <a16:creationId xmlns:a16="http://schemas.microsoft.com/office/drawing/2014/main" id="{024BCAA2-EAEE-443D-AECD-ECA46BCB5112}"/>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524000" y="3581400"/>
            <a:ext cx="6248400" cy="3124200"/>
          </a:xfrm>
          <a:prstGeom prst="rect">
            <a:avLst/>
          </a:prstGeom>
          <a:noFill/>
          <a:ln>
            <a:noFill/>
          </a:ln>
        </p:spPr>
      </p:pic>
    </p:spTree>
    <p:extLst>
      <p:ext uri="{BB962C8B-B14F-4D97-AF65-F5344CB8AC3E}">
        <p14:creationId xmlns:p14="http://schemas.microsoft.com/office/powerpoint/2010/main" val="31509308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ru-RU" altLang="ru-RU" sz="5400">
                <a:latin typeface="Times New Roman" pitchFamily="18" charset="0"/>
              </a:rPr>
              <a:t>Экономический смысл модели</a:t>
            </a:r>
          </a:p>
        </p:txBody>
      </p:sp>
      <p:sp>
        <p:nvSpPr>
          <p:cNvPr id="13315" name="Rectangle 3"/>
          <p:cNvSpPr>
            <a:spLocks noGrp="1" noChangeArrowheads="1"/>
          </p:cNvSpPr>
          <p:nvPr>
            <p:ph type="body" idx="1"/>
          </p:nvPr>
        </p:nvSpPr>
        <p:spPr>
          <a:xfrm>
            <a:off x="457200" y="1905000"/>
            <a:ext cx="8229600" cy="4530725"/>
          </a:xfrm>
        </p:spPr>
        <p:txBody>
          <a:bodyPr/>
          <a:lstStyle/>
          <a:p>
            <a:pPr>
              <a:buFont typeface="Wingdings" pitchFamily="2" charset="2"/>
              <a:buNone/>
            </a:pPr>
            <a:endParaRPr lang="ru-RU" altLang="ru-RU" sz="2800" dirty="0">
              <a:latin typeface="Times New Roman" pitchFamily="18" charset="0"/>
            </a:endParaRPr>
          </a:p>
          <a:p>
            <a:r>
              <a:rPr lang="ru-RU" altLang="ru-RU" sz="2800" dirty="0">
                <a:latin typeface="Times New Roman" pitchFamily="18" charset="0"/>
              </a:rPr>
              <a:t>Показывает сколько процентов от общих доходов фактически приходится на каждую группу</a:t>
            </a:r>
            <a:endParaRPr lang="en-US" altLang="ru-RU" sz="2800" dirty="0">
              <a:latin typeface="Times New Roman" pitchFamily="18" charset="0"/>
            </a:endParaRPr>
          </a:p>
          <a:p>
            <a:pPr>
              <a:buFont typeface="Wingdings" pitchFamily="2" charset="2"/>
              <a:buNone/>
            </a:pPr>
            <a:endParaRPr lang="ru-RU" altLang="ru-RU" sz="2800" dirty="0">
              <a:latin typeface="Times New Roman" pitchFamily="18" charset="0"/>
            </a:endParaRPr>
          </a:p>
          <a:p>
            <a:r>
              <a:rPr lang="ru-RU" altLang="ru-RU" sz="2800" dirty="0">
                <a:latin typeface="Times New Roman" pitchFamily="18" charset="0"/>
              </a:rPr>
              <a:t>Чем больше разрыв с линией абсолютного равенства – тем больше степень неравенства</a:t>
            </a:r>
          </a:p>
          <a:p>
            <a:pPr>
              <a:buFont typeface="Wingdings" pitchFamily="2" charset="2"/>
              <a:buNone/>
            </a:pPr>
            <a:endParaRPr lang="ru-RU" altLang="ru-RU" sz="2800" dirty="0">
              <a:latin typeface="Times New Roman" pitchFamily="18" charset="0"/>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2"/>
          <p:cNvSpPr>
            <a:spLocks noGrp="1" noChangeArrowheads="1"/>
          </p:cNvSpPr>
          <p:nvPr>
            <p:ph type="title"/>
          </p:nvPr>
        </p:nvSpPr>
        <p:spPr>
          <a:xfrm>
            <a:off x="533400" y="304801"/>
            <a:ext cx="8077200" cy="609599"/>
          </a:xfrm>
        </p:spPr>
        <p:txBody>
          <a:bodyPr/>
          <a:lstStyle/>
          <a:p>
            <a:br>
              <a:rPr lang="ru-RU" altLang="ru-RU" sz="5400" dirty="0">
                <a:latin typeface="Times New Roman" pitchFamily="18" charset="0"/>
              </a:rPr>
            </a:br>
            <a:br>
              <a:rPr lang="ru-RU" altLang="ru-RU" sz="5400" dirty="0">
                <a:latin typeface="Times New Roman" pitchFamily="18" charset="0"/>
              </a:rPr>
            </a:br>
            <a:r>
              <a:rPr lang="ru-RU" altLang="ru-RU" sz="2800" b="1" dirty="0">
                <a:latin typeface="Times New Roman" pitchFamily="18" charset="0"/>
              </a:rPr>
              <a:t>«Социальный лифт»</a:t>
            </a:r>
            <a:br>
              <a:rPr lang="ru-RU" altLang="ru-RU" sz="5400" dirty="0">
                <a:latin typeface="Times New Roman" pitchFamily="18" charset="0"/>
              </a:rPr>
            </a:br>
            <a:br>
              <a:rPr lang="ru-RU" altLang="ru-RU" sz="5400" dirty="0">
                <a:latin typeface="Times New Roman" pitchFamily="18" charset="0"/>
              </a:rPr>
            </a:br>
            <a:r>
              <a:rPr lang="ru-RU" altLang="ru-RU" sz="5400" dirty="0">
                <a:latin typeface="Times New Roman" pitchFamily="18" charset="0"/>
              </a:rPr>
              <a:t> </a:t>
            </a:r>
          </a:p>
        </p:txBody>
      </p:sp>
      <p:sp>
        <p:nvSpPr>
          <p:cNvPr id="203779" name="Rectangle 3"/>
          <p:cNvSpPr>
            <a:spLocks noGrp="1" noChangeArrowheads="1"/>
          </p:cNvSpPr>
          <p:nvPr>
            <p:ph type="body" idx="1"/>
          </p:nvPr>
        </p:nvSpPr>
        <p:spPr>
          <a:xfrm>
            <a:off x="381000" y="914400"/>
            <a:ext cx="8458200" cy="5715000"/>
          </a:xfrm>
        </p:spPr>
        <p:txBody>
          <a:bodyPr/>
          <a:lstStyle/>
          <a:p>
            <a:pPr marL="0" indent="0" algn="just">
              <a:buNone/>
            </a:pPr>
            <a:r>
              <a:rPr lang="ru-RU" sz="2400" dirty="0">
                <a:effectLst/>
                <a:latin typeface="Times New Roman" panose="02020603050405020304" pitchFamily="18" charset="0"/>
                <a:cs typeface="Times New Roman" panose="02020603050405020304" pitchFamily="18" charset="0"/>
              </a:rPr>
              <a:t>      Важным результатом социальной политики и проявлением выравнивания уровней жизни является формирование среднего класса, что способствует однородности общества, росту доли граждан, активно использующих “социальные лифты” и нацеленных на повышение качества своей жизни.</a:t>
            </a:r>
          </a:p>
          <a:p>
            <a:pPr marL="0" indent="0" algn="just">
              <a:buNone/>
            </a:pPr>
            <a:r>
              <a:rPr lang="ru-RU" sz="2400" b="1" dirty="0">
                <a:effectLst/>
                <a:latin typeface="Times New Roman" panose="02020603050405020304" pitchFamily="18" charset="0"/>
                <a:cs typeface="Times New Roman" panose="02020603050405020304" pitchFamily="18" charset="0"/>
              </a:rPr>
              <a:t>     </a:t>
            </a:r>
            <a:r>
              <a:rPr lang="ru-RU" sz="2400" b="1" u="sng" dirty="0">
                <a:effectLst/>
                <a:latin typeface="Times New Roman" panose="02020603050405020304" pitchFamily="18" charset="0"/>
                <a:cs typeface="Times New Roman" panose="02020603050405020304" pitchFamily="18" charset="0"/>
              </a:rPr>
              <a:t>“Социальный лифт”</a:t>
            </a:r>
            <a:r>
              <a:rPr lang="ru-RU" sz="2400" u="sng" dirty="0">
                <a:effectLst/>
                <a:latin typeface="Times New Roman" panose="02020603050405020304" pitchFamily="18" charset="0"/>
                <a:cs typeface="Times New Roman" panose="02020603050405020304" pitchFamily="18" charset="0"/>
              </a:rPr>
              <a:t> </a:t>
            </a:r>
            <a:r>
              <a:rPr lang="ru-RU" sz="2400" dirty="0">
                <a:effectLst/>
                <a:latin typeface="Times New Roman" panose="02020603050405020304" pitchFamily="18" charset="0"/>
                <a:cs typeface="Times New Roman" panose="02020603050405020304" pitchFamily="18" charset="0"/>
              </a:rPr>
              <a:t>- способы, позволяющие человеку подниматься по социальной лестнице, чтобы достичь высокого положения в обществе и благосостояния.</a:t>
            </a:r>
          </a:p>
          <a:p>
            <a:pPr marL="0" indent="0" algn="just">
              <a:buNone/>
            </a:pPr>
            <a:r>
              <a:rPr lang="ru-RU" sz="2400" dirty="0">
                <a:effectLst/>
                <a:latin typeface="Times New Roman" panose="02020603050405020304" pitchFamily="18" charset="0"/>
                <a:cs typeface="Times New Roman" panose="02020603050405020304" pitchFamily="18" charset="0"/>
              </a:rPr>
              <a:t>     Существует несколько видов социальных лифтов: получение хорошего образования, карьера в государственном аппарате, успех в бизнесе, политическая карьера, участие в деятельности политических партий, научная деятельность, творческая литературно-художественная деятельность, спортивные достижения, привлечение к себе внимания средств массовой информации.</a:t>
            </a:r>
          </a:p>
          <a:p>
            <a:pPr marL="609600" indent="-609600">
              <a:buFont typeface="Wingdings" pitchFamily="2" charset="2"/>
              <a:buNone/>
            </a:pPr>
            <a:endParaRPr lang="ru-RU" altLang="ru-RU" dirty="0">
              <a:latin typeface="Times New Roman" pitchFamily="18" charset="0"/>
            </a:endParaRPr>
          </a:p>
          <a:p>
            <a:pPr marL="609600" indent="-609600"/>
            <a:endParaRPr lang="en-US" altLang="ru-RU" dirty="0">
              <a:latin typeface="Times New Roman" pitchFamily="18" charset="0"/>
            </a:endParaRPr>
          </a:p>
          <a:p>
            <a:pPr marL="609600" indent="-609600"/>
            <a:endParaRPr lang="ru-RU" altLang="ru-RU" dirty="0">
              <a:latin typeface="Times New Roman" pitchFamily="18" charset="0"/>
            </a:endParaRPr>
          </a:p>
        </p:txBody>
      </p:sp>
    </p:spTree>
    <p:extLst>
      <p:ext uri="{BB962C8B-B14F-4D97-AF65-F5344CB8AC3E}">
        <p14:creationId xmlns:p14="http://schemas.microsoft.com/office/powerpoint/2010/main" val="3892116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304800" y="228600"/>
            <a:ext cx="8610600" cy="1139825"/>
          </a:xfrm>
        </p:spPr>
        <p:txBody>
          <a:bodyPr/>
          <a:lstStyle/>
          <a:p>
            <a:r>
              <a:rPr lang="ru-RU" altLang="ru-RU" sz="4600">
                <a:latin typeface="Times New Roman" pitchFamily="18" charset="0"/>
              </a:rPr>
              <a:t>Эффективная социальная политика</a:t>
            </a:r>
          </a:p>
        </p:txBody>
      </p:sp>
      <p:sp>
        <p:nvSpPr>
          <p:cNvPr id="24579" name="Rectangle 3"/>
          <p:cNvSpPr>
            <a:spLocks noGrp="1" noChangeArrowheads="1"/>
          </p:cNvSpPr>
          <p:nvPr>
            <p:ph type="body" idx="1"/>
          </p:nvPr>
        </p:nvSpPr>
        <p:spPr>
          <a:xfrm>
            <a:off x="457200" y="1828800"/>
            <a:ext cx="8229600" cy="4530725"/>
          </a:xfrm>
        </p:spPr>
        <p:txBody>
          <a:bodyPr/>
          <a:lstStyle/>
          <a:p>
            <a:r>
              <a:rPr lang="ru-RU" altLang="ru-RU">
                <a:latin typeface="Times New Roman" pitchFamily="18" charset="0"/>
              </a:rPr>
              <a:t>Гарантирует определенный стандарт благосостояния </a:t>
            </a:r>
          </a:p>
          <a:p>
            <a:r>
              <a:rPr lang="ru-RU" altLang="ru-RU">
                <a:latin typeface="Times New Roman" pitchFamily="18" charset="0"/>
              </a:rPr>
              <a:t>Исходит из принципа: «Все не могут быть богатыми, но никто не должен быть бедным» </a:t>
            </a:r>
          </a:p>
          <a:p>
            <a:r>
              <a:rPr lang="ru-RU" altLang="ru-RU">
                <a:latin typeface="Times New Roman" pitchFamily="18" charset="0"/>
              </a:rPr>
              <a:t>Сочетает бюджетные трансферты и возможности частно-государственного партнерства</a:t>
            </a:r>
          </a:p>
          <a:p>
            <a:endParaRPr lang="ru-RU" altLang="ru-RU">
              <a:latin typeface="Times New Roman" pitchFamily="18" charset="0"/>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9" name="Rectangle 5"/>
          <p:cNvSpPr>
            <a:spLocks noGrp="1" noChangeArrowheads="1"/>
          </p:cNvSpPr>
          <p:nvPr>
            <p:ph type="ctrTitle"/>
          </p:nvPr>
        </p:nvSpPr>
        <p:spPr>
          <a:xfrm>
            <a:off x="304800" y="381000"/>
            <a:ext cx="7772400" cy="1736725"/>
          </a:xfrm>
        </p:spPr>
        <p:txBody>
          <a:bodyPr/>
          <a:lstStyle/>
          <a:p>
            <a:r>
              <a:rPr lang="ru-RU" altLang="ru-RU" b="1"/>
              <a:t>«</a:t>
            </a:r>
            <a:r>
              <a:rPr lang="en-US" altLang="ru-RU" b="1"/>
              <a:t>C</a:t>
            </a:r>
            <a:r>
              <a:rPr lang="ru-RU" altLang="ru-RU" b="1">
                <a:latin typeface="Times New Roman" pitchFamily="18" charset="0"/>
              </a:rPr>
              <a:t>оциальный</a:t>
            </a:r>
            <a:r>
              <a:rPr lang="ru-RU" altLang="ru-RU" b="1"/>
              <a:t>»</a:t>
            </a:r>
            <a:r>
              <a:rPr lang="ru-RU" altLang="ru-RU"/>
              <a:t> </a:t>
            </a:r>
            <a:br>
              <a:rPr lang="ru-RU" altLang="ru-RU"/>
            </a:br>
            <a:endParaRPr lang="ru-RU" altLang="ru-RU"/>
          </a:p>
        </p:txBody>
      </p:sp>
      <p:sp>
        <p:nvSpPr>
          <p:cNvPr id="195587" name="Rectangle 3"/>
          <p:cNvSpPr>
            <a:spLocks noGrp="1" noChangeArrowheads="1"/>
          </p:cNvSpPr>
          <p:nvPr>
            <p:ph type="subTitle" idx="1"/>
          </p:nvPr>
        </p:nvSpPr>
        <p:spPr>
          <a:xfrm>
            <a:off x="609600" y="1524000"/>
            <a:ext cx="7391400" cy="4572000"/>
          </a:xfrm>
        </p:spPr>
        <p:txBody>
          <a:bodyPr/>
          <a:lstStyle/>
          <a:p>
            <a:pPr>
              <a:lnSpc>
                <a:spcPct val="90000"/>
              </a:lnSpc>
            </a:pPr>
            <a:endParaRPr lang="ru-RU" altLang="ru-RU"/>
          </a:p>
          <a:p>
            <a:pPr>
              <a:lnSpc>
                <a:spcPct val="90000"/>
              </a:lnSpc>
            </a:pPr>
            <a:r>
              <a:rPr lang="ru-RU" altLang="ru-RU" sz="3000" b="1">
                <a:latin typeface="Times New Roman" pitchFamily="18" charset="0"/>
              </a:rPr>
              <a:t>(от лат.</a:t>
            </a:r>
            <a:r>
              <a:rPr lang="en-US" altLang="ru-RU" sz="3000" b="1">
                <a:latin typeface="Times New Roman" pitchFamily="18" charset="0"/>
              </a:rPr>
              <a:t> socialis </a:t>
            </a:r>
            <a:r>
              <a:rPr lang="ru-RU" altLang="ru-RU" sz="3000" b="1">
                <a:latin typeface="Times New Roman" pitchFamily="18" charset="0"/>
              </a:rPr>
              <a:t>– общественный) </a:t>
            </a:r>
            <a:endParaRPr lang="en-US" altLang="ru-RU" sz="3000" b="1">
              <a:latin typeface="Times New Roman" pitchFamily="18" charset="0"/>
            </a:endParaRPr>
          </a:p>
          <a:p>
            <a:pPr>
              <a:lnSpc>
                <a:spcPct val="90000"/>
              </a:lnSpc>
            </a:pPr>
            <a:endParaRPr lang="en-US" altLang="ru-RU" sz="3000" b="1">
              <a:latin typeface="Times New Roman" pitchFamily="18" charset="0"/>
            </a:endParaRPr>
          </a:p>
          <a:p>
            <a:pPr>
              <a:lnSpc>
                <a:spcPct val="90000"/>
              </a:lnSpc>
            </a:pPr>
            <a:r>
              <a:rPr lang="ru-RU" altLang="ru-RU" sz="3000" b="1">
                <a:latin typeface="Times New Roman" pitchFamily="18" charset="0"/>
              </a:rPr>
              <a:t>характеризует все,</a:t>
            </a:r>
            <a:r>
              <a:rPr lang="en-US" altLang="ru-RU" sz="3000" b="1">
                <a:latin typeface="Times New Roman" pitchFamily="18" charset="0"/>
              </a:rPr>
              <a:t> </a:t>
            </a:r>
            <a:r>
              <a:rPr lang="ru-RU" altLang="ru-RU" sz="3000" b="1">
                <a:latin typeface="Times New Roman" pitchFamily="18" charset="0"/>
              </a:rPr>
              <a:t>что связано с </a:t>
            </a:r>
            <a:endParaRPr lang="en-US" altLang="ru-RU" sz="3000" b="1">
              <a:latin typeface="Times New Roman" pitchFamily="18" charset="0"/>
            </a:endParaRPr>
          </a:p>
          <a:p>
            <a:pPr>
              <a:lnSpc>
                <a:spcPct val="90000"/>
              </a:lnSpc>
            </a:pPr>
            <a:endParaRPr lang="en-US" altLang="ru-RU" sz="3000" b="1">
              <a:latin typeface="Times New Roman" pitchFamily="18" charset="0"/>
            </a:endParaRPr>
          </a:p>
          <a:p>
            <a:pPr>
              <a:lnSpc>
                <a:spcPct val="90000"/>
              </a:lnSpc>
            </a:pPr>
            <a:r>
              <a:rPr lang="ru-RU" altLang="ru-RU" sz="3000" b="1">
                <a:latin typeface="Times New Roman" pitchFamily="18" charset="0"/>
              </a:rPr>
              <a:t>жизнью и отношениями людей в </a:t>
            </a:r>
          </a:p>
          <a:p>
            <a:pPr>
              <a:lnSpc>
                <a:spcPct val="90000"/>
              </a:lnSpc>
            </a:pPr>
            <a:endParaRPr lang="ru-RU" altLang="ru-RU" sz="3000" b="1">
              <a:latin typeface="Times New Roman" pitchFamily="18" charset="0"/>
            </a:endParaRPr>
          </a:p>
          <a:p>
            <a:pPr>
              <a:lnSpc>
                <a:spcPct val="90000"/>
              </a:lnSpc>
            </a:pPr>
            <a:r>
              <a:rPr lang="ru-RU" altLang="ru-RU" sz="3000" b="1">
                <a:latin typeface="Times New Roman" pitchFamily="18" charset="0"/>
              </a:rPr>
              <a:t>обществе.</a:t>
            </a:r>
            <a:br>
              <a:rPr lang="ru-RU" altLang="ru-RU" sz="3000" b="1">
                <a:latin typeface="Times New Roman" pitchFamily="18" charset="0"/>
              </a:rPr>
            </a:br>
            <a:endParaRPr lang="ru-RU" altLang="ru-RU" sz="3000" b="1">
              <a:latin typeface="Times New Roman"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2"/>
          <p:cNvSpPr>
            <a:spLocks noGrp="1" noChangeArrowheads="1"/>
          </p:cNvSpPr>
          <p:nvPr>
            <p:ph type="title"/>
          </p:nvPr>
        </p:nvSpPr>
        <p:spPr>
          <a:xfrm>
            <a:off x="228600" y="304800"/>
            <a:ext cx="7924800" cy="1139825"/>
          </a:xfrm>
        </p:spPr>
        <p:txBody>
          <a:bodyPr/>
          <a:lstStyle/>
          <a:p>
            <a:r>
              <a:rPr lang="ru-RU" altLang="ru-RU" sz="4000">
                <a:latin typeface="Times New Roman" pitchFamily="18" charset="0"/>
              </a:rPr>
              <a:t>Всеобщая декларация прав человека (1948г.,</a:t>
            </a:r>
            <a:r>
              <a:rPr lang="en-US" altLang="ru-RU" sz="4000">
                <a:latin typeface="Times New Roman" pitchFamily="18" charset="0"/>
              </a:rPr>
              <a:t> </a:t>
            </a:r>
            <a:r>
              <a:rPr lang="ru-RU" altLang="ru-RU" sz="4000">
                <a:latin typeface="Times New Roman" pitchFamily="18" charset="0"/>
              </a:rPr>
              <a:t>статья 25)</a:t>
            </a:r>
          </a:p>
        </p:txBody>
      </p:sp>
      <p:sp>
        <p:nvSpPr>
          <p:cNvPr id="199683" name="Rectangle 3"/>
          <p:cNvSpPr>
            <a:spLocks noGrp="1" noChangeArrowheads="1"/>
          </p:cNvSpPr>
          <p:nvPr>
            <p:ph type="body" idx="1"/>
          </p:nvPr>
        </p:nvSpPr>
        <p:spPr>
          <a:xfrm>
            <a:off x="990600" y="1981200"/>
            <a:ext cx="7391400" cy="4454525"/>
          </a:xfrm>
        </p:spPr>
        <p:txBody>
          <a:bodyPr/>
          <a:lstStyle/>
          <a:p>
            <a:pPr>
              <a:lnSpc>
                <a:spcPct val="80000"/>
              </a:lnSpc>
              <a:buFont typeface="Wingdings" pitchFamily="2" charset="2"/>
              <a:buNone/>
            </a:pPr>
            <a:r>
              <a:rPr lang="ru-RU" altLang="ru-RU" sz="2800">
                <a:latin typeface="Times New Roman" pitchFamily="18" charset="0"/>
              </a:rPr>
              <a:t>Каждый человек имеет право:</a:t>
            </a:r>
            <a:endParaRPr lang="en-US" altLang="ru-RU" sz="2800">
              <a:latin typeface="Times New Roman" pitchFamily="18" charset="0"/>
            </a:endParaRPr>
          </a:p>
          <a:p>
            <a:pPr>
              <a:lnSpc>
                <a:spcPct val="80000"/>
              </a:lnSpc>
              <a:buFont typeface="Wingdings" pitchFamily="2" charset="2"/>
              <a:buNone/>
            </a:pPr>
            <a:endParaRPr lang="ru-RU" altLang="ru-RU" sz="2800">
              <a:latin typeface="Times New Roman" pitchFamily="18" charset="0"/>
            </a:endParaRPr>
          </a:p>
          <a:p>
            <a:pPr>
              <a:lnSpc>
                <a:spcPct val="80000"/>
              </a:lnSpc>
            </a:pPr>
            <a:r>
              <a:rPr lang="ru-RU" altLang="ru-RU" sz="2800">
                <a:latin typeface="Times New Roman" pitchFamily="18" charset="0"/>
              </a:rPr>
              <a:t>на такой </a:t>
            </a:r>
            <a:r>
              <a:rPr lang="ru-RU" altLang="ru-RU" sz="2800" b="1">
                <a:latin typeface="Times New Roman" pitchFamily="18" charset="0"/>
              </a:rPr>
              <a:t>жизненный уровень</a:t>
            </a:r>
            <a:r>
              <a:rPr lang="ru-RU" altLang="ru-RU" sz="2800">
                <a:latin typeface="Times New Roman" pitchFamily="18" charset="0"/>
              </a:rPr>
              <a:t>, включая пищу, одежду, жилище, медицинский и социальный уход, который необходим для </a:t>
            </a:r>
            <a:r>
              <a:rPr lang="ru-RU" altLang="ru-RU" sz="2800" b="1">
                <a:latin typeface="Times New Roman" pitchFamily="18" charset="0"/>
              </a:rPr>
              <a:t>поддержания его благосостояния</a:t>
            </a:r>
            <a:r>
              <a:rPr lang="ru-RU" altLang="ru-RU" sz="2800">
                <a:latin typeface="Times New Roman" pitchFamily="18" charset="0"/>
              </a:rPr>
              <a:t>;</a:t>
            </a:r>
            <a:endParaRPr lang="en-US" altLang="ru-RU" sz="2800">
              <a:latin typeface="Times New Roman" pitchFamily="18" charset="0"/>
            </a:endParaRPr>
          </a:p>
          <a:p>
            <a:pPr>
              <a:lnSpc>
                <a:spcPct val="80000"/>
              </a:lnSpc>
              <a:buFont typeface="Wingdings" pitchFamily="2" charset="2"/>
              <a:buNone/>
            </a:pPr>
            <a:endParaRPr lang="ru-RU" altLang="ru-RU" sz="2800">
              <a:latin typeface="Times New Roman" pitchFamily="18" charset="0"/>
            </a:endParaRPr>
          </a:p>
          <a:p>
            <a:pPr>
              <a:lnSpc>
                <a:spcPct val="80000"/>
              </a:lnSpc>
            </a:pPr>
            <a:r>
              <a:rPr lang="ru-RU" altLang="ru-RU" sz="2800">
                <a:latin typeface="Times New Roman" pitchFamily="18" charset="0"/>
              </a:rPr>
              <a:t>на   </a:t>
            </a:r>
            <a:r>
              <a:rPr lang="ru-RU" altLang="ru-RU" sz="2800" b="1">
                <a:latin typeface="Times New Roman" pitchFamily="18" charset="0"/>
              </a:rPr>
              <a:t>обеспечение</a:t>
            </a:r>
            <a:r>
              <a:rPr lang="ru-RU" altLang="ru-RU" sz="2800">
                <a:latin typeface="Times New Roman" pitchFamily="18" charset="0"/>
              </a:rPr>
              <a:t> на случай безработицы. болезни, инвалидности, вдовства, наступления старости или иной </a:t>
            </a:r>
            <a:r>
              <a:rPr lang="ru-RU" altLang="ru-RU" sz="2800" b="1">
                <a:latin typeface="Times New Roman" pitchFamily="18" charset="0"/>
              </a:rPr>
              <a:t>утраты средств существования</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914400" y="304800"/>
            <a:ext cx="7620000" cy="1139825"/>
          </a:xfrm>
        </p:spPr>
        <p:txBody>
          <a:bodyPr/>
          <a:lstStyle/>
          <a:p>
            <a:r>
              <a:rPr lang="ru-RU" altLang="ru-RU" sz="5400">
                <a:latin typeface="Times New Roman" pitchFamily="18" charset="0"/>
              </a:rPr>
              <a:t>Рыночная экономическая система</a:t>
            </a:r>
          </a:p>
        </p:txBody>
      </p:sp>
      <p:sp>
        <p:nvSpPr>
          <p:cNvPr id="10243" name="Rectangle 3"/>
          <p:cNvSpPr>
            <a:spLocks noGrp="1" noChangeArrowheads="1"/>
          </p:cNvSpPr>
          <p:nvPr>
            <p:ph type="body" idx="1"/>
          </p:nvPr>
        </p:nvSpPr>
        <p:spPr>
          <a:xfrm>
            <a:off x="304800" y="1828800"/>
            <a:ext cx="8229600" cy="2286000"/>
          </a:xfrm>
        </p:spPr>
        <p:txBody>
          <a:bodyPr/>
          <a:lstStyle/>
          <a:p>
            <a:r>
              <a:rPr lang="ru-RU" altLang="ru-RU" sz="2500">
                <a:latin typeface="Times New Roman" pitchFamily="18" charset="0"/>
              </a:rPr>
              <a:t>Не гарантируется жизненный уровень, поддерживающий благосостояние человека.</a:t>
            </a:r>
          </a:p>
          <a:p>
            <a:r>
              <a:rPr lang="ru-RU" altLang="ru-RU" sz="2500">
                <a:latin typeface="Times New Roman" pitchFamily="18" charset="0"/>
              </a:rPr>
              <a:t>Распределение дохода осуществляется неравномерно. По мере роста богатства усугубляется социальное неравенство (дифференциация доходов).</a:t>
            </a:r>
          </a:p>
        </p:txBody>
      </p:sp>
      <p:pic>
        <p:nvPicPr>
          <p:cNvPr id="10244" name="Picture 4" descr="V-Gosdume-sostoyalsya-pravit-cha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7000" y="4038600"/>
            <a:ext cx="3810000" cy="2590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2"/>
          <p:cNvSpPr>
            <a:spLocks noGrp="1" noChangeArrowheads="1"/>
          </p:cNvSpPr>
          <p:nvPr>
            <p:ph type="title"/>
          </p:nvPr>
        </p:nvSpPr>
        <p:spPr>
          <a:xfrm>
            <a:off x="838200" y="381000"/>
            <a:ext cx="7696200" cy="1901825"/>
          </a:xfrm>
        </p:spPr>
        <p:txBody>
          <a:bodyPr/>
          <a:lstStyle/>
          <a:p>
            <a:r>
              <a:rPr lang="ru-RU" altLang="ru-RU" sz="5400">
                <a:latin typeface="Times New Roman" pitchFamily="18" charset="0"/>
              </a:rPr>
              <a:t>Смешанная экономика</a:t>
            </a:r>
            <a:br>
              <a:rPr lang="ru-RU" altLang="ru-RU" sz="4000">
                <a:latin typeface="Times New Roman" pitchFamily="18" charset="0"/>
              </a:rPr>
            </a:br>
            <a:r>
              <a:rPr lang="ru-RU" altLang="ru-RU" sz="4000">
                <a:latin typeface="Times New Roman" pitchFamily="18" charset="0"/>
              </a:rPr>
              <a:t>(</a:t>
            </a:r>
            <a:r>
              <a:rPr lang="ru-RU" altLang="ru-RU" sz="3200">
                <a:latin typeface="Times New Roman" pitchFamily="18" charset="0"/>
              </a:rPr>
              <a:t>социальное рыночное хозяйство, государство благосостояния)</a:t>
            </a:r>
            <a:br>
              <a:rPr lang="ru-RU" altLang="ru-RU" sz="3200" b="1">
                <a:latin typeface="Times New Roman" pitchFamily="18" charset="0"/>
              </a:rPr>
            </a:br>
            <a:endParaRPr lang="ru-RU" altLang="ru-RU" sz="3200" b="1">
              <a:latin typeface="Times New Roman" pitchFamily="18" charset="0"/>
            </a:endParaRPr>
          </a:p>
        </p:txBody>
      </p:sp>
      <p:sp>
        <p:nvSpPr>
          <p:cNvPr id="201731" name="Rectangle 3"/>
          <p:cNvSpPr>
            <a:spLocks noGrp="1" noChangeArrowheads="1"/>
          </p:cNvSpPr>
          <p:nvPr>
            <p:ph type="body" idx="1"/>
          </p:nvPr>
        </p:nvSpPr>
        <p:spPr>
          <a:xfrm>
            <a:off x="1143000" y="2590800"/>
            <a:ext cx="7086600" cy="3768725"/>
          </a:xfrm>
        </p:spPr>
        <p:txBody>
          <a:bodyPr/>
          <a:lstStyle/>
          <a:p>
            <a:pPr algn="ctr">
              <a:buFont typeface="Wingdings" pitchFamily="2" charset="2"/>
              <a:buNone/>
            </a:pPr>
            <a:r>
              <a:rPr lang="ru-RU" altLang="ru-RU" sz="3800">
                <a:latin typeface="Times New Roman" pitchFamily="18" charset="0"/>
              </a:rPr>
              <a:t>Под влиянием демократической общественности государства начали более активно осуществлять социальную политику во второй половине ХХ века</a:t>
            </a:r>
          </a:p>
          <a:p>
            <a:pPr algn="ctr">
              <a:buFont typeface="Wingdings" pitchFamily="2" charset="2"/>
              <a:buNone/>
            </a:pPr>
            <a:endParaRPr lang="ru-RU" altLang="ru-RU" sz="3800">
              <a:latin typeface="Times New Roman" pitchFamily="18" charset="0"/>
            </a:endParaRPr>
          </a:p>
          <a:p>
            <a:pPr>
              <a:buFont typeface="Wingdings" pitchFamily="2" charset="2"/>
              <a:buNone/>
            </a:pPr>
            <a:endParaRPr lang="ru-RU" altLang="ru-RU"/>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ctrTitle"/>
          </p:nvPr>
        </p:nvSpPr>
        <p:spPr/>
        <p:txBody>
          <a:bodyPr/>
          <a:lstStyle/>
          <a:p>
            <a:br>
              <a:rPr lang="ru-RU" altLang="ru-RU" sz="3600"/>
            </a:br>
            <a:endParaRPr lang="ru-RU" altLang="ru-RU" sz="3600"/>
          </a:p>
        </p:txBody>
      </p:sp>
      <p:sp>
        <p:nvSpPr>
          <p:cNvPr id="7171" name="Rectangle 3"/>
          <p:cNvSpPr>
            <a:spLocks noGrp="1" noChangeArrowheads="1"/>
          </p:cNvSpPr>
          <p:nvPr>
            <p:ph type="subTitle" idx="1"/>
          </p:nvPr>
        </p:nvSpPr>
        <p:spPr>
          <a:xfrm>
            <a:off x="1447800" y="152400"/>
            <a:ext cx="6400800" cy="990600"/>
          </a:xfrm>
        </p:spPr>
        <p:txBody>
          <a:bodyPr/>
          <a:lstStyle/>
          <a:p>
            <a:r>
              <a:rPr lang="ru-RU" altLang="ru-RU" sz="5200">
                <a:solidFill>
                  <a:schemeClr val="tx2"/>
                </a:solidFill>
                <a:latin typeface="Times New Roman" pitchFamily="18" charset="0"/>
              </a:rPr>
              <a:t>Социальная политика</a:t>
            </a:r>
          </a:p>
        </p:txBody>
      </p:sp>
      <p:sp>
        <p:nvSpPr>
          <p:cNvPr id="7172" name="Rectangle 4"/>
          <p:cNvSpPr>
            <a:spLocks noChangeArrowheads="1"/>
          </p:cNvSpPr>
          <p:nvPr/>
        </p:nvSpPr>
        <p:spPr bwMode="auto">
          <a:xfrm>
            <a:off x="1066800" y="4495800"/>
            <a:ext cx="739140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20000"/>
              </a:spcBef>
              <a:buClr>
                <a:schemeClr val="hlink"/>
              </a:buClr>
              <a:buSzPct val="60000"/>
              <a:buFont typeface="Wingdings" pitchFamily="2" charset="2"/>
              <a:buNone/>
            </a:pPr>
            <a:r>
              <a:rPr lang="ru-RU" sz="2400" dirty="0"/>
              <a:t>система проводимых государством мероприятий, направленных на жизнеобеспечение и улучшение благосостояния его граждан</a:t>
            </a:r>
            <a:endParaRPr lang="ru-RU" altLang="ru-RU" sz="2400" dirty="0">
              <a:effectLst>
                <a:outerShdw blurRad="38100" dist="38100" dir="2700000" algn="tl">
                  <a:srgbClr val="000000"/>
                </a:outerShdw>
              </a:effectLst>
              <a:latin typeface="Times New Roman" pitchFamily="18" charset="0"/>
            </a:endParaRPr>
          </a:p>
        </p:txBody>
      </p:sp>
      <p:pic>
        <p:nvPicPr>
          <p:cNvPr id="7173" name="Picture 5" descr="26_c099f968ddc0f891b6e4f26477abb65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1143000"/>
            <a:ext cx="5715000" cy="3352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762000" y="304800"/>
            <a:ext cx="7696200" cy="1139825"/>
          </a:xfrm>
        </p:spPr>
        <p:txBody>
          <a:bodyPr/>
          <a:lstStyle/>
          <a:p>
            <a:r>
              <a:rPr lang="ru-RU" altLang="ru-RU" sz="5400" dirty="0">
                <a:latin typeface="Times New Roman" pitchFamily="18" charset="0"/>
              </a:rPr>
              <a:t>Конституция РК</a:t>
            </a:r>
            <a:br>
              <a:rPr lang="en-US" altLang="ru-RU" sz="5400" dirty="0">
                <a:latin typeface="Times New Roman" pitchFamily="18" charset="0"/>
              </a:rPr>
            </a:br>
            <a:r>
              <a:rPr lang="ru-RU" altLang="ru-RU" sz="4000" dirty="0">
                <a:latin typeface="Times New Roman" pitchFamily="18" charset="0"/>
              </a:rPr>
              <a:t>статья 1</a:t>
            </a:r>
          </a:p>
        </p:txBody>
      </p:sp>
      <p:sp>
        <p:nvSpPr>
          <p:cNvPr id="28675" name="Rectangle 3"/>
          <p:cNvSpPr>
            <a:spLocks noGrp="1" noChangeArrowheads="1"/>
          </p:cNvSpPr>
          <p:nvPr>
            <p:ph type="body" idx="1"/>
          </p:nvPr>
        </p:nvSpPr>
        <p:spPr>
          <a:xfrm>
            <a:off x="914400" y="1600200"/>
            <a:ext cx="8001000" cy="4530725"/>
          </a:xfrm>
        </p:spPr>
        <p:txBody>
          <a:bodyPr/>
          <a:lstStyle/>
          <a:p>
            <a:pPr algn="just">
              <a:buFont typeface="Wingdings" pitchFamily="2" charset="2"/>
              <a:buNone/>
            </a:pPr>
            <a:r>
              <a:rPr lang="ru-RU" altLang="ru-RU" sz="2800" dirty="0">
                <a:latin typeface="Times New Roman" pitchFamily="18" charset="0"/>
              </a:rPr>
              <a:t>Республика Казахстан– демократическое,</a:t>
            </a:r>
          </a:p>
          <a:p>
            <a:pPr algn="just">
              <a:buFont typeface="Wingdings" pitchFamily="2" charset="2"/>
              <a:buNone/>
            </a:pPr>
            <a:r>
              <a:rPr lang="ru-RU" altLang="ru-RU" sz="2800" dirty="0">
                <a:latin typeface="Times New Roman" pitchFamily="18" charset="0"/>
              </a:rPr>
              <a:t>светское, правовое и </a:t>
            </a:r>
            <a:r>
              <a:rPr lang="ru-RU" altLang="ru-RU" sz="2800" b="1" dirty="0">
                <a:latin typeface="Times New Roman" pitchFamily="18" charset="0"/>
              </a:rPr>
              <a:t>социальное</a:t>
            </a:r>
            <a:r>
              <a:rPr lang="ru-RU" altLang="ru-RU" sz="2800" dirty="0">
                <a:latin typeface="Times New Roman" pitchFamily="18" charset="0"/>
              </a:rPr>
              <a:t>  государство, </a:t>
            </a:r>
          </a:p>
          <a:p>
            <a:pPr algn="just">
              <a:buFont typeface="Wingdings" pitchFamily="2" charset="2"/>
              <a:buNone/>
            </a:pPr>
            <a:r>
              <a:rPr lang="ru-RU" altLang="ru-RU" sz="2800" dirty="0">
                <a:latin typeface="Times New Roman" pitchFamily="18" charset="0"/>
              </a:rPr>
              <a:t>высшими ценностями  которого являются человек,</a:t>
            </a:r>
          </a:p>
          <a:p>
            <a:pPr algn="just">
              <a:buFont typeface="Wingdings" pitchFamily="2" charset="2"/>
              <a:buNone/>
            </a:pPr>
            <a:r>
              <a:rPr lang="ru-RU" altLang="ru-RU" sz="2800" dirty="0">
                <a:latin typeface="Times New Roman" pitchFamily="18" charset="0"/>
              </a:rPr>
              <a:t>его жизнь, права и свободы.</a:t>
            </a:r>
          </a:p>
          <a:p>
            <a:pPr algn="just">
              <a:buFont typeface="Wingdings" pitchFamily="2" charset="2"/>
              <a:buNone/>
            </a:pPr>
            <a:r>
              <a:rPr lang="ru-RU" altLang="ru-RU" sz="2800" b="1" dirty="0">
                <a:latin typeface="Times New Roman" pitchFamily="18" charset="0"/>
              </a:rPr>
              <a:t> Социальное государство</a:t>
            </a:r>
            <a:r>
              <a:rPr lang="ru-RU" altLang="ru-RU" sz="2800" dirty="0">
                <a:latin typeface="Times New Roman" pitchFamily="18" charset="0"/>
              </a:rPr>
              <a:t>, политика которого </a:t>
            </a:r>
          </a:p>
          <a:p>
            <a:pPr algn="just">
              <a:buFont typeface="Wingdings" pitchFamily="2" charset="2"/>
              <a:buNone/>
            </a:pPr>
            <a:r>
              <a:rPr lang="ru-RU" altLang="ru-RU" sz="2800" dirty="0">
                <a:latin typeface="Times New Roman" pitchFamily="18" charset="0"/>
              </a:rPr>
              <a:t>направлена на создание условий, </a:t>
            </a:r>
          </a:p>
          <a:p>
            <a:pPr algn="just">
              <a:buFont typeface="Wingdings" pitchFamily="2" charset="2"/>
              <a:buNone/>
            </a:pPr>
            <a:r>
              <a:rPr lang="ru-RU" altLang="ru-RU" sz="2800" dirty="0">
                <a:latin typeface="Times New Roman" pitchFamily="18" charset="0"/>
              </a:rPr>
              <a:t>обеспечивающих достойную жизнь и свободное </a:t>
            </a:r>
          </a:p>
          <a:p>
            <a:pPr algn="just">
              <a:buFont typeface="Wingdings" pitchFamily="2" charset="2"/>
              <a:buNone/>
            </a:pPr>
            <a:r>
              <a:rPr lang="ru-RU" altLang="ru-RU" sz="2800" dirty="0">
                <a:latin typeface="Times New Roman" pitchFamily="18" charset="0"/>
              </a:rPr>
              <a:t>развитие человека</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457200" y="304800"/>
            <a:ext cx="8305800" cy="1139825"/>
          </a:xfrm>
        </p:spPr>
        <p:txBody>
          <a:bodyPr/>
          <a:lstStyle/>
          <a:p>
            <a:r>
              <a:rPr lang="ru-RU" altLang="ru-RU" sz="4000" b="1" dirty="0">
                <a:latin typeface="Times New Roman" pitchFamily="18" charset="0"/>
              </a:rPr>
              <a:t>Орган государственной власти РК</a:t>
            </a:r>
          </a:p>
        </p:txBody>
      </p:sp>
      <p:sp>
        <p:nvSpPr>
          <p:cNvPr id="28675" name="Rectangle 3"/>
          <p:cNvSpPr>
            <a:spLocks noGrp="1" noChangeArrowheads="1"/>
          </p:cNvSpPr>
          <p:nvPr>
            <p:ph type="body" idx="1"/>
          </p:nvPr>
        </p:nvSpPr>
        <p:spPr>
          <a:xfrm>
            <a:off x="914400" y="1600201"/>
            <a:ext cx="7848600" cy="3657600"/>
          </a:xfrm>
        </p:spPr>
        <p:txBody>
          <a:bodyPr/>
          <a:lstStyle/>
          <a:p>
            <a:pPr algn="just">
              <a:buNone/>
            </a:pPr>
            <a:r>
              <a:rPr lang="ru-RU" dirty="0">
                <a:effectLst/>
              </a:rPr>
              <a:t>Орган государственной власти РК, регламентирующий отношения в системе социальной работы – </a:t>
            </a:r>
            <a:r>
              <a:rPr lang="ru-RU" i="1" dirty="0">
                <a:effectLst/>
              </a:rPr>
              <a:t>Министерство труда и социальной защиты населения Республики Казахстан</a:t>
            </a:r>
            <a:r>
              <a:rPr lang="ru-RU" dirty="0">
                <a:effectLst/>
              </a:rPr>
              <a:t>  (создано в 1996 году)</a:t>
            </a:r>
          </a:p>
          <a:p>
            <a:pPr algn="just">
              <a:buFont typeface="Wingdings" pitchFamily="2" charset="2"/>
              <a:buNone/>
            </a:pPr>
            <a:endParaRPr lang="ru-RU" altLang="ru-RU" sz="2800" dirty="0">
              <a:latin typeface="Times New Roman" pitchFamily="18" charset="0"/>
            </a:endParaRPr>
          </a:p>
        </p:txBody>
      </p:sp>
    </p:spTree>
    <p:extLst>
      <p:ext uri="{BB962C8B-B14F-4D97-AF65-F5344CB8AC3E}">
        <p14:creationId xmlns:p14="http://schemas.microsoft.com/office/powerpoint/2010/main" val="305405531"/>
      </p:ext>
    </p:extLst>
  </p:cSld>
  <p:clrMapOvr>
    <a:masterClrMapping/>
  </p:clrMapOvr>
  <p:transition/>
</p:sld>
</file>

<file path=ppt/theme/theme1.xml><?xml version="1.0" encoding="utf-8"?>
<a:theme xmlns:a="http://schemas.openxmlformats.org/drawingml/2006/main" name="Глобус">
  <a:themeElements>
    <a:clrScheme name="Глобус 3">
      <a:dk1>
        <a:srgbClr val="003B76"/>
      </a:dk1>
      <a:lt1>
        <a:srgbClr val="FFFFFF"/>
      </a:lt1>
      <a:dk2>
        <a:srgbClr val="0066CC"/>
      </a:dk2>
      <a:lt2>
        <a:srgbClr val="CCECFF"/>
      </a:lt2>
      <a:accent1>
        <a:srgbClr val="33CCCC"/>
      </a:accent1>
      <a:accent2>
        <a:srgbClr val="66CCFF"/>
      </a:accent2>
      <a:accent3>
        <a:srgbClr val="AAB8E2"/>
      </a:accent3>
      <a:accent4>
        <a:srgbClr val="DADADA"/>
      </a:accent4>
      <a:accent5>
        <a:srgbClr val="ADE2E2"/>
      </a:accent5>
      <a:accent6>
        <a:srgbClr val="5CB9E7"/>
      </a:accent6>
      <a:hlink>
        <a:srgbClr val="FFFFCC"/>
      </a:hlink>
      <a:folHlink>
        <a:srgbClr val="FFCC66"/>
      </a:folHlink>
    </a:clrScheme>
    <a:fontScheme name="Глобус">
      <a:majorFont>
        <a:latin typeface="Arial"/>
        <a:ea typeface=""/>
        <a:cs typeface=""/>
      </a:majorFont>
      <a:minorFont>
        <a:latin typeface="Verdana"/>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ru-RU" altLang="ru-RU" sz="18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ru-RU" altLang="ru-RU" sz="18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Глобус 1">
        <a:dk1>
          <a:srgbClr val="622100"/>
        </a:dk1>
        <a:lt1>
          <a:srgbClr val="FFFFFF"/>
        </a:lt1>
        <a:dk2>
          <a:srgbClr val="800000"/>
        </a:dk2>
        <a:lt2>
          <a:srgbClr val="FFFFCC"/>
        </a:lt2>
        <a:accent1>
          <a:srgbClr val="E42B00"/>
        </a:accent1>
        <a:accent2>
          <a:srgbClr val="996600"/>
        </a:accent2>
        <a:accent3>
          <a:srgbClr val="C0AAAA"/>
        </a:accent3>
        <a:accent4>
          <a:srgbClr val="DADADA"/>
        </a:accent4>
        <a:accent5>
          <a:srgbClr val="EFACAA"/>
        </a:accent5>
        <a:accent6>
          <a:srgbClr val="8A5C00"/>
        </a:accent6>
        <a:hlink>
          <a:srgbClr val="FADF6C"/>
        </a:hlink>
        <a:folHlink>
          <a:srgbClr val="FF9900"/>
        </a:folHlink>
      </a:clrScheme>
      <a:clrMap bg1="dk2" tx1="lt1" bg2="dk1" tx2="lt2" accent1="accent1" accent2="accent2" accent3="accent3" accent4="accent4" accent5="accent5" accent6="accent6" hlink="hlink" folHlink="folHlink"/>
    </a:extraClrScheme>
    <a:extraClrScheme>
      <a:clrScheme name="Глобус 2">
        <a:dk1>
          <a:srgbClr val="5F4545"/>
        </a:dk1>
        <a:lt1>
          <a:srgbClr val="FFFFFF"/>
        </a:lt1>
        <a:dk2>
          <a:srgbClr val="8F6969"/>
        </a:dk2>
        <a:lt2>
          <a:srgbClr val="FFFFCC"/>
        </a:lt2>
        <a:accent1>
          <a:srgbClr val="CC6600"/>
        </a:accent1>
        <a:accent2>
          <a:srgbClr val="924C0C"/>
        </a:accent2>
        <a:accent3>
          <a:srgbClr val="C6B9B9"/>
        </a:accent3>
        <a:accent4>
          <a:srgbClr val="DADADA"/>
        </a:accent4>
        <a:accent5>
          <a:srgbClr val="E2B8AA"/>
        </a:accent5>
        <a:accent6>
          <a:srgbClr val="84440A"/>
        </a:accent6>
        <a:hlink>
          <a:srgbClr val="CFD375"/>
        </a:hlink>
        <a:folHlink>
          <a:srgbClr val="98BB91"/>
        </a:folHlink>
      </a:clrScheme>
      <a:clrMap bg1="dk2" tx1="lt1" bg2="dk1" tx2="lt2" accent1="accent1" accent2="accent2" accent3="accent3" accent4="accent4" accent5="accent5" accent6="accent6" hlink="hlink" folHlink="folHlink"/>
    </a:extraClrScheme>
    <a:extraClrScheme>
      <a:clrScheme name="Глобус 3">
        <a:dk1>
          <a:srgbClr val="003B76"/>
        </a:dk1>
        <a:lt1>
          <a:srgbClr val="FFFFFF"/>
        </a:lt1>
        <a:dk2>
          <a:srgbClr val="0066CC"/>
        </a:dk2>
        <a:lt2>
          <a:srgbClr val="CCECFF"/>
        </a:lt2>
        <a:accent1>
          <a:srgbClr val="33CCCC"/>
        </a:accent1>
        <a:accent2>
          <a:srgbClr val="66CCFF"/>
        </a:accent2>
        <a:accent3>
          <a:srgbClr val="AAB8E2"/>
        </a:accent3>
        <a:accent4>
          <a:srgbClr val="DADADA"/>
        </a:accent4>
        <a:accent5>
          <a:srgbClr val="ADE2E2"/>
        </a:accent5>
        <a:accent6>
          <a:srgbClr val="5CB9E7"/>
        </a:accent6>
        <a:hlink>
          <a:srgbClr val="FFFFCC"/>
        </a:hlink>
        <a:folHlink>
          <a:srgbClr val="FFCC66"/>
        </a:folHlink>
      </a:clrScheme>
      <a:clrMap bg1="dk2" tx1="lt1" bg2="dk1" tx2="lt2" accent1="accent1" accent2="accent2" accent3="accent3" accent4="accent4" accent5="accent5" accent6="accent6" hlink="hlink" folHlink="folHlink"/>
    </a:extraClrScheme>
    <a:extraClrScheme>
      <a:clrScheme name="Глобус 4">
        <a:dk1>
          <a:srgbClr val="005856"/>
        </a:dk1>
        <a:lt1>
          <a:srgbClr val="FFFFFF"/>
        </a:lt1>
        <a:dk2>
          <a:srgbClr val="008080"/>
        </a:dk2>
        <a:lt2>
          <a:srgbClr val="FFFFCC"/>
        </a:lt2>
        <a:accent1>
          <a:srgbClr val="0099CC"/>
        </a:accent1>
        <a:accent2>
          <a:srgbClr val="00CCFF"/>
        </a:accent2>
        <a:accent3>
          <a:srgbClr val="AAC0C0"/>
        </a:accent3>
        <a:accent4>
          <a:srgbClr val="DADADA"/>
        </a:accent4>
        <a:accent5>
          <a:srgbClr val="AACAE2"/>
        </a:accent5>
        <a:accent6>
          <a:srgbClr val="00B9E7"/>
        </a:accent6>
        <a:hlink>
          <a:srgbClr val="1ACE9F"/>
        </a:hlink>
        <a:folHlink>
          <a:srgbClr val="948CCE"/>
        </a:folHlink>
      </a:clrScheme>
      <a:clrMap bg1="dk2" tx1="lt1" bg2="dk1" tx2="lt2" accent1="accent1" accent2="accent2" accent3="accent3" accent4="accent4" accent5="accent5" accent6="accent6" hlink="hlink" folHlink="folHlink"/>
    </a:extraClrScheme>
    <a:extraClrScheme>
      <a:clrScheme name="Глобус 5">
        <a:dk1>
          <a:srgbClr val="3C5436"/>
        </a:dk1>
        <a:lt1>
          <a:srgbClr val="FFFFFF"/>
        </a:lt1>
        <a:dk2>
          <a:srgbClr val="5F8656"/>
        </a:dk2>
        <a:lt2>
          <a:srgbClr val="D6D8C0"/>
        </a:lt2>
        <a:accent1>
          <a:srgbClr val="61733D"/>
        </a:accent1>
        <a:accent2>
          <a:srgbClr val="324A39"/>
        </a:accent2>
        <a:accent3>
          <a:srgbClr val="B6C3B4"/>
        </a:accent3>
        <a:accent4>
          <a:srgbClr val="DADADA"/>
        </a:accent4>
        <a:accent5>
          <a:srgbClr val="B7BCAF"/>
        </a:accent5>
        <a:accent6>
          <a:srgbClr val="2C4233"/>
        </a:accent6>
        <a:hlink>
          <a:srgbClr val="73D588"/>
        </a:hlink>
        <a:folHlink>
          <a:srgbClr val="6F99B9"/>
        </a:folHlink>
      </a:clrScheme>
      <a:clrMap bg1="dk2" tx1="lt1" bg2="dk1" tx2="lt2" accent1="accent1" accent2="accent2" accent3="accent3" accent4="accent4" accent5="accent5" accent6="accent6" hlink="hlink" folHlink="folHlink"/>
    </a:extraClrScheme>
    <a:extraClrScheme>
      <a:clrScheme name="Глобус 6">
        <a:dk1>
          <a:srgbClr val="5B7B65"/>
        </a:dk1>
        <a:lt1>
          <a:srgbClr val="FFFFFF"/>
        </a:lt1>
        <a:dk2>
          <a:srgbClr val="9ABE9D"/>
        </a:dk2>
        <a:lt2>
          <a:srgbClr val="336600"/>
        </a:lt2>
        <a:accent1>
          <a:srgbClr val="00CC66"/>
        </a:accent1>
        <a:accent2>
          <a:srgbClr val="4E7050"/>
        </a:accent2>
        <a:accent3>
          <a:srgbClr val="CADBCC"/>
        </a:accent3>
        <a:accent4>
          <a:srgbClr val="DADADA"/>
        </a:accent4>
        <a:accent5>
          <a:srgbClr val="AAE2B8"/>
        </a:accent5>
        <a:accent6>
          <a:srgbClr val="466548"/>
        </a:accent6>
        <a:hlink>
          <a:srgbClr val="FFFFCC"/>
        </a:hlink>
        <a:folHlink>
          <a:srgbClr val="9CE8A3"/>
        </a:folHlink>
      </a:clrScheme>
      <a:clrMap bg1="dk2" tx1="lt1" bg2="dk1" tx2="lt2" accent1="accent1" accent2="accent2" accent3="accent3" accent4="accent4" accent5="accent5" accent6="accent6" hlink="hlink" folHlink="folHlink"/>
    </a:extraClrScheme>
    <a:extraClrScheme>
      <a:clrScheme name="Глобус 7">
        <a:dk1>
          <a:srgbClr val="4C4E44"/>
        </a:dk1>
        <a:lt1>
          <a:srgbClr val="FFFFFF"/>
        </a:lt1>
        <a:dk2>
          <a:srgbClr val="686B5D"/>
        </a:dk2>
        <a:lt2>
          <a:srgbClr val="D6D5C6"/>
        </a:lt2>
        <a:accent1>
          <a:srgbClr val="898D79"/>
        </a:accent1>
        <a:accent2>
          <a:srgbClr val="4D4F45"/>
        </a:accent2>
        <a:accent3>
          <a:srgbClr val="B9BAB6"/>
        </a:accent3>
        <a:accent4>
          <a:srgbClr val="DADADA"/>
        </a:accent4>
        <a:accent5>
          <a:srgbClr val="C4C5BE"/>
        </a:accent5>
        <a:accent6>
          <a:srgbClr val="45473E"/>
        </a:accent6>
        <a:hlink>
          <a:srgbClr val="58BE67"/>
        </a:hlink>
        <a:folHlink>
          <a:srgbClr val="C0C640"/>
        </a:folHlink>
      </a:clrScheme>
      <a:clrMap bg1="dk2" tx1="lt1" bg2="dk1" tx2="lt2" accent1="accent1" accent2="accent2" accent3="accent3" accent4="accent4" accent5="accent5" accent6="accent6" hlink="hlink" folHlink="folHlink"/>
    </a:extraClrScheme>
    <a:extraClrScheme>
      <a:clrScheme name="Глобус 8">
        <a:dk1>
          <a:srgbClr val="000000"/>
        </a:dk1>
        <a:lt1>
          <a:srgbClr val="FFFFDD"/>
        </a:lt1>
        <a:dk2>
          <a:srgbClr val="000000"/>
        </a:dk2>
        <a:lt2>
          <a:srgbClr val="98977A"/>
        </a:lt2>
        <a:accent1>
          <a:srgbClr val="BDCDA7"/>
        </a:accent1>
        <a:accent2>
          <a:srgbClr val="A0D060"/>
        </a:accent2>
        <a:accent3>
          <a:srgbClr val="FFFFEB"/>
        </a:accent3>
        <a:accent4>
          <a:srgbClr val="000000"/>
        </a:accent4>
        <a:accent5>
          <a:srgbClr val="DBE3D0"/>
        </a:accent5>
        <a:accent6>
          <a:srgbClr val="91BC56"/>
        </a:accent6>
        <a:hlink>
          <a:srgbClr val="FADD4E"/>
        </a:hlink>
        <a:folHlink>
          <a:srgbClr val="CC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Globe</Template>
  <TotalTime>674</TotalTime>
  <Words>1522</Words>
  <Application>Microsoft Office PowerPoint</Application>
  <PresentationFormat>Экран (4:3)</PresentationFormat>
  <Paragraphs>165</Paragraphs>
  <Slides>27</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27</vt:i4>
      </vt:variant>
    </vt:vector>
  </HeadingPairs>
  <TitlesOfParts>
    <vt:vector size="32" baseType="lpstr">
      <vt:lpstr>Arial</vt:lpstr>
      <vt:lpstr>Times New Roman</vt:lpstr>
      <vt:lpstr>Verdana</vt:lpstr>
      <vt:lpstr>Wingdings</vt:lpstr>
      <vt:lpstr>Глобус</vt:lpstr>
      <vt:lpstr>Социальная политика государства</vt:lpstr>
      <vt:lpstr>    Цель </vt:lpstr>
      <vt:lpstr>«Cоциальный»  </vt:lpstr>
      <vt:lpstr>Всеобщая декларация прав человека (1948г., статья 25)</vt:lpstr>
      <vt:lpstr>Рыночная экономическая система</vt:lpstr>
      <vt:lpstr>Смешанная экономика (социальное рыночное хозяйство, государство благосостояния) </vt:lpstr>
      <vt:lpstr> </vt:lpstr>
      <vt:lpstr>Конституция РК статья 1</vt:lpstr>
      <vt:lpstr>Орган государственной власти РК</vt:lpstr>
      <vt:lpstr>Структурные элементы социальной политики</vt:lpstr>
      <vt:lpstr>Задачи социальной политики</vt:lpstr>
      <vt:lpstr>Субъекты социальной политики</vt:lpstr>
      <vt:lpstr>Инструменты социальной политики</vt:lpstr>
      <vt:lpstr>Инструменты социальной политики</vt:lpstr>
      <vt:lpstr>Виды социальной политики государства</vt:lpstr>
      <vt:lpstr>Регулирование доходов и условий трудовой активности</vt:lpstr>
      <vt:lpstr>Регулирование доходов и условий  трудовой активности</vt:lpstr>
      <vt:lpstr>Развитие социальной инфраструктуры </vt:lpstr>
      <vt:lpstr>Человеческий капитал</vt:lpstr>
      <vt:lpstr>Развитие социальной инфраструктуры </vt:lpstr>
      <vt:lpstr>Социальное обеспечение и социальная защита</vt:lpstr>
      <vt:lpstr>  Источники социального обеспечения   </vt:lpstr>
      <vt:lpstr>  Неравенство доходов   </vt:lpstr>
      <vt:lpstr>  Кривая Лоренца   </vt:lpstr>
      <vt:lpstr>Экономический смысл модели</vt:lpstr>
      <vt:lpstr>  «Социальный лифт»   </vt:lpstr>
      <vt:lpstr>Эффективная социальная политика</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user1</dc:creator>
  <cp:lastModifiedBy>user1</cp:lastModifiedBy>
  <cp:revision>124</cp:revision>
  <cp:lastPrinted>1601-01-01T00:00:00Z</cp:lastPrinted>
  <dcterms:created xsi:type="dcterms:W3CDTF">1601-01-01T00:00:00Z</dcterms:created>
  <dcterms:modified xsi:type="dcterms:W3CDTF">2020-11-28T14:08:45Z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