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60" r:id="rId4"/>
    <p:sldId id="261" r:id="rId5"/>
    <p:sldId id="262" r:id="rId6"/>
    <p:sldId id="263" r:id="rId7"/>
    <p:sldId id="264" r:id="rId8"/>
    <p:sldId id="266" r:id="rId9"/>
    <p:sldId id="267" r:id="rId10"/>
    <p:sldId id="265" r:id="rId11"/>
    <p:sldId id="268" r:id="rId12"/>
    <p:sldId id="272"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2" d="100"/>
          <a:sy n="72" d="100"/>
        </p:scale>
        <p:origin x="1326"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1"/>
      </p:bgRef>
    </p:bg>
    <p:spTree>
      <p:nvGrpSpPr>
        <p:cNvPr id="1" name=""/>
        <p:cNvGrpSpPr/>
        <p:nvPr/>
      </p:nvGrpSpPr>
      <p:grpSpPr>
        <a:xfrm>
          <a:off x="0" y="0"/>
          <a:ext cx="0" cy="0"/>
          <a:chOff x="0" y="0"/>
          <a:chExt cx="0" cy="0"/>
        </a:xfrm>
      </p:grpSpPr>
      <p:sp>
        <p:nvSpPr>
          <p:cNvPr id="12" name="Прямоугольник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Скругленный прямоугольник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Подзаголовок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8B74C8B5-F2BE-4A6F-9F41-9B1394BAACB4}" type="datetimeFigureOut">
              <a:rPr lang="ru-RU" smtClean="0"/>
              <a:t>13.09.2020</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lIns="0" tIns="0" rIns="0" bIns="0">
            <a:noAutofit/>
          </a:bodyPr>
          <a:lstStyle>
            <a:lvl1pPr>
              <a:defRPr sz="1400">
                <a:solidFill>
                  <a:srgbClr val="FFFFFF"/>
                </a:solidFill>
              </a:defRPr>
            </a:lvl1pPr>
          </a:lstStyle>
          <a:p>
            <a:fld id="{3486F1D0-B32A-4AA0-BA88-8FC61F6E5C56}" type="slidenum">
              <a:rPr lang="ru-RU" smtClean="0"/>
              <a:t>‹#›</a:t>
            </a:fld>
            <a:endParaRPr lang="ru-RU"/>
          </a:p>
        </p:txBody>
      </p:sp>
      <p:sp>
        <p:nvSpPr>
          <p:cNvPr id="7" name="Прямоугольник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B74C8B5-F2BE-4A6F-9F41-9B1394BAACB4}" type="datetimeFigureOut">
              <a:rPr lang="ru-RU" smtClean="0"/>
              <a:t>13.09.2020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486F1D0-B32A-4AA0-BA88-8FC61F6E5C56}"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1168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914400" y="274640"/>
            <a:ext cx="55626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B74C8B5-F2BE-4A6F-9F41-9B1394BAACB4}" type="datetimeFigureOut">
              <a:rPr lang="ru-RU" smtClean="0"/>
              <a:t>13.09.2020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486F1D0-B32A-4AA0-BA88-8FC61F6E5C56}"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8B74C8B5-F2BE-4A6F-9F41-9B1394BAACB4}" type="datetimeFigureOut">
              <a:rPr lang="ru-RU" smtClean="0"/>
              <a:t>13.09.2020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486F1D0-B32A-4AA0-BA88-8FC61F6E5C56}" type="slidenum">
              <a:rPr lang="ru-RU" smtClean="0"/>
              <a:t>‹#›</a:t>
            </a:fld>
            <a:endParaRPr lang="ru-RU"/>
          </a:p>
        </p:txBody>
      </p:sp>
      <p:sp>
        <p:nvSpPr>
          <p:cNvPr id="8" name="Содержимое 7"/>
          <p:cNvSpPr>
            <a:spLocks noGrp="1"/>
          </p:cNvSpPr>
          <p:nvPr>
            <p:ph sz="quarter" idx="1"/>
          </p:nvPr>
        </p:nvSpPr>
        <p:spPr>
          <a:xfrm>
            <a:off x="914400" y="1447800"/>
            <a:ext cx="777240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11" name="Прямоугольник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Скругленный прямоугольник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722313" y="952500"/>
            <a:ext cx="7772400" cy="1362075"/>
          </a:xfrm>
        </p:spPr>
        <p:txBody>
          <a:bodyPr anchor="b" anchorCtr="0"/>
          <a:lstStyle>
            <a:lvl1pPr algn="l">
              <a:buNone/>
              <a:defRPr sz="4000" b="0" cap="none"/>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8B74C8B5-F2BE-4A6F-9F41-9B1394BAACB4}" type="datetimeFigureOut">
              <a:rPr lang="ru-RU" smtClean="0"/>
              <a:t>13.09.2020</a:t>
            </a:fld>
            <a:endParaRPr lang="ru-RU"/>
          </a:p>
        </p:txBody>
      </p:sp>
      <p:sp>
        <p:nvSpPr>
          <p:cNvPr id="5" name="Нижний колонтитул 4"/>
          <p:cNvSpPr>
            <a:spLocks noGrp="1"/>
          </p:cNvSpPr>
          <p:nvPr>
            <p:ph type="ftr" sz="quarter" idx="11"/>
          </p:nvPr>
        </p:nvSpPr>
        <p:spPr>
          <a:xfrm>
            <a:off x="800100" y="6172200"/>
            <a:ext cx="4000500" cy="457200"/>
          </a:xfrm>
        </p:spPr>
        <p:txBody>
          <a:bodyPr/>
          <a:lstStyle/>
          <a:p>
            <a:endParaRPr lang="ru-RU"/>
          </a:p>
        </p:txBody>
      </p:sp>
      <p:sp>
        <p:nvSpPr>
          <p:cNvPr id="7" name="Прямоугольник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146304" y="6208776"/>
            <a:ext cx="457200" cy="457200"/>
          </a:xfrm>
        </p:spPr>
        <p:txBody>
          <a:bodyPr/>
          <a:lstStyle/>
          <a:p>
            <a:fld id="{3486F1D0-B32A-4AA0-BA88-8FC61F6E5C56}"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8B74C8B5-F2BE-4A6F-9F41-9B1394BAACB4}" type="datetimeFigureOut">
              <a:rPr lang="ru-RU" smtClean="0"/>
              <a:t>13.09.2020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486F1D0-B32A-4AA0-BA88-8FC61F6E5C56}" type="slidenum">
              <a:rPr lang="ru-RU" smtClean="0"/>
              <a:t>‹#›</a:t>
            </a:fld>
            <a:endParaRPr lang="ru-RU"/>
          </a:p>
        </p:txBody>
      </p:sp>
      <p:sp>
        <p:nvSpPr>
          <p:cNvPr id="9" name="Содержимое 8"/>
          <p:cNvSpPr>
            <a:spLocks noGrp="1"/>
          </p:cNvSpPr>
          <p:nvPr>
            <p:ph sz="quarter" idx="1"/>
          </p:nvPr>
        </p:nvSpPr>
        <p:spPr>
          <a:xfrm>
            <a:off x="91440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93395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3050"/>
            <a:ext cx="7772400" cy="1143000"/>
          </a:xfrm>
        </p:spPr>
        <p:txBody>
          <a:bodyPr anchor="b" anchorCtr="0"/>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8B74C8B5-F2BE-4A6F-9F41-9B1394BAACB4}" type="datetimeFigureOut">
              <a:rPr lang="ru-RU" smtClean="0"/>
              <a:t>13.09.2020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486F1D0-B32A-4AA0-BA88-8FC61F6E5C56}" type="slidenum">
              <a:rPr lang="ru-RU" smtClean="0"/>
              <a:t>‹#›</a:t>
            </a:fld>
            <a:endParaRPr lang="ru-RU"/>
          </a:p>
        </p:txBody>
      </p:sp>
      <p:sp>
        <p:nvSpPr>
          <p:cNvPr id="11" name="Содержимое 10"/>
          <p:cNvSpPr>
            <a:spLocks noGrp="1"/>
          </p:cNvSpPr>
          <p:nvPr>
            <p:ph sz="half" idx="2"/>
          </p:nvPr>
        </p:nvSpPr>
        <p:spPr>
          <a:xfrm>
            <a:off x="9144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4"/>
          </p:nvPr>
        </p:nvSpPr>
        <p:spPr>
          <a:xfrm>
            <a:off x="49530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8B74C8B5-F2BE-4A6F-9F41-9B1394BAACB4}" type="datetimeFigureOut">
              <a:rPr lang="ru-RU" smtClean="0"/>
              <a:t>13.09.2020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486F1D0-B32A-4AA0-BA88-8FC61F6E5C56}"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B74C8B5-F2BE-4A6F-9F41-9B1394BAACB4}" type="datetimeFigureOut">
              <a:rPr lang="ru-RU" smtClean="0"/>
              <a:t>13.09.2020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486F1D0-B32A-4AA0-BA88-8FC61F6E5C56}"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Скругленный прямоугольник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914400" y="273050"/>
            <a:ext cx="7772400" cy="1143000"/>
          </a:xfrm>
        </p:spPr>
        <p:txBody>
          <a:bodyPr anchor="b" anchorCtr="0"/>
          <a:lstStyle>
            <a:lvl1pPr algn="l">
              <a:buNone/>
              <a:defRPr sz="4000" b="0"/>
            </a:lvl1pPr>
          </a:lstStyle>
          <a:p>
            <a:r>
              <a:rPr kumimoji="0" lang="ru-RU" smtClean="0"/>
              <a:t>Образец заголовка</a:t>
            </a:r>
            <a:endParaRPr kumimoji="0" lang="en-US"/>
          </a:p>
        </p:txBody>
      </p:sp>
      <p:sp>
        <p:nvSpPr>
          <p:cNvPr id="3" name="Текст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8B74C8B5-F2BE-4A6F-9F41-9B1394BAACB4}" type="datetimeFigureOut">
              <a:rPr lang="ru-RU" smtClean="0"/>
              <a:t>13.09.2020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486F1D0-B32A-4AA0-BA88-8FC61F6E5C56}" type="slidenum">
              <a:rPr lang="ru-RU" smtClean="0"/>
              <a:t>‹#›</a:t>
            </a:fld>
            <a:endParaRPr lang="ru-RU"/>
          </a:p>
        </p:txBody>
      </p:sp>
      <p:sp>
        <p:nvSpPr>
          <p:cNvPr id="11" name="Содержимое 10"/>
          <p:cNvSpPr>
            <a:spLocks noGrp="1"/>
          </p:cNvSpPr>
          <p:nvPr>
            <p:ph sz="quarter" idx="1"/>
          </p:nvPr>
        </p:nvSpPr>
        <p:spPr>
          <a:xfrm>
            <a:off x="2971800" y="1600200"/>
            <a:ext cx="5715000" cy="44958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8B74C8B5-F2BE-4A6F-9F41-9B1394BAACB4}" type="datetimeFigureOut">
              <a:rPr lang="ru-RU" smtClean="0"/>
              <a:t>13.09.2020</a:t>
            </a:fld>
            <a:endParaRPr lang="ru-RU"/>
          </a:p>
        </p:txBody>
      </p:sp>
      <p:sp>
        <p:nvSpPr>
          <p:cNvPr id="6" name="Нижний колонтитул 5"/>
          <p:cNvSpPr>
            <a:spLocks noGrp="1"/>
          </p:cNvSpPr>
          <p:nvPr>
            <p:ph type="ftr" sz="quarter" idx="11"/>
          </p:nvPr>
        </p:nvSpPr>
        <p:spPr>
          <a:xfrm>
            <a:off x="914400" y="6172200"/>
            <a:ext cx="3886200" cy="457200"/>
          </a:xfrm>
        </p:spPr>
        <p:txBody>
          <a:bodyPr/>
          <a:lstStyle/>
          <a:p>
            <a:endParaRPr lang="ru-RU"/>
          </a:p>
        </p:txBody>
      </p:sp>
      <p:sp>
        <p:nvSpPr>
          <p:cNvPr id="7" name="Номер слайда 6"/>
          <p:cNvSpPr>
            <a:spLocks noGrp="1"/>
          </p:cNvSpPr>
          <p:nvPr>
            <p:ph type="sldNum" sz="quarter" idx="12"/>
          </p:nvPr>
        </p:nvSpPr>
        <p:spPr>
          <a:xfrm>
            <a:off x="146304" y="6208776"/>
            <a:ext cx="457200" cy="457200"/>
          </a:xfrm>
        </p:spPr>
        <p:txBody>
          <a:bodyPr/>
          <a:lstStyle/>
          <a:p>
            <a:fld id="{3486F1D0-B32A-4AA0-BA88-8FC61F6E5C56}" type="slidenum">
              <a:rPr lang="ru-RU" smtClean="0"/>
              <a:t>‹#›</a:t>
            </a:fld>
            <a:endParaRPr lang="ru-RU"/>
          </a:p>
        </p:txBody>
      </p:sp>
      <p:sp>
        <p:nvSpPr>
          <p:cNvPr id="11" name="Прямоугольник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Рисунок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ru-RU" smtClean="0"/>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Скругленный прямоугольник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Заголовок 21"/>
          <p:cNvSpPr>
            <a:spLocks noGrp="1"/>
          </p:cNvSpPr>
          <p:nvPr>
            <p:ph type="title"/>
          </p:nvPr>
        </p:nvSpPr>
        <p:spPr>
          <a:xfrm>
            <a:off x="914400" y="274638"/>
            <a:ext cx="7772400" cy="1143000"/>
          </a:xfrm>
          <a:prstGeom prst="rect">
            <a:avLst/>
          </a:prstGeom>
        </p:spPr>
        <p:txBody>
          <a:bodyPr bIns="91440" anchor="b" anchorCtr="0">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8B74C8B5-F2BE-4A6F-9F41-9B1394BAACB4}" type="datetimeFigureOut">
              <a:rPr lang="ru-RU" smtClean="0"/>
              <a:t>13.09.2020</a:t>
            </a:fld>
            <a:endParaRPr lang="ru-RU"/>
          </a:p>
        </p:txBody>
      </p:sp>
      <p:sp>
        <p:nvSpPr>
          <p:cNvPr id="3" name="Нижний колонтитул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ru-RU"/>
          </a:p>
        </p:txBody>
      </p:sp>
      <p:sp>
        <p:nvSpPr>
          <p:cNvPr id="23" name="Номер слайда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486F1D0-B32A-4AA0-BA88-8FC61F6E5C56}"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627784" y="4869160"/>
            <a:ext cx="6400800" cy="1600200"/>
          </a:xfrm>
        </p:spPr>
        <p:txBody>
          <a:bodyPr>
            <a:normAutofit/>
          </a:bodyPr>
          <a:lstStyle/>
          <a:p>
            <a:pPr algn="r"/>
            <a:endParaRPr lang="ru-RU" sz="1400" dirty="0"/>
          </a:p>
        </p:txBody>
      </p:sp>
      <p:sp>
        <p:nvSpPr>
          <p:cNvPr id="2" name="Заголовок 1"/>
          <p:cNvSpPr>
            <a:spLocks noGrp="1"/>
          </p:cNvSpPr>
          <p:nvPr>
            <p:ph type="ctrTitle"/>
          </p:nvPr>
        </p:nvSpPr>
        <p:spPr/>
        <p:txBody>
          <a:bodyPr>
            <a:normAutofit/>
          </a:bodyPr>
          <a:lstStyle/>
          <a:p>
            <a:r>
              <a:rPr lang="ru-RU" sz="4400" i="1" spc="300" dirty="0" smtClean="0">
                <a:effectLst>
                  <a:outerShdw blurRad="38100" dist="38100" dir="2700000" algn="tl">
                    <a:srgbClr val="000000">
                      <a:alpha val="43137"/>
                    </a:srgbClr>
                  </a:outerShdw>
                </a:effectLst>
              </a:rPr>
              <a:t>Закон спроса и предложения</a:t>
            </a:r>
            <a:endParaRPr lang="ru-RU" sz="4400" i="1" spc="300" dirty="0">
              <a:effectLst>
                <a:outerShdw blurRad="38100" dist="38100" dir="2700000" algn="tl">
                  <a:srgbClr val="000000">
                    <a:alpha val="43137"/>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251520" y="260648"/>
            <a:ext cx="8640960" cy="6408712"/>
          </a:xfrm>
        </p:spPr>
        <p:txBody>
          <a:bodyPr/>
          <a:lstStyle/>
          <a:p>
            <a:pPr marL="0" indent="0">
              <a:lnSpc>
                <a:spcPct val="80000"/>
              </a:lnSpc>
              <a:buNone/>
            </a:pPr>
            <a:r>
              <a:rPr lang="ru-RU" sz="2400" b="1" dirty="0" smtClean="0">
                <a:solidFill>
                  <a:srgbClr val="FF0000"/>
                </a:solidFill>
                <a:latin typeface="Georgia" pitchFamily="18" charset="0"/>
              </a:rPr>
              <a:t>Закон предложения </a:t>
            </a:r>
            <a:r>
              <a:rPr lang="ru-RU" sz="2400" b="1" dirty="0" smtClean="0">
                <a:latin typeface="Georgia" pitchFamily="18" charset="0"/>
              </a:rPr>
              <a:t>гласит : </a:t>
            </a:r>
            <a:r>
              <a:rPr lang="ru-RU" sz="2400" dirty="0" smtClean="0">
                <a:latin typeface="Georgia" pitchFamily="18" charset="0"/>
              </a:rPr>
              <a:t>чем выше цена товара, тем выше величина предложения и наоборот.</a:t>
            </a:r>
          </a:p>
          <a:p>
            <a:pPr marL="0" indent="0">
              <a:lnSpc>
                <a:spcPct val="80000"/>
              </a:lnSpc>
              <a:buNone/>
            </a:pPr>
            <a:r>
              <a:rPr lang="ru-RU" sz="2000" b="1" i="1" dirty="0" smtClean="0"/>
              <a:t>Аргументы достоверности закона спроса: </a:t>
            </a:r>
          </a:p>
          <a:p>
            <a:pPr marL="0" indent="0">
              <a:lnSpc>
                <a:spcPct val="80000"/>
              </a:lnSpc>
              <a:buNone/>
            </a:pPr>
            <a:endParaRPr lang="ru-RU" sz="2000" b="1" i="1" dirty="0" smtClean="0"/>
          </a:p>
          <a:p>
            <a:pPr marL="273600" indent="-273600">
              <a:lnSpc>
                <a:spcPct val="80000"/>
              </a:lnSpc>
              <a:buFont typeface="Wingdings" pitchFamily="2" charset="2"/>
              <a:buChar char="ü"/>
            </a:pPr>
            <a:r>
              <a:rPr lang="ru-RU" sz="1600" dirty="0" smtClean="0">
                <a:solidFill>
                  <a:srgbClr val="00B050"/>
                </a:solidFill>
                <a:latin typeface="Georgia" pitchFamily="18" charset="0"/>
              </a:rPr>
              <a:t>Увеличение прибыли при большей цене (с ростом цен увеличится прибыль, расширится производство).</a:t>
            </a:r>
          </a:p>
          <a:p>
            <a:pPr>
              <a:lnSpc>
                <a:spcPct val="80000"/>
              </a:lnSpc>
              <a:buFont typeface="Wingdings" pitchFamily="2" charset="2"/>
              <a:buChar char="ü"/>
            </a:pPr>
            <a:r>
              <a:rPr lang="ru-RU" sz="1600" dirty="0" smtClean="0">
                <a:solidFill>
                  <a:srgbClr val="00B050"/>
                </a:solidFill>
                <a:latin typeface="Georgia" pitchFamily="18" charset="0"/>
              </a:rPr>
              <a:t>Увеличение прибыли при большей цене (с ростом цен увеличится прибыль, расширится производство).</a:t>
            </a:r>
          </a:p>
          <a:p>
            <a:pPr lvl="1">
              <a:lnSpc>
                <a:spcPct val="90000"/>
              </a:lnSpc>
              <a:buNone/>
            </a:pPr>
            <a:r>
              <a:rPr lang="ru-RU" sz="1600" b="1" dirty="0" smtClean="0">
                <a:latin typeface="Georgia" pitchFamily="18" charset="0"/>
              </a:rPr>
              <a:t>	Когда цена на товар растет, производители, заинтересованные в увеличении прибыли, начнут расширять свое производство. Кроме того, в отрасль, где растут цены, устремятся и предприниматели из других отраслей, изымая свои капиталы из менее прибыльного дела. Открытие новых предприятий еще больше увеличит величину предложения. </a:t>
            </a:r>
          </a:p>
          <a:p>
            <a:pPr>
              <a:lnSpc>
                <a:spcPct val="80000"/>
              </a:lnSpc>
              <a:buFont typeface="Wingdings" pitchFamily="2" charset="2"/>
              <a:buChar char="ü"/>
            </a:pPr>
            <a:r>
              <a:rPr lang="ru-RU" sz="1600" dirty="0" smtClean="0">
                <a:solidFill>
                  <a:srgbClr val="00B050"/>
                </a:solidFill>
                <a:latin typeface="Georgia" pitchFamily="18" charset="0"/>
              </a:rPr>
              <a:t>Дополнительные затраты (дополнительная продукция будет производиться, если будет расти цена товара).</a:t>
            </a:r>
            <a:endParaRPr lang="ru-RU" sz="1600" i="1" dirty="0" smtClean="0">
              <a:latin typeface="Georgia" pitchFamily="18" charset="0"/>
            </a:endParaRPr>
          </a:p>
          <a:p>
            <a:pPr lvl="1">
              <a:lnSpc>
                <a:spcPct val="90000"/>
              </a:lnSpc>
              <a:buNone/>
            </a:pPr>
            <a:r>
              <a:rPr lang="ru-RU" sz="1600" b="1" dirty="0" smtClean="0">
                <a:latin typeface="Georgia" pitchFamily="18" charset="0"/>
              </a:rPr>
              <a:t>	Рост величины предложения связан с ростом цены товара еще и потому, что производство каждой дополнительной единицы товара требует </a:t>
            </a:r>
            <a:r>
              <a:rPr lang="ru-RU" sz="1600" b="1" i="1" dirty="0" smtClean="0">
                <a:latin typeface="Georgia" pitchFamily="18" charset="0"/>
              </a:rPr>
              <a:t>дополнительных затрат. </a:t>
            </a:r>
            <a:r>
              <a:rPr lang="ru-RU" sz="1600" b="1" dirty="0" smtClean="0">
                <a:latin typeface="Georgia" pitchFamily="18" charset="0"/>
              </a:rPr>
              <a:t>Следовательно, если будет расти цена товара, дополнительная продукция будет производиться. Расширение производства может продолжаться до тех пор, пока дополнительные затраты не превысят дополнительный доход, полученный от производства еще одной, дополнительной, единицы продукции. </a:t>
            </a:r>
          </a:p>
          <a:p>
            <a:pPr marL="0" indent="0">
              <a:lnSpc>
                <a:spcPct val="80000"/>
              </a:lnSpc>
              <a:buFont typeface="Wingdings" pitchFamily="2" charset="2"/>
              <a:buChar char="ü"/>
            </a:pPr>
            <a:endParaRPr lang="ru-RU" sz="1400" dirty="0" smtClean="0">
              <a:solidFill>
                <a:srgbClr val="00B050"/>
              </a:solidFill>
              <a:latin typeface="Georgia" pitchFamily="18" charset="0"/>
            </a:endParaRP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23528" y="188640"/>
            <a:ext cx="8568952" cy="1143000"/>
          </a:xfrm>
        </p:spPr>
        <p:txBody>
          <a:bodyPr>
            <a:normAutofit fontScale="90000"/>
          </a:bodyPr>
          <a:lstStyle/>
          <a:p>
            <a:r>
              <a:rPr lang="ru-RU" b="1" i="1" dirty="0" smtClean="0">
                <a:solidFill>
                  <a:schemeClr val="accent1"/>
                </a:solidFill>
                <a:latin typeface="Georgia" pitchFamily="18" charset="0"/>
              </a:rPr>
              <a:t>Неценовые факторы, влияющие на предложение</a:t>
            </a:r>
            <a:endParaRPr lang="ru-RU" i="1" dirty="0">
              <a:solidFill>
                <a:schemeClr val="accent1"/>
              </a:solidFill>
            </a:endParaRPr>
          </a:p>
        </p:txBody>
      </p:sp>
      <p:sp>
        <p:nvSpPr>
          <p:cNvPr id="5" name="Содержимое 4"/>
          <p:cNvSpPr>
            <a:spLocks noGrp="1"/>
          </p:cNvSpPr>
          <p:nvPr>
            <p:ph sz="quarter" idx="1"/>
          </p:nvPr>
        </p:nvSpPr>
        <p:spPr>
          <a:xfrm>
            <a:off x="179512" y="1340768"/>
            <a:ext cx="8784976" cy="5256584"/>
          </a:xfrm>
        </p:spPr>
        <p:txBody>
          <a:bodyPr>
            <a:normAutofit/>
          </a:bodyPr>
          <a:lstStyle/>
          <a:p>
            <a:pPr marL="457200" indent="-457200">
              <a:buFont typeface="+mj-lt"/>
              <a:buAutoNum type="arabicPeriod"/>
            </a:pPr>
            <a:r>
              <a:rPr lang="ru-RU" sz="2400" b="1" dirty="0" smtClean="0">
                <a:solidFill>
                  <a:srgbClr val="002060"/>
                </a:solidFill>
                <a:latin typeface="Georgia" pitchFamily="18" charset="0"/>
              </a:rPr>
              <a:t>Изменение цен на ресурсы</a:t>
            </a:r>
            <a:r>
              <a:rPr lang="ru-RU" sz="2400" dirty="0" smtClean="0">
                <a:solidFill>
                  <a:srgbClr val="002060"/>
                </a:solidFill>
                <a:latin typeface="Georgia" pitchFamily="18" charset="0"/>
              </a:rPr>
              <a:t> </a:t>
            </a:r>
            <a:r>
              <a:rPr lang="ru-RU" sz="2400" dirty="0" smtClean="0">
                <a:latin typeface="Georgia" pitchFamily="18" charset="0"/>
              </a:rPr>
              <a:t>(рост предложения при сокращении затрат на сырье).</a:t>
            </a:r>
            <a:endParaRPr lang="ru-RU" sz="2400" dirty="0" smtClean="0">
              <a:solidFill>
                <a:srgbClr val="002060"/>
              </a:solidFill>
              <a:latin typeface="Georgia" pitchFamily="18" charset="0"/>
            </a:endParaRPr>
          </a:p>
          <a:p>
            <a:pPr marL="457200" indent="-457200">
              <a:buFont typeface="+mj-lt"/>
              <a:buAutoNum type="arabicPeriod"/>
            </a:pPr>
            <a:r>
              <a:rPr lang="ru-RU" sz="2400" b="1" dirty="0" smtClean="0">
                <a:solidFill>
                  <a:srgbClr val="002060"/>
                </a:solidFill>
                <a:latin typeface="Georgia" pitchFamily="18" charset="0"/>
              </a:rPr>
              <a:t>Научно-технический прогресс</a:t>
            </a:r>
            <a:r>
              <a:rPr lang="ru-RU" sz="2400" dirty="0" smtClean="0">
                <a:solidFill>
                  <a:srgbClr val="002060"/>
                </a:solidFill>
                <a:latin typeface="Georgia" pitchFamily="18" charset="0"/>
              </a:rPr>
              <a:t> </a:t>
            </a:r>
            <a:r>
              <a:rPr lang="ru-RU" sz="2400" dirty="0" smtClean="0">
                <a:latin typeface="Georgia" pitchFamily="18" charset="0"/>
              </a:rPr>
              <a:t>(если заменить ручной труд машинами, то увеличится производительность труда, увеличится предложение).</a:t>
            </a:r>
            <a:endParaRPr lang="ru-RU" sz="2400" dirty="0" smtClean="0">
              <a:solidFill>
                <a:srgbClr val="002060"/>
              </a:solidFill>
              <a:latin typeface="Georgia" pitchFamily="18" charset="0"/>
            </a:endParaRPr>
          </a:p>
          <a:p>
            <a:pPr marL="457200" indent="-457200">
              <a:buFont typeface="+mj-lt"/>
              <a:buAutoNum type="arabicPeriod"/>
            </a:pPr>
            <a:r>
              <a:rPr lang="ru-RU" sz="2400" b="1" dirty="0" smtClean="0">
                <a:solidFill>
                  <a:srgbClr val="002060"/>
                </a:solidFill>
                <a:latin typeface="Georgia" pitchFamily="18" charset="0"/>
              </a:rPr>
              <a:t>Налоги, пошлины</a:t>
            </a:r>
            <a:r>
              <a:rPr lang="ru-RU" sz="2400" dirty="0" smtClean="0">
                <a:solidFill>
                  <a:srgbClr val="002060"/>
                </a:solidFill>
                <a:latin typeface="Georgia" pitchFamily="18" charset="0"/>
              </a:rPr>
              <a:t> </a:t>
            </a:r>
            <a:r>
              <a:rPr lang="ru-RU" sz="2400" dirty="0" smtClean="0">
                <a:latin typeface="Georgia" pitchFamily="18" charset="0"/>
              </a:rPr>
              <a:t>(если увеличить налоги, то производство сократится, а выплата дотаций вызовет рост производства).</a:t>
            </a:r>
            <a:endParaRPr lang="ru-RU" sz="2400" dirty="0" smtClean="0">
              <a:solidFill>
                <a:srgbClr val="002060"/>
              </a:solidFill>
              <a:latin typeface="Georgia" pitchFamily="18" charset="0"/>
            </a:endParaRPr>
          </a:p>
          <a:p>
            <a:pPr marL="457200" indent="-457200">
              <a:buFont typeface="+mj-lt"/>
              <a:buAutoNum type="arabicPeriod"/>
            </a:pPr>
            <a:r>
              <a:rPr lang="ru-RU" sz="2400" b="1" dirty="0" smtClean="0">
                <a:solidFill>
                  <a:srgbClr val="002060"/>
                </a:solidFill>
                <a:latin typeface="Georgia" pitchFamily="18" charset="0"/>
              </a:rPr>
              <a:t>Ожидания производителей</a:t>
            </a:r>
            <a:r>
              <a:rPr lang="ru-RU" sz="2400" dirty="0" smtClean="0">
                <a:solidFill>
                  <a:srgbClr val="002060"/>
                </a:solidFill>
                <a:latin typeface="Georgia" pitchFamily="18" charset="0"/>
              </a:rPr>
              <a:t> </a:t>
            </a:r>
            <a:r>
              <a:rPr lang="ru-RU" sz="2400" dirty="0" smtClean="0">
                <a:latin typeface="Georgia" pitchFamily="18" charset="0"/>
              </a:rPr>
              <a:t>(увеличение количества фирм, производимых однородный товар вызовет рост предложений).</a:t>
            </a:r>
            <a:endParaRPr lang="ru-RU" sz="2400" dirty="0">
              <a:latin typeface="Georgia"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p:txBody>
          <a:bodyPr/>
          <a:lstStyle/>
          <a:p>
            <a:r>
              <a:rPr lang="ru-RU" b="1" i="1" dirty="0" smtClean="0">
                <a:solidFill>
                  <a:schemeClr val="bg1"/>
                </a:solidFill>
                <a:latin typeface="Georgia" pitchFamily="18" charset="0"/>
              </a:rPr>
              <a:t>СПАСИБО ЗА ВНИМАНИЕ!</a:t>
            </a:r>
            <a:r>
              <a:rPr lang="ru-RU" b="1" i="1" dirty="0" smtClean="0">
                <a:solidFill>
                  <a:srgbClr val="FF0000"/>
                </a:solidFill>
                <a:latin typeface="Georgia" pitchFamily="18" charset="0"/>
              </a:rPr>
              <a:t/>
            </a:r>
            <a:br>
              <a:rPr lang="ru-RU" b="1" i="1" dirty="0" smtClean="0">
                <a:solidFill>
                  <a:srgbClr val="FF0000"/>
                </a:solidFill>
                <a:latin typeface="Georgia" pitchFamily="18" charset="0"/>
              </a:rPr>
            </a:b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496944" cy="724942"/>
          </a:xfrm>
        </p:spPr>
        <p:txBody>
          <a:bodyPr>
            <a:normAutofit/>
          </a:bodyPr>
          <a:lstStyle/>
          <a:p>
            <a:pPr algn="ctr"/>
            <a:r>
              <a:rPr lang="ru-RU" sz="3600" b="1" i="1" dirty="0" smtClean="0">
                <a:solidFill>
                  <a:srgbClr val="FF0000"/>
                </a:solidFill>
                <a:latin typeface="Georgia" pitchFamily="18" charset="0"/>
              </a:rPr>
              <a:t>Спрос. Закон спроса.</a:t>
            </a:r>
            <a:endParaRPr lang="ru-RU" sz="3600" b="1" i="1" dirty="0">
              <a:solidFill>
                <a:srgbClr val="FF0000"/>
              </a:solidFill>
              <a:latin typeface="Georgia" pitchFamily="18" charset="0"/>
            </a:endParaRPr>
          </a:p>
        </p:txBody>
      </p:sp>
      <p:sp>
        <p:nvSpPr>
          <p:cNvPr id="3" name="Содержимое 2"/>
          <p:cNvSpPr>
            <a:spLocks noGrp="1"/>
          </p:cNvSpPr>
          <p:nvPr>
            <p:ph sz="quarter" idx="1"/>
          </p:nvPr>
        </p:nvSpPr>
        <p:spPr>
          <a:xfrm>
            <a:off x="251520" y="908720"/>
            <a:ext cx="8712968" cy="5760640"/>
          </a:xfrm>
        </p:spPr>
        <p:txBody>
          <a:bodyPr/>
          <a:lstStyle/>
          <a:p>
            <a:r>
              <a:rPr lang="ru-RU" b="1" dirty="0" smtClean="0">
                <a:solidFill>
                  <a:schemeClr val="accent1">
                    <a:lumMod val="75000"/>
                  </a:schemeClr>
                </a:solidFill>
                <a:latin typeface="Georgia" pitchFamily="18" charset="0"/>
              </a:rPr>
              <a:t>Спрос</a:t>
            </a:r>
            <a:r>
              <a:rPr lang="ru-RU" dirty="0" smtClean="0">
                <a:solidFill>
                  <a:schemeClr val="accent2">
                    <a:lumMod val="50000"/>
                  </a:schemeClr>
                </a:solidFill>
                <a:latin typeface="Georgia" pitchFamily="18" charset="0"/>
              </a:rPr>
              <a:t> </a:t>
            </a:r>
            <a:r>
              <a:rPr lang="ru-RU" dirty="0" smtClean="0">
                <a:solidFill>
                  <a:schemeClr val="bg1">
                    <a:lumMod val="10000"/>
                  </a:schemeClr>
                </a:solidFill>
                <a:latin typeface="Georgia" pitchFamily="18" charset="0"/>
              </a:rPr>
              <a:t>– желание и возможность приобрести данный товар по данной цене.</a:t>
            </a:r>
          </a:p>
          <a:p>
            <a:pPr>
              <a:buNone/>
            </a:pPr>
            <a:endParaRPr lang="ru-RU" dirty="0" smtClean="0">
              <a:solidFill>
                <a:schemeClr val="bg1">
                  <a:lumMod val="10000"/>
                </a:schemeClr>
              </a:solidFill>
              <a:latin typeface="Georgia" pitchFamily="18" charset="0"/>
            </a:endParaRPr>
          </a:p>
          <a:p>
            <a:r>
              <a:rPr lang="ru-RU" dirty="0" smtClean="0">
                <a:solidFill>
                  <a:schemeClr val="accent1">
                    <a:lumMod val="75000"/>
                  </a:schemeClr>
                </a:solidFill>
                <a:latin typeface="Georgia" pitchFamily="18" charset="0"/>
              </a:rPr>
              <a:t>Объем (величина) спроса </a:t>
            </a:r>
            <a:r>
              <a:rPr lang="ru-RU" dirty="0" smtClean="0">
                <a:latin typeface="Georgia" pitchFamily="18" charset="0"/>
              </a:rPr>
              <a:t>– количество товара, которое покупатели готовы купить по данной цене в определённое время и в определённом месте.</a:t>
            </a:r>
            <a:endParaRPr lang="ru-RU" dirty="0">
              <a:latin typeface="Georgia" pitchFamily="18" charset="0"/>
            </a:endParaRPr>
          </a:p>
        </p:txBody>
      </p:sp>
      <p:pic>
        <p:nvPicPr>
          <p:cNvPr id="4" name="Picture 2" descr="http://caricatura.ru/parad/popov_andrey/pic/4291.jpg"/>
          <p:cNvPicPr>
            <a:picLocks noChangeAspect="1" noChangeArrowheads="1"/>
          </p:cNvPicPr>
          <p:nvPr/>
        </p:nvPicPr>
        <p:blipFill>
          <a:blip r:embed="rId2" cstate="print"/>
          <a:srcRect/>
          <a:stretch>
            <a:fillRect/>
          </a:stretch>
        </p:blipFill>
        <p:spPr bwMode="auto">
          <a:xfrm>
            <a:off x="2339752" y="3789040"/>
            <a:ext cx="4262873" cy="2664296"/>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Текст 9"/>
          <p:cNvSpPr>
            <a:spLocks noGrp="1"/>
          </p:cNvSpPr>
          <p:nvPr>
            <p:ph type="body" idx="1"/>
          </p:nvPr>
        </p:nvSpPr>
        <p:spPr>
          <a:xfrm>
            <a:off x="467544" y="260648"/>
            <a:ext cx="3733800" cy="473968"/>
          </a:xfrm>
        </p:spPr>
        <p:txBody>
          <a:bodyPr/>
          <a:lstStyle/>
          <a:p>
            <a:pPr algn="ctr"/>
            <a:r>
              <a:rPr lang="ru-RU" i="1" dirty="0" smtClean="0">
                <a:latin typeface="Georgia" pitchFamily="18" charset="0"/>
              </a:rPr>
              <a:t>Кривая спроса</a:t>
            </a:r>
            <a:endParaRPr lang="ru-RU" i="1" dirty="0">
              <a:latin typeface="Georgia" pitchFamily="18" charset="0"/>
            </a:endParaRPr>
          </a:p>
        </p:txBody>
      </p:sp>
      <p:sp>
        <p:nvSpPr>
          <p:cNvPr id="12" name="Текст 11"/>
          <p:cNvSpPr>
            <a:spLocks noGrp="1"/>
          </p:cNvSpPr>
          <p:nvPr>
            <p:ph type="body" sz="half" idx="3"/>
          </p:nvPr>
        </p:nvSpPr>
        <p:spPr>
          <a:xfrm>
            <a:off x="4716016" y="260648"/>
            <a:ext cx="4248472" cy="1152128"/>
          </a:xfrm>
        </p:spPr>
        <p:txBody>
          <a:bodyPr/>
          <a:lstStyle/>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pPr algn="ctr"/>
            <a:r>
              <a:rPr lang="ru-RU" i="1" dirty="0" smtClean="0">
                <a:latin typeface="Georgia" pitchFamily="18" charset="0"/>
              </a:rPr>
              <a:t>Зависимость величины спроса от цены товара.</a:t>
            </a:r>
          </a:p>
        </p:txBody>
      </p:sp>
      <p:sp>
        <p:nvSpPr>
          <p:cNvPr id="6147" name="Содержимое 8"/>
          <p:cNvSpPr>
            <a:spLocks noGrp="1"/>
          </p:cNvSpPr>
          <p:nvPr>
            <p:ph sz="half" idx="2"/>
          </p:nvPr>
        </p:nvSpPr>
        <p:spPr>
          <a:xfrm>
            <a:off x="467544" y="2492896"/>
            <a:ext cx="3733800" cy="3886200"/>
          </a:xfrm>
        </p:spPr>
        <p:txBody>
          <a:bodyPr>
            <a:normAutofit fontScale="70000" lnSpcReduction="20000"/>
          </a:bodyPr>
          <a:lstStyle/>
          <a:p>
            <a:pPr eaLnBrk="1" hangingPunct="1">
              <a:buFont typeface="Wingdings 2" pitchFamily="18" charset="2"/>
              <a:buNone/>
            </a:pPr>
            <a:endParaRPr lang="ru-RU" sz="1800" dirty="0" smtClean="0"/>
          </a:p>
          <a:p>
            <a:pPr eaLnBrk="1" hangingPunct="1">
              <a:buFont typeface="Wingdings 2" pitchFamily="18" charset="2"/>
              <a:buNone/>
            </a:pPr>
            <a:r>
              <a:rPr lang="ru-RU" sz="1800" dirty="0" smtClean="0"/>
              <a:t>      </a:t>
            </a:r>
            <a:r>
              <a:rPr lang="en-US" sz="1800" dirty="0" smtClean="0"/>
              <a:t>    </a:t>
            </a:r>
            <a:r>
              <a:rPr lang="ru-RU" sz="1800" dirty="0" smtClean="0"/>
              <a:t>  </a:t>
            </a:r>
            <a:r>
              <a:rPr lang="ru-RU" sz="2400" i="1" dirty="0" smtClean="0"/>
              <a:t>Р  </a:t>
            </a:r>
            <a:r>
              <a:rPr lang="en-US" sz="2400" i="1" dirty="0" smtClean="0"/>
              <a:t> </a:t>
            </a:r>
            <a:r>
              <a:rPr lang="ru-RU" sz="2400" i="1" dirty="0" smtClean="0"/>
              <a:t>                </a:t>
            </a:r>
          </a:p>
          <a:p>
            <a:pPr eaLnBrk="1" hangingPunct="1">
              <a:buFont typeface="Wingdings 2" pitchFamily="18" charset="2"/>
              <a:buNone/>
            </a:pPr>
            <a:r>
              <a:rPr lang="en-US" sz="2400" i="1" dirty="0" smtClean="0"/>
              <a:t>                      </a:t>
            </a:r>
            <a:endParaRPr lang="ru-RU" sz="1800" i="1" dirty="0" smtClean="0"/>
          </a:p>
          <a:p>
            <a:pPr eaLnBrk="1" hangingPunct="1">
              <a:buFont typeface="Wingdings 2" pitchFamily="18" charset="2"/>
              <a:buNone/>
            </a:pPr>
            <a:r>
              <a:rPr lang="en-US" sz="2400" i="1" dirty="0" smtClean="0"/>
              <a:t>                     </a:t>
            </a:r>
            <a:endParaRPr lang="ru-RU" sz="2400" i="1" dirty="0" smtClean="0"/>
          </a:p>
          <a:p>
            <a:pPr>
              <a:buNone/>
            </a:pPr>
            <a:r>
              <a:rPr lang="en-US" sz="2400" i="1" dirty="0" smtClean="0"/>
              <a:t> </a:t>
            </a:r>
            <a:endParaRPr lang="ru-RU" sz="2400" i="1" dirty="0" smtClean="0"/>
          </a:p>
          <a:p>
            <a:pPr eaLnBrk="1" hangingPunct="1">
              <a:buFont typeface="Wingdings 2" pitchFamily="18" charset="2"/>
              <a:buNone/>
            </a:pPr>
            <a:endParaRPr lang="ru-RU" sz="2400" i="1" dirty="0" smtClean="0"/>
          </a:p>
          <a:p>
            <a:pPr eaLnBrk="1" hangingPunct="1">
              <a:buFont typeface="Wingdings 2" pitchFamily="18" charset="2"/>
              <a:buNone/>
            </a:pPr>
            <a:endParaRPr lang="ru-RU" sz="2400" i="1" dirty="0" smtClean="0"/>
          </a:p>
          <a:p>
            <a:pPr>
              <a:buNone/>
            </a:pPr>
            <a:r>
              <a:rPr lang="en-US" sz="1800" i="1" dirty="0" smtClean="0"/>
              <a:t>D </a:t>
            </a:r>
            <a:endParaRPr lang="ru-RU" sz="1800" i="1" dirty="0" smtClean="0"/>
          </a:p>
          <a:p>
            <a:pPr eaLnBrk="1" hangingPunct="1">
              <a:buFont typeface="Wingdings 2" pitchFamily="18" charset="2"/>
              <a:buNone/>
            </a:pPr>
            <a:r>
              <a:rPr lang="ru-RU" sz="2400" i="1" dirty="0" smtClean="0"/>
              <a:t>                                    </a:t>
            </a:r>
          </a:p>
          <a:p>
            <a:pPr eaLnBrk="1" hangingPunct="1">
              <a:buFont typeface="Wingdings 2" pitchFamily="18" charset="2"/>
              <a:buNone/>
            </a:pPr>
            <a:r>
              <a:rPr lang="ru-RU" sz="2400" b="1" i="1" dirty="0" smtClean="0"/>
              <a:t>        </a:t>
            </a:r>
          </a:p>
          <a:p>
            <a:pPr>
              <a:buNone/>
            </a:pPr>
            <a:r>
              <a:rPr lang="ru-RU" sz="2400" b="1" i="1" dirty="0" smtClean="0"/>
              <a:t>       </a:t>
            </a:r>
          </a:p>
          <a:p>
            <a:pPr eaLnBrk="1" hangingPunct="1">
              <a:buFont typeface="Wingdings 2" pitchFamily="18" charset="2"/>
              <a:buNone/>
            </a:pPr>
            <a:endParaRPr lang="ru-RU" sz="2400" b="1" i="1" dirty="0" smtClean="0"/>
          </a:p>
          <a:p>
            <a:pPr eaLnBrk="1" hangingPunct="1">
              <a:buFont typeface="Wingdings 2" pitchFamily="18" charset="2"/>
              <a:buNone/>
            </a:pPr>
            <a:endParaRPr lang="ru-RU" sz="2400" b="1" i="1" dirty="0" smtClean="0"/>
          </a:p>
          <a:p>
            <a:pPr eaLnBrk="1" hangingPunct="1">
              <a:buFont typeface="Wingdings 2" pitchFamily="18" charset="2"/>
              <a:buNone/>
            </a:pPr>
            <a:r>
              <a:rPr lang="ru-RU" sz="2400" b="1" i="1" dirty="0" smtClean="0"/>
              <a:t>         </a:t>
            </a:r>
            <a:r>
              <a:rPr lang="ru-RU" sz="2400" dirty="0" smtClean="0"/>
              <a:t>0</a:t>
            </a:r>
            <a:r>
              <a:rPr lang="ru-RU" sz="2400" b="1" i="1" dirty="0" smtClean="0"/>
              <a:t>              </a:t>
            </a:r>
            <a:r>
              <a:rPr lang="ru-RU" sz="2000" b="1" i="1" dirty="0" smtClean="0"/>
              <a:t>20</a:t>
            </a:r>
            <a:r>
              <a:rPr lang="ru-RU" sz="2400" b="1" i="1" dirty="0" smtClean="0"/>
              <a:t>           </a:t>
            </a:r>
            <a:r>
              <a:rPr lang="ru-RU" sz="2000" b="1" i="1" dirty="0" smtClean="0"/>
              <a:t>42</a:t>
            </a:r>
            <a:endParaRPr lang="ru-RU" sz="2400" b="1" i="1" dirty="0" smtClean="0"/>
          </a:p>
        </p:txBody>
      </p:sp>
      <p:sp>
        <p:nvSpPr>
          <p:cNvPr id="21" name="Содержимое 20"/>
          <p:cNvSpPr>
            <a:spLocks noGrp="1"/>
          </p:cNvSpPr>
          <p:nvPr>
            <p:ph sz="half" idx="4"/>
          </p:nvPr>
        </p:nvSpPr>
        <p:spPr>
          <a:xfrm>
            <a:off x="467544" y="980728"/>
            <a:ext cx="3888432" cy="1584176"/>
          </a:xfrm>
        </p:spPr>
        <p:txBody>
          <a:bodyPr>
            <a:noAutofit/>
          </a:bodyPr>
          <a:lstStyle/>
          <a:p>
            <a:pPr marL="0" indent="0" eaLnBrk="1" hangingPunct="1">
              <a:buFont typeface="Wingdings 2" pitchFamily="18" charset="2"/>
              <a:buNone/>
            </a:pPr>
            <a:r>
              <a:rPr lang="ru-RU" sz="1600" dirty="0" smtClean="0">
                <a:latin typeface="Georgia" pitchFamily="18" charset="0"/>
              </a:rPr>
              <a:t>Кривая спроса показывает , что повышение  цены понижает величину спроса. Например, если цена повысится с 15тг. за штуку до 30тг. , то величина спроса уменьшится с 42 до   20 штук.</a:t>
            </a:r>
          </a:p>
        </p:txBody>
      </p:sp>
      <p:cxnSp>
        <p:nvCxnSpPr>
          <p:cNvPr id="11" name="Прямая со стрелкой 10"/>
          <p:cNvCxnSpPr/>
          <p:nvPr/>
        </p:nvCxnSpPr>
        <p:spPr>
          <a:xfrm flipV="1">
            <a:off x="1115616" y="3140968"/>
            <a:ext cx="0" cy="2926086"/>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1115616" y="6093296"/>
            <a:ext cx="2952328" cy="0"/>
          </a:xfrm>
          <a:prstGeom prst="straightConnector1">
            <a:avLst/>
          </a:prstGeom>
          <a:ln>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Дуга 26"/>
          <p:cNvSpPr/>
          <p:nvPr/>
        </p:nvSpPr>
        <p:spPr>
          <a:xfrm rot="12625282">
            <a:off x="1256397" y="1705882"/>
            <a:ext cx="6297613" cy="4259262"/>
          </a:xfrm>
          <a:prstGeom prst="arc">
            <a:avLst>
              <a:gd name="adj1" fmla="val 15721965"/>
              <a:gd name="adj2" fmla="val 20118829"/>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ru-RU"/>
          </a:p>
        </p:txBody>
      </p:sp>
      <p:sp>
        <p:nvSpPr>
          <p:cNvPr id="28" name="Полилиния 27"/>
          <p:cNvSpPr/>
          <p:nvPr/>
        </p:nvSpPr>
        <p:spPr>
          <a:xfrm>
            <a:off x="1115616" y="5157193"/>
            <a:ext cx="1512168" cy="936103"/>
          </a:xfrm>
          <a:custGeom>
            <a:avLst/>
            <a:gdLst>
              <a:gd name="connsiteX0" fmla="*/ 0 w 1907540"/>
              <a:gd name="connsiteY0" fmla="*/ 0 h 1330960"/>
              <a:gd name="connsiteX1" fmla="*/ 1889760 w 1907540"/>
              <a:gd name="connsiteY1" fmla="*/ 0 h 1330960"/>
              <a:gd name="connsiteX2" fmla="*/ 1889760 w 1907540"/>
              <a:gd name="connsiteY2" fmla="*/ 0 h 1330960"/>
              <a:gd name="connsiteX3" fmla="*/ 1905000 w 1907540"/>
              <a:gd name="connsiteY3" fmla="*/ 1143000 h 1330960"/>
              <a:gd name="connsiteX4" fmla="*/ 1905000 w 1907540"/>
              <a:gd name="connsiteY4" fmla="*/ 1127760 h 133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540" h="1330960">
                <a:moveTo>
                  <a:pt x="0" y="0"/>
                </a:moveTo>
                <a:lnTo>
                  <a:pt x="1889760" y="0"/>
                </a:lnTo>
                <a:lnTo>
                  <a:pt x="1889760" y="0"/>
                </a:lnTo>
                <a:cubicBezTo>
                  <a:pt x="1892300" y="190500"/>
                  <a:pt x="1902460" y="955040"/>
                  <a:pt x="1905000" y="1143000"/>
                </a:cubicBezTo>
                <a:cubicBezTo>
                  <a:pt x="1907540" y="1330960"/>
                  <a:pt x="1906270" y="1229360"/>
                  <a:pt x="1905000" y="1127760"/>
                </a:cubicBezTo>
              </a:path>
            </a:pathLst>
          </a:custGeom>
          <a:ln>
            <a:solidFill>
              <a:schemeClr val="tx1"/>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ru-RU"/>
          </a:p>
        </p:txBody>
      </p:sp>
      <p:sp>
        <p:nvSpPr>
          <p:cNvPr id="29" name="Полилиния 28"/>
          <p:cNvSpPr/>
          <p:nvPr/>
        </p:nvSpPr>
        <p:spPr>
          <a:xfrm>
            <a:off x="1115616" y="4293096"/>
            <a:ext cx="792088" cy="1778769"/>
          </a:xfrm>
          <a:custGeom>
            <a:avLst/>
            <a:gdLst>
              <a:gd name="connsiteX0" fmla="*/ 0 w 838200"/>
              <a:gd name="connsiteY0" fmla="*/ 0 h 2255520"/>
              <a:gd name="connsiteX1" fmla="*/ 807720 w 838200"/>
              <a:gd name="connsiteY1" fmla="*/ 0 h 2255520"/>
              <a:gd name="connsiteX2" fmla="*/ 807720 w 838200"/>
              <a:gd name="connsiteY2" fmla="*/ 0 h 2255520"/>
              <a:gd name="connsiteX3" fmla="*/ 838200 w 838200"/>
              <a:gd name="connsiteY3" fmla="*/ 2255520 h 2255520"/>
            </a:gdLst>
            <a:ahLst/>
            <a:cxnLst>
              <a:cxn ang="0">
                <a:pos x="connsiteX0" y="connsiteY0"/>
              </a:cxn>
              <a:cxn ang="0">
                <a:pos x="connsiteX1" y="connsiteY1"/>
              </a:cxn>
              <a:cxn ang="0">
                <a:pos x="connsiteX2" y="connsiteY2"/>
              </a:cxn>
              <a:cxn ang="0">
                <a:pos x="connsiteX3" y="connsiteY3"/>
              </a:cxn>
            </a:cxnLst>
            <a:rect l="l" t="t" r="r" b="b"/>
            <a:pathLst>
              <a:path w="838200" h="2255520">
                <a:moveTo>
                  <a:pt x="0" y="0"/>
                </a:moveTo>
                <a:lnTo>
                  <a:pt x="807720" y="0"/>
                </a:lnTo>
                <a:lnTo>
                  <a:pt x="807720" y="0"/>
                </a:lnTo>
                <a:lnTo>
                  <a:pt x="838200" y="2255520"/>
                </a:lnTo>
              </a:path>
            </a:pathLst>
          </a:custGeom>
          <a:ln>
            <a:solidFill>
              <a:schemeClr val="tx1"/>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ru-RU"/>
          </a:p>
        </p:txBody>
      </p:sp>
      <p:sp>
        <p:nvSpPr>
          <p:cNvPr id="16" name="Прямоугольник 15"/>
          <p:cNvSpPr/>
          <p:nvPr/>
        </p:nvSpPr>
        <p:spPr>
          <a:xfrm>
            <a:off x="3851920" y="6093296"/>
            <a:ext cx="389850" cy="369332"/>
          </a:xfrm>
          <a:prstGeom prst="rect">
            <a:avLst/>
          </a:prstGeom>
        </p:spPr>
        <p:txBody>
          <a:bodyPr wrap="none">
            <a:spAutoFit/>
          </a:bodyPr>
          <a:lstStyle/>
          <a:p>
            <a:r>
              <a:rPr lang="en-US" b="1" i="1" dirty="0" smtClean="0"/>
              <a:t>Q</a:t>
            </a:r>
            <a:r>
              <a:rPr lang="ru-RU" b="1" i="1" dirty="0" smtClean="0"/>
              <a:t> </a:t>
            </a:r>
            <a:endParaRPr lang="ru-RU" dirty="0"/>
          </a:p>
        </p:txBody>
      </p:sp>
      <p:sp>
        <p:nvSpPr>
          <p:cNvPr id="19" name="Прямоугольник 18"/>
          <p:cNvSpPr/>
          <p:nvPr/>
        </p:nvSpPr>
        <p:spPr>
          <a:xfrm>
            <a:off x="683568" y="5013176"/>
            <a:ext cx="396262" cy="369332"/>
          </a:xfrm>
          <a:prstGeom prst="rect">
            <a:avLst/>
          </a:prstGeom>
        </p:spPr>
        <p:txBody>
          <a:bodyPr wrap="none">
            <a:spAutoFit/>
          </a:bodyPr>
          <a:lstStyle/>
          <a:p>
            <a:r>
              <a:rPr lang="en-US" i="1" dirty="0" smtClean="0"/>
              <a:t>15</a:t>
            </a:r>
            <a:endParaRPr lang="ru-RU" dirty="0"/>
          </a:p>
        </p:txBody>
      </p:sp>
      <p:sp>
        <p:nvSpPr>
          <p:cNvPr id="22" name="Прямоугольник 21"/>
          <p:cNvSpPr/>
          <p:nvPr/>
        </p:nvSpPr>
        <p:spPr>
          <a:xfrm>
            <a:off x="683568" y="4149080"/>
            <a:ext cx="396262" cy="369332"/>
          </a:xfrm>
          <a:prstGeom prst="rect">
            <a:avLst/>
          </a:prstGeom>
        </p:spPr>
        <p:txBody>
          <a:bodyPr wrap="none">
            <a:spAutoFit/>
          </a:bodyPr>
          <a:lstStyle/>
          <a:p>
            <a:r>
              <a:rPr lang="en-US" i="1" dirty="0" smtClean="0"/>
              <a:t>30</a:t>
            </a:r>
            <a:endParaRPr lang="ru-RU" i="1" dirty="0"/>
          </a:p>
        </p:txBody>
      </p:sp>
      <p:sp>
        <p:nvSpPr>
          <p:cNvPr id="23" name="Прямоугольник 22"/>
          <p:cNvSpPr/>
          <p:nvPr/>
        </p:nvSpPr>
        <p:spPr>
          <a:xfrm>
            <a:off x="3563888" y="5373216"/>
            <a:ext cx="319318" cy="369332"/>
          </a:xfrm>
          <a:prstGeom prst="rect">
            <a:avLst/>
          </a:prstGeom>
        </p:spPr>
        <p:txBody>
          <a:bodyPr wrap="none">
            <a:spAutoFit/>
          </a:bodyPr>
          <a:lstStyle/>
          <a:p>
            <a:r>
              <a:rPr lang="en-US" i="1" dirty="0"/>
              <a:t>D</a:t>
            </a:r>
            <a:endParaRPr lang="ru-RU" dirty="0"/>
          </a:p>
        </p:txBody>
      </p:sp>
      <p:sp>
        <p:nvSpPr>
          <p:cNvPr id="24" name="Прямоугольник 23"/>
          <p:cNvSpPr/>
          <p:nvPr/>
        </p:nvSpPr>
        <p:spPr>
          <a:xfrm>
            <a:off x="1619672" y="3140968"/>
            <a:ext cx="340158" cy="646331"/>
          </a:xfrm>
          <a:prstGeom prst="rect">
            <a:avLst/>
          </a:prstGeom>
        </p:spPr>
        <p:txBody>
          <a:bodyPr wrap="square">
            <a:spAutoFit/>
          </a:bodyPr>
          <a:lstStyle/>
          <a:p>
            <a:r>
              <a:rPr lang="en-US" i="1" dirty="0" smtClean="0"/>
              <a:t> D</a:t>
            </a:r>
            <a:endParaRPr lang="ru-RU" dirty="0"/>
          </a:p>
        </p:txBody>
      </p:sp>
      <p:graphicFrame>
        <p:nvGraphicFramePr>
          <p:cNvPr id="25" name="Содержимое 8"/>
          <p:cNvGraphicFramePr>
            <a:graphicFrameLocks/>
          </p:cNvGraphicFramePr>
          <p:nvPr/>
        </p:nvGraphicFramePr>
        <p:xfrm>
          <a:off x="4644008" y="2276872"/>
          <a:ext cx="4321300" cy="2966720"/>
        </p:xfrm>
        <a:graphic>
          <a:graphicData uri="http://schemas.openxmlformats.org/drawingml/2006/table">
            <a:tbl>
              <a:tblPr firstRow="1" bandRow="1">
                <a:tableStyleId>{5C22544A-7EE6-4342-B048-85BDC9FD1C3A}</a:tableStyleId>
              </a:tblPr>
              <a:tblGrid>
                <a:gridCol w="1591740"/>
                <a:gridCol w="2729560"/>
              </a:tblGrid>
              <a:tr h="370840">
                <a:tc>
                  <a:txBody>
                    <a:bodyPr/>
                    <a:lstStyle/>
                    <a:p>
                      <a:r>
                        <a:rPr lang="ru-RU" sz="1400" spc="0" baseline="0" dirty="0" smtClean="0">
                          <a:solidFill>
                            <a:schemeClr val="tx1"/>
                          </a:solidFill>
                          <a:latin typeface="Georgia" pitchFamily="18" charset="0"/>
                        </a:rPr>
                        <a:t>Цена (Р) , </a:t>
                      </a:r>
                      <a:r>
                        <a:rPr lang="ru-RU" sz="1400" spc="0" baseline="0" dirty="0" err="1" smtClean="0">
                          <a:solidFill>
                            <a:schemeClr val="tx1"/>
                          </a:solidFill>
                          <a:latin typeface="Georgia" pitchFamily="18" charset="0"/>
                        </a:rPr>
                        <a:t>р</a:t>
                      </a:r>
                      <a:r>
                        <a:rPr lang="ru-RU" sz="1400" spc="0" baseline="0" dirty="0" smtClean="0">
                          <a:solidFill>
                            <a:schemeClr val="tx1"/>
                          </a:solidFill>
                          <a:latin typeface="Georgia" pitchFamily="18" charset="0"/>
                        </a:rPr>
                        <a:t>.</a:t>
                      </a:r>
                      <a:endParaRPr lang="ru-RU" sz="1400" spc="0" baseline="0" dirty="0">
                        <a:solidFill>
                          <a:schemeClr val="tx1"/>
                        </a:solidFill>
                        <a:latin typeface="Georgia"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spc="0" baseline="0" dirty="0" smtClean="0">
                          <a:solidFill>
                            <a:schemeClr val="tx1"/>
                          </a:solidFill>
                          <a:latin typeface="Georgia" pitchFamily="18" charset="0"/>
                        </a:rPr>
                        <a:t>Величина спроса (</a:t>
                      </a:r>
                      <a:r>
                        <a:rPr lang="en-US" sz="1400" spc="0" baseline="0" dirty="0" err="1" smtClean="0">
                          <a:solidFill>
                            <a:schemeClr val="tx1"/>
                          </a:solidFill>
                          <a:latin typeface="Georgia" pitchFamily="18" charset="0"/>
                        </a:rPr>
                        <a:t>Q</a:t>
                      </a:r>
                      <a:r>
                        <a:rPr kumimoji="0" lang="en-US" sz="1400" b="1" kern="1200" baseline="-25000" dirty="0" err="1" smtClean="0">
                          <a:solidFill>
                            <a:schemeClr val="tx1"/>
                          </a:solidFill>
                          <a:latin typeface="Georgia" pitchFamily="18" charset="0"/>
                          <a:ea typeface="+mn-ea"/>
                          <a:cs typeface="+mn-cs"/>
                        </a:rPr>
                        <a:t>d</a:t>
                      </a:r>
                      <a:r>
                        <a:rPr lang="ru-RU" sz="1400" spc="0" baseline="0" dirty="0" smtClean="0">
                          <a:solidFill>
                            <a:schemeClr val="tx1"/>
                          </a:solidFill>
                          <a:latin typeface="Georgia" pitchFamily="18" charset="0"/>
                        </a:rPr>
                        <a:t>), шт.</a:t>
                      </a:r>
                      <a:endParaRPr lang="ru-RU" sz="1400" spc="0" baseline="0" dirty="0">
                        <a:solidFill>
                          <a:schemeClr val="tx1"/>
                        </a:solidFill>
                        <a:latin typeface="Georgia" pitchFamily="18" charset="0"/>
                      </a:endParaRPr>
                    </a:p>
                  </a:txBody>
                  <a:tcPr/>
                </a:tc>
              </a:tr>
              <a:tr h="370840">
                <a:tc>
                  <a:txBody>
                    <a:bodyPr/>
                    <a:lstStyle/>
                    <a:p>
                      <a:pPr algn="ctr"/>
                      <a:r>
                        <a:rPr lang="ru-RU" sz="1400" spc="0" dirty="0" smtClean="0">
                          <a:latin typeface="Georgia" pitchFamily="18" charset="0"/>
                        </a:rPr>
                        <a:t>10</a:t>
                      </a:r>
                      <a:endParaRPr lang="ru-RU" sz="1400" spc="0" dirty="0">
                        <a:latin typeface="Georgia" pitchFamily="18" charset="0"/>
                      </a:endParaRPr>
                    </a:p>
                  </a:txBody>
                  <a:tcPr/>
                </a:tc>
                <a:tc>
                  <a:txBody>
                    <a:bodyPr/>
                    <a:lstStyle/>
                    <a:p>
                      <a:pPr algn="ctr"/>
                      <a:r>
                        <a:rPr lang="ru-RU" sz="1400" spc="0" dirty="0" smtClean="0">
                          <a:latin typeface="Georgia" pitchFamily="18" charset="0"/>
                        </a:rPr>
                        <a:t> 50</a:t>
                      </a:r>
                      <a:endParaRPr lang="ru-RU" sz="1400" spc="0" dirty="0">
                        <a:latin typeface="Georgia" pitchFamily="18" charset="0"/>
                      </a:endParaRPr>
                    </a:p>
                  </a:txBody>
                  <a:tcPr/>
                </a:tc>
              </a:tr>
              <a:tr h="370840">
                <a:tc>
                  <a:txBody>
                    <a:bodyPr/>
                    <a:lstStyle/>
                    <a:p>
                      <a:pPr algn="ctr"/>
                      <a:r>
                        <a:rPr lang="ru-RU" sz="1400" spc="0" baseline="0" dirty="0" smtClean="0">
                          <a:solidFill>
                            <a:schemeClr val="tx1"/>
                          </a:solidFill>
                          <a:latin typeface="Georgia" pitchFamily="18" charset="0"/>
                        </a:rPr>
                        <a:t>15</a:t>
                      </a:r>
                      <a:endParaRPr lang="ru-RU" sz="1400" spc="0" baseline="0" dirty="0">
                        <a:solidFill>
                          <a:schemeClr val="tx1"/>
                        </a:solidFill>
                        <a:latin typeface="Georgia" pitchFamily="18" charset="0"/>
                      </a:endParaRPr>
                    </a:p>
                  </a:txBody>
                  <a:tcPr/>
                </a:tc>
                <a:tc>
                  <a:txBody>
                    <a:bodyPr/>
                    <a:lstStyle/>
                    <a:p>
                      <a:pPr algn="ctr"/>
                      <a:r>
                        <a:rPr lang="ru-RU" sz="1400" spc="0" dirty="0" smtClean="0">
                          <a:latin typeface="Georgia" pitchFamily="18" charset="0"/>
                        </a:rPr>
                        <a:t> 42    </a:t>
                      </a:r>
                      <a:endParaRPr lang="ru-RU" sz="1400" spc="0" dirty="0">
                        <a:latin typeface="Georgia" pitchFamily="18" charset="0"/>
                      </a:endParaRPr>
                    </a:p>
                  </a:txBody>
                  <a:tcPr/>
                </a:tc>
              </a:tr>
              <a:tr h="370840">
                <a:tc>
                  <a:txBody>
                    <a:bodyPr/>
                    <a:lstStyle/>
                    <a:p>
                      <a:pPr algn="ctr"/>
                      <a:r>
                        <a:rPr lang="ru-RU" sz="1400" spc="0" dirty="0" smtClean="0">
                          <a:latin typeface="Georgia" pitchFamily="18" charset="0"/>
                        </a:rPr>
                        <a:t>20</a:t>
                      </a:r>
                      <a:endParaRPr lang="ru-RU" sz="1400" spc="0" dirty="0">
                        <a:latin typeface="Georgia" pitchFamily="18" charset="0"/>
                      </a:endParaRPr>
                    </a:p>
                  </a:txBody>
                  <a:tcPr/>
                </a:tc>
                <a:tc>
                  <a:txBody>
                    <a:bodyPr/>
                    <a:lstStyle/>
                    <a:p>
                      <a:pPr algn="ctr"/>
                      <a:r>
                        <a:rPr lang="ru-RU" sz="1400" spc="0" dirty="0" smtClean="0">
                          <a:latin typeface="Georgia" pitchFamily="18" charset="0"/>
                        </a:rPr>
                        <a:t>32 </a:t>
                      </a:r>
                      <a:endParaRPr lang="ru-RU" sz="1400" spc="0" dirty="0">
                        <a:latin typeface="Georgia" pitchFamily="18" charset="0"/>
                      </a:endParaRPr>
                    </a:p>
                  </a:txBody>
                  <a:tcPr/>
                </a:tc>
              </a:tr>
              <a:tr h="370840">
                <a:tc>
                  <a:txBody>
                    <a:bodyPr/>
                    <a:lstStyle/>
                    <a:p>
                      <a:pPr algn="ctr"/>
                      <a:r>
                        <a:rPr lang="ru-RU" sz="1400" spc="0" dirty="0" smtClean="0">
                          <a:latin typeface="Georgia" pitchFamily="18" charset="0"/>
                        </a:rPr>
                        <a:t>25</a:t>
                      </a:r>
                      <a:endParaRPr lang="ru-RU" sz="1400" spc="0" dirty="0">
                        <a:latin typeface="Georgia" pitchFamily="18" charset="0"/>
                      </a:endParaRPr>
                    </a:p>
                  </a:txBody>
                  <a:tcPr/>
                </a:tc>
                <a:tc>
                  <a:txBody>
                    <a:bodyPr/>
                    <a:lstStyle/>
                    <a:p>
                      <a:pPr algn="ctr"/>
                      <a:r>
                        <a:rPr lang="ru-RU" sz="1400" spc="0" dirty="0" smtClean="0">
                          <a:latin typeface="Georgia" pitchFamily="18" charset="0"/>
                        </a:rPr>
                        <a:t>25</a:t>
                      </a:r>
                      <a:endParaRPr lang="ru-RU" sz="1400" spc="0" dirty="0">
                        <a:latin typeface="Georgia" pitchFamily="18" charset="0"/>
                      </a:endParaRPr>
                    </a:p>
                  </a:txBody>
                  <a:tcPr/>
                </a:tc>
              </a:tr>
              <a:tr h="370840">
                <a:tc>
                  <a:txBody>
                    <a:bodyPr/>
                    <a:lstStyle/>
                    <a:p>
                      <a:pPr algn="ctr"/>
                      <a:r>
                        <a:rPr lang="ru-RU" sz="1400" spc="0" dirty="0" smtClean="0">
                          <a:latin typeface="Georgia" pitchFamily="18" charset="0"/>
                        </a:rPr>
                        <a:t>30 </a:t>
                      </a:r>
                      <a:endParaRPr lang="ru-RU" sz="1400" spc="0" dirty="0">
                        <a:latin typeface="Georgia" pitchFamily="18" charset="0"/>
                      </a:endParaRPr>
                    </a:p>
                  </a:txBody>
                  <a:tcPr/>
                </a:tc>
                <a:tc>
                  <a:txBody>
                    <a:bodyPr/>
                    <a:lstStyle/>
                    <a:p>
                      <a:pPr algn="ctr"/>
                      <a:r>
                        <a:rPr lang="ru-RU" sz="1400" spc="0" dirty="0" smtClean="0">
                          <a:latin typeface="Georgia" pitchFamily="18" charset="0"/>
                        </a:rPr>
                        <a:t>20</a:t>
                      </a:r>
                      <a:endParaRPr lang="ru-RU" sz="1400" spc="0" dirty="0">
                        <a:latin typeface="Georgia" pitchFamily="18" charset="0"/>
                      </a:endParaRPr>
                    </a:p>
                  </a:txBody>
                  <a:tcPr/>
                </a:tc>
              </a:tr>
              <a:tr h="370840">
                <a:tc>
                  <a:txBody>
                    <a:bodyPr/>
                    <a:lstStyle/>
                    <a:p>
                      <a:pPr algn="ctr"/>
                      <a:r>
                        <a:rPr lang="ru-RU" sz="1400" spc="0" dirty="0" smtClean="0">
                          <a:latin typeface="Georgia" pitchFamily="18" charset="0"/>
                        </a:rPr>
                        <a:t>35</a:t>
                      </a:r>
                      <a:endParaRPr lang="ru-RU" sz="1400" spc="0" dirty="0">
                        <a:latin typeface="Georgia" pitchFamily="18" charset="0"/>
                      </a:endParaRPr>
                    </a:p>
                  </a:txBody>
                  <a:tcPr/>
                </a:tc>
                <a:tc>
                  <a:txBody>
                    <a:bodyPr/>
                    <a:lstStyle/>
                    <a:p>
                      <a:pPr algn="ctr"/>
                      <a:r>
                        <a:rPr lang="ru-RU" sz="1400" spc="0" dirty="0" smtClean="0">
                          <a:latin typeface="Georgia" pitchFamily="18" charset="0"/>
                        </a:rPr>
                        <a:t>15</a:t>
                      </a:r>
                      <a:endParaRPr lang="ru-RU" sz="1400" spc="0" dirty="0">
                        <a:latin typeface="Georgia" pitchFamily="18" charset="0"/>
                      </a:endParaRPr>
                    </a:p>
                  </a:txBody>
                  <a:tcPr/>
                </a:tc>
              </a:tr>
              <a:tr h="370840">
                <a:tc>
                  <a:txBody>
                    <a:bodyPr/>
                    <a:lstStyle/>
                    <a:p>
                      <a:pPr algn="ctr"/>
                      <a:r>
                        <a:rPr lang="ru-RU" sz="1400" spc="0" dirty="0" smtClean="0">
                          <a:latin typeface="Georgia" pitchFamily="18" charset="0"/>
                        </a:rPr>
                        <a:t>40</a:t>
                      </a:r>
                      <a:endParaRPr lang="ru-RU" sz="1400" spc="0" dirty="0">
                        <a:latin typeface="Georgia" pitchFamily="18" charset="0"/>
                      </a:endParaRPr>
                    </a:p>
                  </a:txBody>
                  <a:tcPr/>
                </a:tc>
                <a:tc>
                  <a:txBody>
                    <a:bodyPr/>
                    <a:lstStyle/>
                    <a:p>
                      <a:pPr algn="ctr"/>
                      <a:r>
                        <a:rPr lang="ru-RU" sz="1400" spc="0" dirty="0" smtClean="0">
                          <a:latin typeface="Georgia" pitchFamily="18" charset="0"/>
                        </a:rPr>
                        <a:t>10</a:t>
                      </a:r>
                      <a:endParaRPr lang="ru-RU" sz="1400" spc="0" dirty="0">
                        <a:latin typeface="Georgia" pitchFamily="18" charset="0"/>
                      </a:endParaRPr>
                    </a:p>
                  </a:txBody>
                  <a:tcPr/>
                </a:tc>
              </a:tr>
            </a:tbl>
          </a:graphicData>
        </a:graphic>
      </p:graphicFrame>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 calcmode="lin" valueType="num">
                                      <p:cBhvr>
                                        <p:cTn id="7" dur="500" decel="50000" fill="hold">
                                          <p:stCondLst>
                                            <p:cond delay="0"/>
                                          </p:stCondLst>
                                        </p:cTn>
                                        <p:tgtEl>
                                          <p:spTgt spid="21">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1">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1">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21">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1">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1">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1">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Рисунок6.png"/>
          <p:cNvPicPr>
            <a:picLocks noChangeAspect="1"/>
          </p:cNvPicPr>
          <p:nvPr/>
        </p:nvPicPr>
        <p:blipFill>
          <a:blip r:embed="rId2" cstate="print"/>
          <a:stretch>
            <a:fillRect/>
          </a:stretch>
        </p:blipFill>
        <p:spPr>
          <a:xfrm>
            <a:off x="899592" y="2564904"/>
            <a:ext cx="7434688" cy="3816424"/>
          </a:xfrm>
          <a:prstGeom prst="rect">
            <a:avLst/>
          </a:prstGeom>
        </p:spPr>
      </p:pic>
      <p:cxnSp>
        <p:nvCxnSpPr>
          <p:cNvPr id="8" name="Прямая со стрелкой 7"/>
          <p:cNvCxnSpPr/>
          <p:nvPr/>
        </p:nvCxnSpPr>
        <p:spPr>
          <a:xfrm>
            <a:off x="2483768" y="3573016"/>
            <a:ext cx="719138" cy="57626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Прямоугольник 8"/>
          <p:cNvSpPr/>
          <p:nvPr/>
        </p:nvSpPr>
        <p:spPr>
          <a:xfrm>
            <a:off x="251520" y="188640"/>
            <a:ext cx="8568952" cy="707886"/>
          </a:xfrm>
          <a:prstGeom prst="rect">
            <a:avLst/>
          </a:prstGeom>
        </p:spPr>
        <p:txBody>
          <a:bodyPr wrap="square">
            <a:spAutoFit/>
          </a:bodyPr>
          <a:lstStyle/>
          <a:p>
            <a:r>
              <a:rPr lang="ru-RU" sz="2000" dirty="0" smtClean="0">
                <a:solidFill>
                  <a:srgbClr val="FF0000"/>
                </a:solidFill>
                <a:latin typeface="Georgia" pitchFamily="18" charset="0"/>
              </a:rPr>
              <a:t>Закон спроса </a:t>
            </a:r>
            <a:r>
              <a:rPr lang="ru-RU" sz="2000" dirty="0" smtClean="0">
                <a:latin typeface="Georgia" pitchFamily="18" charset="0"/>
              </a:rPr>
              <a:t>гласит: Чем выше цена на товар, тем меньше объем спроса и наоборот.</a:t>
            </a:r>
            <a:endParaRPr lang="ru-RU" sz="2000" dirty="0">
              <a:latin typeface="Georgia" pitchFamily="18" charset="0"/>
            </a:endParaRPr>
          </a:p>
        </p:txBody>
      </p:sp>
      <p:sp>
        <p:nvSpPr>
          <p:cNvPr id="10" name="Прямоугольник 9"/>
          <p:cNvSpPr/>
          <p:nvPr/>
        </p:nvSpPr>
        <p:spPr>
          <a:xfrm>
            <a:off x="323528" y="836712"/>
            <a:ext cx="8640960" cy="1200329"/>
          </a:xfrm>
          <a:prstGeom prst="rect">
            <a:avLst/>
          </a:prstGeom>
        </p:spPr>
        <p:txBody>
          <a:bodyPr wrap="square">
            <a:spAutoFit/>
          </a:bodyPr>
          <a:lstStyle/>
          <a:p>
            <a:pPr marL="274320" indent="-274320">
              <a:buClr>
                <a:schemeClr val="accent3"/>
              </a:buClr>
              <a:defRPr/>
            </a:pPr>
            <a:r>
              <a:rPr lang="ru-RU" dirty="0"/>
              <a:t> Аргументы достоверности закона спроса:</a:t>
            </a:r>
          </a:p>
          <a:p>
            <a:pPr marL="274320" indent="-274320">
              <a:buClr>
                <a:schemeClr val="accent3"/>
              </a:buClr>
              <a:buFont typeface="Wingdings" pitchFamily="2" charset="2"/>
              <a:buChar char="ü"/>
              <a:defRPr/>
            </a:pPr>
            <a:r>
              <a:rPr lang="ru-RU" dirty="0">
                <a:solidFill>
                  <a:srgbClr val="00B050"/>
                </a:solidFill>
              </a:rPr>
              <a:t>ценовой барьер </a:t>
            </a:r>
            <a:r>
              <a:rPr lang="ru-RU" dirty="0"/>
              <a:t>для какой-то части людей;</a:t>
            </a:r>
          </a:p>
          <a:p>
            <a:pPr marL="274320" indent="-274320">
              <a:buClr>
                <a:schemeClr val="accent3"/>
              </a:buClr>
              <a:buFont typeface="Wingdings" pitchFamily="2" charset="2"/>
              <a:buChar char="ü"/>
              <a:defRPr/>
            </a:pPr>
            <a:r>
              <a:rPr lang="ru-RU" dirty="0">
                <a:solidFill>
                  <a:srgbClr val="00B050"/>
                </a:solidFill>
              </a:rPr>
              <a:t>эффект дохода </a:t>
            </a:r>
            <a:r>
              <a:rPr lang="ru-RU" dirty="0"/>
              <a:t>, когда снижение цены на товар экономит часть бюджета покупателя</a:t>
            </a:r>
            <a:r>
              <a:rPr lang="ru-RU" dirty="0" smtClean="0"/>
              <a:t>;</a:t>
            </a:r>
            <a:endParaRPr lang="ru-RU" dirty="0"/>
          </a:p>
        </p:txBody>
      </p:sp>
      <p:sp>
        <p:nvSpPr>
          <p:cNvPr id="11" name="Прямоугольник 10"/>
          <p:cNvSpPr/>
          <p:nvPr/>
        </p:nvSpPr>
        <p:spPr>
          <a:xfrm>
            <a:off x="4860032" y="2996952"/>
            <a:ext cx="3126177" cy="369332"/>
          </a:xfrm>
          <a:prstGeom prst="rect">
            <a:avLst/>
          </a:prstGeom>
        </p:spPr>
        <p:txBody>
          <a:bodyPr wrap="none">
            <a:spAutoFit/>
          </a:bodyPr>
          <a:lstStyle/>
          <a:p>
            <a:r>
              <a:rPr lang="ru-RU" dirty="0" smtClean="0">
                <a:latin typeface="Georgia" pitchFamily="18" charset="0"/>
              </a:rPr>
              <a:t>Цена растет – спрос падает</a:t>
            </a:r>
            <a:endParaRPr lang="ru-RU" dirty="0">
              <a:latin typeface="Georgia" pitchFamily="18" charset="0"/>
            </a:endParaRPr>
          </a:p>
        </p:txBody>
      </p:sp>
      <p:sp>
        <p:nvSpPr>
          <p:cNvPr id="12" name="TextBox 6"/>
          <p:cNvSpPr txBox="1">
            <a:spLocks noChangeArrowheads="1"/>
          </p:cNvSpPr>
          <p:nvPr/>
        </p:nvSpPr>
        <p:spPr bwMode="auto">
          <a:xfrm>
            <a:off x="4860032" y="3429000"/>
            <a:ext cx="3096344" cy="369332"/>
          </a:xfrm>
          <a:prstGeom prst="rect">
            <a:avLst/>
          </a:prstGeom>
          <a:noFill/>
          <a:ln w="9525">
            <a:noFill/>
            <a:miter lim="800000"/>
            <a:headEnd/>
            <a:tailEnd/>
          </a:ln>
        </p:spPr>
        <p:txBody>
          <a:bodyPr wrap="square">
            <a:spAutoFit/>
          </a:bodyPr>
          <a:lstStyle/>
          <a:p>
            <a:r>
              <a:rPr lang="ru-RU" dirty="0">
                <a:latin typeface="Georgia" pitchFamily="18" charset="0"/>
              </a:rPr>
              <a:t>Цена падает – спрос растет</a:t>
            </a:r>
          </a:p>
        </p:txBody>
      </p:sp>
      <p:cxnSp>
        <p:nvCxnSpPr>
          <p:cNvPr id="14" name="Прямая со стрелкой 13"/>
          <p:cNvCxnSpPr/>
          <p:nvPr/>
        </p:nvCxnSpPr>
        <p:spPr>
          <a:xfrm flipH="1" flipV="1">
            <a:off x="2843808" y="4365104"/>
            <a:ext cx="792163" cy="6477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0"/>
            <a:ext cx="8568952" cy="652934"/>
          </a:xfrm>
        </p:spPr>
        <p:txBody>
          <a:bodyPr>
            <a:noAutofit/>
          </a:bodyPr>
          <a:lstStyle/>
          <a:p>
            <a:r>
              <a:rPr lang="ru-RU" sz="2800" b="1" i="1" dirty="0" smtClean="0">
                <a:solidFill>
                  <a:schemeClr val="accent1"/>
                </a:solidFill>
                <a:latin typeface="Georgia" pitchFamily="18" charset="0"/>
              </a:rPr>
              <a:t>Неценовые факторы, влияющие на спрос</a:t>
            </a:r>
            <a:endParaRPr lang="ru-RU" sz="2800" i="1" dirty="0">
              <a:solidFill>
                <a:schemeClr val="accent1"/>
              </a:solidFill>
            </a:endParaRPr>
          </a:p>
        </p:txBody>
      </p:sp>
      <p:sp>
        <p:nvSpPr>
          <p:cNvPr id="3" name="Содержимое 2"/>
          <p:cNvSpPr>
            <a:spLocks noGrp="1"/>
          </p:cNvSpPr>
          <p:nvPr>
            <p:ph sz="quarter" idx="1"/>
          </p:nvPr>
        </p:nvSpPr>
        <p:spPr>
          <a:xfrm>
            <a:off x="179512" y="836712"/>
            <a:ext cx="8784976" cy="5760640"/>
          </a:xfrm>
        </p:spPr>
        <p:txBody>
          <a:bodyPr>
            <a:normAutofit lnSpcReduction="10000"/>
          </a:bodyPr>
          <a:lstStyle/>
          <a:p>
            <a:pPr marL="457200" indent="-457200">
              <a:buFont typeface="+mj-lt"/>
              <a:buAutoNum type="arabicPeriod"/>
            </a:pPr>
            <a:r>
              <a:rPr lang="ru-RU" sz="2400" b="1" dirty="0" smtClean="0">
                <a:solidFill>
                  <a:srgbClr val="002060"/>
                </a:solidFill>
                <a:latin typeface="Georgia" pitchFamily="18" charset="0"/>
              </a:rPr>
              <a:t>Уровень дохода покупателей</a:t>
            </a:r>
          </a:p>
          <a:p>
            <a:pPr marL="457200" indent="-457200">
              <a:buFont typeface="+mj-lt"/>
              <a:buAutoNum type="arabicPeriod"/>
            </a:pPr>
            <a:endParaRPr lang="ru-RU" sz="2400" dirty="0" smtClean="0">
              <a:solidFill>
                <a:srgbClr val="002060"/>
              </a:solidFill>
              <a:latin typeface="Georgia" pitchFamily="18" charset="0"/>
            </a:endParaRPr>
          </a:p>
          <a:p>
            <a:pPr marL="1537200" indent="-457200">
              <a:buFont typeface="+mj-lt"/>
              <a:buAutoNum type="arabicPeriod"/>
            </a:pPr>
            <a:r>
              <a:rPr lang="ru-RU" sz="2400" b="1" dirty="0" smtClean="0">
                <a:solidFill>
                  <a:srgbClr val="002060"/>
                </a:solidFill>
                <a:latin typeface="Georgia" pitchFamily="18" charset="0"/>
              </a:rPr>
              <a:t>Вкусы и предпочтения потребителей</a:t>
            </a:r>
          </a:p>
          <a:p>
            <a:pPr marL="1260000" indent="0">
              <a:buNone/>
            </a:pPr>
            <a:r>
              <a:rPr lang="ru-RU" sz="2400" dirty="0" smtClean="0">
                <a:solidFill>
                  <a:srgbClr val="002060"/>
                </a:solidFill>
                <a:latin typeface="Georgia" pitchFamily="18" charset="0"/>
              </a:rPr>
              <a:t>Вкусы и предпочтения меняются довольно часто. Они зависят от различных факторов, например от времени года, появления новинок производства, изменения моды и т.д.</a:t>
            </a:r>
          </a:p>
          <a:p>
            <a:pPr marL="1260000" indent="0">
              <a:buNone/>
            </a:pPr>
            <a:endParaRPr lang="ru-RU" sz="2400" dirty="0" smtClean="0">
              <a:solidFill>
                <a:srgbClr val="002060"/>
              </a:solidFill>
              <a:latin typeface="Georgia" pitchFamily="18" charset="0"/>
            </a:endParaRPr>
          </a:p>
          <a:p>
            <a:pPr marL="1717200" indent="-457200">
              <a:buFont typeface="+mj-lt"/>
              <a:buAutoNum type="arabicPeriod" startAt="3"/>
            </a:pPr>
            <a:r>
              <a:rPr lang="ru-RU" sz="2400" b="1" dirty="0" smtClean="0">
                <a:solidFill>
                  <a:srgbClr val="002060"/>
                </a:solidFill>
                <a:latin typeface="Georgia" pitchFamily="18" charset="0"/>
              </a:rPr>
              <a:t>Взаимозаменяемые и дополнительные товары</a:t>
            </a:r>
          </a:p>
          <a:p>
            <a:pPr marL="1260000" indent="0">
              <a:buNone/>
            </a:pPr>
            <a:r>
              <a:rPr lang="ru-RU" sz="2400" dirty="0" smtClean="0">
                <a:latin typeface="Georgia" pitchFamily="18" charset="0"/>
              </a:rPr>
              <a:t>Взаимозаменяемые товары</a:t>
            </a:r>
            <a:r>
              <a:rPr lang="ru-RU" sz="2400" b="1" dirty="0" smtClean="0">
                <a:latin typeface="Georgia" pitchFamily="18" charset="0"/>
              </a:rPr>
              <a:t> </a:t>
            </a:r>
            <a:r>
              <a:rPr lang="ru-RU" sz="2400" dirty="0" smtClean="0">
                <a:latin typeface="Georgia" pitchFamily="18" charset="0"/>
              </a:rPr>
              <a:t>– это группа товаров, удовлетворяющих аналогичные потребности.</a:t>
            </a:r>
          </a:p>
          <a:p>
            <a:pPr marL="1260000" indent="0">
              <a:buNone/>
            </a:pPr>
            <a:endParaRPr lang="ru-RU" sz="2400" dirty="0" smtClean="0">
              <a:latin typeface="Georgia" pitchFamily="18" charset="0"/>
            </a:endParaRPr>
          </a:p>
          <a:p>
            <a:pPr marL="1440000" indent="0">
              <a:buNone/>
            </a:pPr>
            <a:r>
              <a:rPr lang="ru-RU" sz="2400" dirty="0" smtClean="0">
                <a:latin typeface="Georgia" pitchFamily="18" charset="0"/>
              </a:rPr>
              <a:t>Дополняющие товары – это товары, которые не могут потребляться один без другого. </a:t>
            </a:r>
          </a:p>
          <a:p>
            <a:pPr marL="1260000" indent="0">
              <a:buNone/>
            </a:pPr>
            <a:endParaRPr lang="ru-RU" sz="2400" dirty="0" smtClean="0">
              <a:latin typeface="Georgia" pitchFamily="18" charset="0"/>
            </a:endParaRPr>
          </a:p>
          <a:p>
            <a:pPr marL="0" indent="0">
              <a:buNone/>
            </a:pPr>
            <a:endParaRPr lang="ru-RU" sz="2400" dirty="0"/>
          </a:p>
        </p:txBody>
      </p:sp>
      <p:pic>
        <p:nvPicPr>
          <p:cNvPr id="4" name="Picture 2" descr="http://med-herbal.ru/uploads/apelsin.jpg"/>
          <p:cNvPicPr>
            <a:picLocks noChangeAspect="1" noChangeArrowheads="1"/>
          </p:cNvPicPr>
          <p:nvPr/>
        </p:nvPicPr>
        <p:blipFill>
          <a:blip r:embed="rId2" cstate="print">
            <a:clrChange>
              <a:clrFrom>
                <a:srgbClr val="FCFCFC"/>
              </a:clrFrom>
              <a:clrTo>
                <a:srgbClr val="FCFCFC">
                  <a:alpha val="0"/>
                </a:srgbClr>
              </a:clrTo>
            </a:clrChange>
          </a:blip>
          <a:srcRect/>
          <a:stretch>
            <a:fillRect/>
          </a:stretch>
        </p:blipFill>
        <p:spPr bwMode="auto">
          <a:xfrm>
            <a:off x="179512" y="2636912"/>
            <a:ext cx="1348384" cy="1055099"/>
          </a:xfrm>
          <a:prstGeom prst="rect">
            <a:avLst/>
          </a:prstGeom>
          <a:noFill/>
          <a:ln w="9525">
            <a:noFill/>
            <a:miter lim="800000"/>
            <a:headEnd/>
            <a:tailEnd/>
          </a:ln>
        </p:spPr>
      </p:pic>
      <p:pic>
        <p:nvPicPr>
          <p:cNvPr id="5" name="Picture 4" descr="http://beta.delta-z.com/wp-content/2007/06/apple.jpg"/>
          <p:cNvPicPr>
            <a:picLocks noChangeAspect="1" noChangeArrowheads="1"/>
          </p:cNvPicPr>
          <p:nvPr/>
        </p:nvPicPr>
        <p:blipFill>
          <a:blip r:embed="rId3" cstate="print">
            <a:clrChange>
              <a:clrFrom>
                <a:srgbClr val="FCFCFC"/>
              </a:clrFrom>
              <a:clrTo>
                <a:srgbClr val="FCFCFC">
                  <a:alpha val="0"/>
                </a:srgbClr>
              </a:clrTo>
            </a:clrChange>
          </a:blip>
          <a:srcRect/>
          <a:stretch>
            <a:fillRect/>
          </a:stretch>
        </p:blipFill>
        <p:spPr bwMode="auto">
          <a:xfrm>
            <a:off x="395536" y="1772816"/>
            <a:ext cx="864096" cy="836222"/>
          </a:xfrm>
          <a:prstGeom prst="rect">
            <a:avLst/>
          </a:prstGeom>
          <a:noFill/>
          <a:ln w="9525">
            <a:noFill/>
            <a:miter lim="800000"/>
            <a:headEnd/>
            <a:tailEnd/>
          </a:ln>
        </p:spPr>
      </p:pic>
      <p:pic>
        <p:nvPicPr>
          <p:cNvPr id="6" name="Picture 2" descr="http://drinkblog.ru/wp-content/uploads/pepsi-united-kingdom-jon-burgerman.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07504" y="4005064"/>
            <a:ext cx="1042190" cy="990039"/>
          </a:xfrm>
          <a:prstGeom prst="rect">
            <a:avLst/>
          </a:prstGeom>
          <a:noFill/>
          <a:ln w="9525">
            <a:noFill/>
            <a:miter lim="800000"/>
            <a:headEnd/>
            <a:tailEnd/>
          </a:ln>
        </p:spPr>
      </p:pic>
      <p:pic>
        <p:nvPicPr>
          <p:cNvPr id="7" name="Picture 4" descr="http://bonappetit.com.ua/uploads/posts/2009-06/1244141034_coca_cola.jpg"/>
          <p:cNvPicPr>
            <a:picLocks noChangeAspect="1" noChangeArrowheads="1"/>
          </p:cNvPicPr>
          <p:nvPr/>
        </p:nvPicPr>
        <p:blipFill>
          <a:blip r:embed="rId5" cstate="print">
            <a:clrChange>
              <a:clrFrom>
                <a:srgbClr val="FBFFFE"/>
              </a:clrFrom>
              <a:clrTo>
                <a:srgbClr val="FBFFFE">
                  <a:alpha val="0"/>
                </a:srgbClr>
              </a:clrTo>
            </a:clrChange>
          </a:blip>
          <a:srcRect t="4201"/>
          <a:stretch>
            <a:fillRect/>
          </a:stretch>
        </p:blipFill>
        <p:spPr bwMode="auto">
          <a:xfrm>
            <a:off x="899592" y="4077072"/>
            <a:ext cx="504056" cy="904851"/>
          </a:xfrm>
          <a:prstGeom prst="rect">
            <a:avLst/>
          </a:prstGeom>
          <a:noFill/>
          <a:ln w="9525">
            <a:noFill/>
            <a:miter lim="800000"/>
            <a:headEnd/>
            <a:tailEnd/>
          </a:ln>
        </p:spPr>
      </p:pic>
      <p:pic>
        <p:nvPicPr>
          <p:cNvPr id="8" name="Picture 4" descr="http://www.istockphoto.com/file_thumbview_approve/5843401/2/istockphoto_5843401-vector-tennis-racket-and-balls.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79512" y="5229200"/>
            <a:ext cx="1512863" cy="1448987"/>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quarter" idx="1"/>
          </p:nvPr>
        </p:nvSpPr>
        <p:spPr>
          <a:xfrm>
            <a:off x="323528" y="260648"/>
            <a:ext cx="8496944" cy="6336704"/>
          </a:xfrm>
        </p:spPr>
        <p:txBody>
          <a:bodyPr>
            <a:normAutofit/>
          </a:bodyPr>
          <a:lstStyle/>
          <a:p>
            <a:pPr marL="457200" indent="-457200">
              <a:buFont typeface="+mj-lt"/>
              <a:buAutoNum type="arabicPeriod" startAt="4"/>
            </a:pPr>
            <a:r>
              <a:rPr lang="ru-RU" sz="2400" b="1" dirty="0" smtClean="0">
                <a:solidFill>
                  <a:srgbClr val="002060"/>
                </a:solidFill>
                <a:latin typeface="Georgia" pitchFamily="18" charset="0"/>
              </a:rPr>
              <a:t>Ожидание изменения доходов и цен</a:t>
            </a:r>
          </a:p>
          <a:p>
            <a:pPr marL="0" indent="0">
              <a:buNone/>
            </a:pPr>
            <a:r>
              <a:rPr lang="ru-RU" sz="2200" dirty="0" smtClean="0">
                <a:solidFill>
                  <a:srgbClr val="006600"/>
                </a:solidFill>
                <a:latin typeface="Georgia" pitchFamily="18" charset="0"/>
              </a:rPr>
              <a:t>Ожидаемые людьми изменениями доходов </a:t>
            </a:r>
            <a:r>
              <a:rPr lang="ru-RU" sz="2200" dirty="0" smtClean="0">
                <a:latin typeface="Georgia" pitchFamily="18" charset="0"/>
              </a:rPr>
              <a:t/>
            </a:r>
            <a:br>
              <a:rPr lang="ru-RU" sz="2200" dirty="0" smtClean="0">
                <a:latin typeface="Georgia" pitchFamily="18" charset="0"/>
              </a:rPr>
            </a:br>
            <a:r>
              <a:rPr lang="ru-RU" sz="2200" dirty="0" smtClean="0">
                <a:latin typeface="Georgia" pitchFamily="18" charset="0"/>
              </a:rPr>
              <a:t>Например, если принимается решение о повышении заработной платы в предстоящем месяце, то люди до того, как вырастут их доходы, начнут покупать больше товаров. Это вызовет рост спроса на товар.</a:t>
            </a:r>
            <a:endParaRPr lang="ru-RU" sz="2200" dirty="0" smtClean="0">
              <a:solidFill>
                <a:srgbClr val="002060"/>
              </a:solidFill>
              <a:latin typeface="Georgia" pitchFamily="18" charset="0"/>
            </a:endParaRPr>
          </a:p>
          <a:p>
            <a:endParaRPr lang="ru-RU" sz="2400" dirty="0" smtClean="0">
              <a:solidFill>
                <a:srgbClr val="002060"/>
              </a:solidFill>
              <a:latin typeface="Georgia" pitchFamily="18" charset="0"/>
            </a:endParaRPr>
          </a:p>
          <a:p>
            <a:endParaRPr lang="ru-RU" sz="2400" dirty="0" smtClean="0">
              <a:solidFill>
                <a:srgbClr val="002060"/>
              </a:solidFill>
              <a:latin typeface="Georgia" pitchFamily="18" charset="0"/>
            </a:endParaRPr>
          </a:p>
          <a:p>
            <a:pPr>
              <a:buNone/>
            </a:pPr>
            <a:endParaRPr lang="ru-RU" sz="2400" dirty="0" smtClean="0">
              <a:solidFill>
                <a:srgbClr val="002060"/>
              </a:solidFill>
              <a:latin typeface="Georgia" pitchFamily="18" charset="0"/>
            </a:endParaRPr>
          </a:p>
          <a:p>
            <a:endParaRPr lang="ru-RU" sz="2400" dirty="0" smtClean="0">
              <a:solidFill>
                <a:srgbClr val="002060"/>
              </a:solidFill>
              <a:latin typeface="Georgia" pitchFamily="18" charset="0"/>
            </a:endParaRPr>
          </a:p>
          <a:p>
            <a:pPr marL="0" indent="0">
              <a:buNone/>
            </a:pPr>
            <a:endParaRPr lang="ru-RU" sz="2400" dirty="0" smtClean="0">
              <a:solidFill>
                <a:srgbClr val="006600"/>
              </a:solidFill>
              <a:latin typeface="Georgia" pitchFamily="18" charset="0"/>
            </a:endParaRPr>
          </a:p>
          <a:p>
            <a:pPr marL="0" indent="0">
              <a:buNone/>
            </a:pPr>
            <a:r>
              <a:rPr lang="ru-RU" sz="2200" dirty="0" smtClean="0">
                <a:solidFill>
                  <a:srgbClr val="006600"/>
                </a:solidFill>
                <a:latin typeface="Georgia" pitchFamily="18" charset="0"/>
              </a:rPr>
              <a:t>Такой же эффект вызывает и ожидание роста цен.</a:t>
            </a:r>
            <a:r>
              <a:rPr lang="ru-RU" sz="2200" dirty="0" smtClean="0">
                <a:latin typeface="Georgia" pitchFamily="18" charset="0"/>
              </a:rPr>
              <a:t/>
            </a:r>
            <a:br>
              <a:rPr lang="ru-RU" sz="2200" dirty="0" smtClean="0">
                <a:latin typeface="Georgia" pitchFamily="18" charset="0"/>
              </a:rPr>
            </a:br>
            <a:r>
              <a:rPr lang="ru-RU" sz="2200" dirty="0" smtClean="0">
                <a:latin typeface="Georgia" pitchFamily="18" charset="0"/>
              </a:rPr>
              <a:t>В этом случае люди постараются запастись товарами впрок и истратить деньги, которые, как ожидается, в ближайшее время обесценятся. Спрос на товары возрастает независимо от того дороги ли они или дешевы.</a:t>
            </a:r>
          </a:p>
          <a:p>
            <a:pPr>
              <a:buNone/>
            </a:pPr>
            <a:endParaRPr lang="ru-RU" sz="2400" dirty="0"/>
          </a:p>
        </p:txBody>
      </p:sp>
      <p:pic>
        <p:nvPicPr>
          <p:cNvPr id="5" name="Picture 2" descr="http://rb7.ru/files/news_img/spros_6553.jpg"/>
          <p:cNvPicPr>
            <a:picLocks noChangeAspect="1" noChangeArrowheads="1"/>
          </p:cNvPicPr>
          <p:nvPr/>
        </p:nvPicPr>
        <p:blipFill>
          <a:blip r:embed="rId2" cstate="print"/>
          <a:srcRect/>
          <a:stretch>
            <a:fillRect/>
          </a:stretch>
        </p:blipFill>
        <p:spPr bwMode="auto">
          <a:xfrm>
            <a:off x="2555776" y="2636912"/>
            <a:ext cx="3315687" cy="1944216"/>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251520" y="260648"/>
            <a:ext cx="8640960" cy="6336704"/>
          </a:xfrm>
        </p:spPr>
        <p:txBody>
          <a:bodyPr/>
          <a:lstStyle/>
          <a:p>
            <a:pPr marL="514350" indent="-514350">
              <a:buFont typeface="+mj-lt"/>
              <a:buAutoNum type="arabicPeriod" startAt="5"/>
            </a:pPr>
            <a:r>
              <a:rPr lang="ru-RU" sz="2400" b="1" dirty="0" smtClean="0">
                <a:solidFill>
                  <a:srgbClr val="002060"/>
                </a:solidFill>
                <a:latin typeface="Georgia" pitchFamily="18" charset="0"/>
              </a:rPr>
              <a:t>Изменение числа покупателей</a:t>
            </a:r>
          </a:p>
          <a:p>
            <a:pPr marL="0" indent="0">
              <a:buNone/>
            </a:pPr>
            <a:endParaRPr lang="ru-RU" sz="2200" dirty="0" smtClean="0">
              <a:latin typeface="Georgia" pitchFamily="18" charset="0"/>
            </a:endParaRPr>
          </a:p>
          <a:p>
            <a:pPr marL="0" indent="0">
              <a:buNone/>
            </a:pPr>
            <a:r>
              <a:rPr lang="ru-RU" sz="2200" dirty="0" smtClean="0">
                <a:latin typeface="Georgia" pitchFamily="18" charset="0"/>
              </a:rPr>
              <a:t>Спрос вырастет если будет происходить увеличение числа покупателей. </a:t>
            </a:r>
            <a:br>
              <a:rPr lang="ru-RU" sz="2200" dirty="0" smtClean="0">
                <a:latin typeface="Georgia" pitchFamily="18" charset="0"/>
              </a:rPr>
            </a:br>
            <a:r>
              <a:rPr lang="ru-RU" sz="2200" i="1" dirty="0" smtClean="0">
                <a:latin typeface="Georgia" pitchFamily="18" charset="0"/>
              </a:rPr>
              <a:t>Так, если лоток с мороженным подвезти к зданию школы, многие школьники, проходя мимо, захотят купить это лакомство, так</a:t>
            </a:r>
            <a:r>
              <a:rPr lang="en-US" sz="2200" i="1" dirty="0" smtClean="0">
                <a:latin typeface="Georgia" pitchFamily="18" charset="0"/>
              </a:rPr>
              <a:t> </a:t>
            </a:r>
            <a:r>
              <a:rPr lang="ru-RU" sz="2200" i="1" dirty="0" smtClean="0">
                <a:latin typeface="Georgia" pitchFamily="18" charset="0"/>
              </a:rPr>
              <a:t>как не надо будет бежать на перемене к ближайшему универсаму. В этом случае спрос на мороженное возрастет.</a:t>
            </a:r>
          </a:p>
          <a:p>
            <a:pPr marL="514350" indent="-514350">
              <a:buNone/>
            </a:pPr>
            <a:endParaRPr lang="ru-RU" sz="2800" dirty="0" smtClean="0">
              <a:solidFill>
                <a:srgbClr val="002060"/>
              </a:solidFill>
              <a:latin typeface="Georgia" pitchFamily="18" charset="0"/>
            </a:endParaRPr>
          </a:p>
          <a:p>
            <a:endParaRPr lang="ru-RU" dirty="0"/>
          </a:p>
        </p:txBody>
      </p:sp>
      <p:pic>
        <p:nvPicPr>
          <p:cNvPr id="4" name="Picture 2" descr="http://www.allmarkets.ru/perego/photosb/piumotta_cs4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67544" y="4077072"/>
            <a:ext cx="2071687" cy="2071687"/>
          </a:xfrm>
          <a:prstGeom prst="rect">
            <a:avLst/>
          </a:prstGeom>
          <a:noFill/>
          <a:ln w="9525">
            <a:noFill/>
            <a:miter lim="800000"/>
            <a:headEnd/>
            <a:tailEnd/>
          </a:ln>
        </p:spPr>
      </p:pic>
      <p:sp>
        <p:nvSpPr>
          <p:cNvPr id="5" name="TextBox 4"/>
          <p:cNvSpPr txBox="1">
            <a:spLocks noChangeArrowheads="1"/>
          </p:cNvSpPr>
          <p:nvPr/>
        </p:nvSpPr>
        <p:spPr bwMode="auto">
          <a:xfrm>
            <a:off x="4139952" y="4509120"/>
            <a:ext cx="4500562" cy="923925"/>
          </a:xfrm>
          <a:prstGeom prst="rect">
            <a:avLst/>
          </a:prstGeom>
          <a:noFill/>
          <a:ln w="9525">
            <a:solidFill>
              <a:schemeClr val="tx1"/>
            </a:solidFill>
            <a:miter lim="800000"/>
            <a:headEnd/>
            <a:tailEnd/>
          </a:ln>
        </p:spPr>
        <p:txBody>
          <a:bodyPr>
            <a:spAutoFit/>
          </a:bodyPr>
          <a:lstStyle/>
          <a:p>
            <a:r>
              <a:rPr lang="ru-RU" i="1" dirty="0">
                <a:latin typeface="Georgia" pitchFamily="18" charset="0"/>
              </a:rPr>
              <a:t>Увеличение рождаемости повысит спрос на товары детского ассортимента, например, коляски.</a:t>
            </a:r>
          </a:p>
        </p:txBody>
      </p:sp>
      <p:cxnSp>
        <p:nvCxnSpPr>
          <p:cNvPr id="6" name="Прямая со стрелкой 5"/>
          <p:cNvCxnSpPr/>
          <p:nvPr/>
        </p:nvCxnSpPr>
        <p:spPr>
          <a:xfrm rot="10800000" flipV="1">
            <a:off x="2915816" y="5013176"/>
            <a:ext cx="1214438" cy="31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496944" cy="724942"/>
          </a:xfrm>
        </p:spPr>
        <p:txBody>
          <a:bodyPr>
            <a:normAutofit/>
          </a:bodyPr>
          <a:lstStyle/>
          <a:p>
            <a:pPr algn="ctr"/>
            <a:r>
              <a:rPr lang="ru-RU" sz="3600" b="1" i="1" dirty="0" smtClean="0">
                <a:solidFill>
                  <a:srgbClr val="FF0000"/>
                </a:solidFill>
              </a:rPr>
              <a:t>Предложение. Закон предложения.</a:t>
            </a:r>
            <a:endParaRPr lang="ru-RU" sz="3600" b="1" i="1" dirty="0">
              <a:solidFill>
                <a:srgbClr val="FF0000"/>
              </a:solidFill>
            </a:endParaRPr>
          </a:p>
        </p:txBody>
      </p:sp>
      <p:sp>
        <p:nvSpPr>
          <p:cNvPr id="3" name="Содержимое 2"/>
          <p:cNvSpPr>
            <a:spLocks noGrp="1"/>
          </p:cNvSpPr>
          <p:nvPr>
            <p:ph sz="quarter" idx="1"/>
          </p:nvPr>
        </p:nvSpPr>
        <p:spPr>
          <a:xfrm>
            <a:off x="251520" y="908720"/>
            <a:ext cx="8712968" cy="5760640"/>
          </a:xfrm>
        </p:spPr>
        <p:txBody>
          <a:bodyPr/>
          <a:lstStyle/>
          <a:p>
            <a:r>
              <a:rPr lang="ru-RU" b="1" dirty="0" smtClean="0">
                <a:solidFill>
                  <a:schemeClr val="accent1">
                    <a:lumMod val="75000"/>
                  </a:schemeClr>
                </a:solidFill>
                <a:latin typeface="Georgia" pitchFamily="18" charset="0"/>
              </a:rPr>
              <a:t>Предложение</a:t>
            </a:r>
            <a:r>
              <a:rPr lang="ru-RU" dirty="0" smtClean="0">
                <a:solidFill>
                  <a:schemeClr val="accent2">
                    <a:lumMod val="50000"/>
                  </a:schemeClr>
                </a:solidFill>
                <a:latin typeface="Georgia" pitchFamily="18" charset="0"/>
              </a:rPr>
              <a:t> </a:t>
            </a:r>
            <a:r>
              <a:rPr lang="ru-RU" dirty="0" smtClean="0">
                <a:solidFill>
                  <a:schemeClr val="bg1">
                    <a:lumMod val="10000"/>
                  </a:schemeClr>
                </a:solidFill>
                <a:latin typeface="Georgia" pitchFamily="18" charset="0"/>
              </a:rPr>
              <a:t>– желание и возможность продать данный товар по данной цене.</a:t>
            </a:r>
          </a:p>
          <a:p>
            <a:pPr>
              <a:buNone/>
            </a:pPr>
            <a:endParaRPr lang="ru-RU" dirty="0" smtClean="0">
              <a:solidFill>
                <a:schemeClr val="bg1">
                  <a:lumMod val="10000"/>
                </a:schemeClr>
              </a:solidFill>
              <a:latin typeface="Georgia" pitchFamily="18" charset="0"/>
            </a:endParaRPr>
          </a:p>
          <a:p>
            <a:r>
              <a:rPr lang="ru-RU" b="1" dirty="0" smtClean="0">
                <a:solidFill>
                  <a:schemeClr val="accent1">
                    <a:lumMod val="75000"/>
                  </a:schemeClr>
                </a:solidFill>
                <a:latin typeface="Georgia" pitchFamily="18" charset="0"/>
              </a:rPr>
              <a:t>Объем (величина) предложения</a:t>
            </a:r>
            <a:r>
              <a:rPr lang="ru-RU" dirty="0" smtClean="0">
                <a:solidFill>
                  <a:schemeClr val="accent1">
                    <a:lumMod val="75000"/>
                  </a:schemeClr>
                </a:solidFill>
                <a:latin typeface="Georgia" pitchFamily="18" charset="0"/>
              </a:rPr>
              <a:t> </a:t>
            </a:r>
            <a:r>
              <a:rPr lang="ru-RU" dirty="0" smtClean="0">
                <a:latin typeface="Georgia" pitchFamily="18" charset="0"/>
              </a:rPr>
              <a:t>– количество товаров, которое продавцы способны и готовы продать по определённой цене в заданном месте и в заданное время. </a:t>
            </a:r>
            <a:endParaRPr lang="ru-RU" dirty="0">
              <a:latin typeface="Georgia" pitchFamily="18" charset="0"/>
            </a:endParaRPr>
          </a:p>
        </p:txBody>
      </p:sp>
      <p:pic>
        <p:nvPicPr>
          <p:cNvPr id="5" name="Picture 2" descr="http://www.bishelp.ru/upload/iblock/8c3/142222.jpg"/>
          <p:cNvPicPr>
            <a:picLocks noChangeAspect="1" noChangeArrowheads="1"/>
          </p:cNvPicPr>
          <p:nvPr/>
        </p:nvPicPr>
        <p:blipFill>
          <a:blip r:embed="rId2" cstate="print"/>
          <a:srcRect/>
          <a:stretch>
            <a:fillRect/>
          </a:stretch>
        </p:blipFill>
        <p:spPr bwMode="auto">
          <a:xfrm>
            <a:off x="2411760" y="3573016"/>
            <a:ext cx="4824437" cy="3005983"/>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одержимое 8"/>
          <p:cNvSpPr>
            <a:spLocks noGrp="1"/>
          </p:cNvSpPr>
          <p:nvPr>
            <p:ph sz="half" idx="1"/>
          </p:nvPr>
        </p:nvSpPr>
        <p:spPr>
          <a:xfrm>
            <a:off x="457200" y="1920875"/>
            <a:ext cx="4038600" cy="4433888"/>
          </a:xfrm>
        </p:spPr>
        <p:txBody>
          <a:bodyPr>
            <a:normAutofit fontScale="25000" lnSpcReduction="20000"/>
          </a:bodyPr>
          <a:lstStyle/>
          <a:p>
            <a:pPr marL="274320" indent="-274320" eaLnBrk="1" fontAlgn="auto" hangingPunct="1">
              <a:spcAft>
                <a:spcPts val="0"/>
              </a:spcAft>
              <a:buClr>
                <a:schemeClr val="accent3"/>
              </a:buClr>
              <a:buFont typeface="Wingdings 2"/>
              <a:buChar char=""/>
              <a:defRPr/>
            </a:pPr>
            <a:endParaRPr lang="ru-RU"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r>
              <a:rPr lang="ru-RU" sz="2400" i="1" dirty="0" smtClean="0"/>
              <a:t>   </a:t>
            </a:r>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r>
              <a:rPr lang="ru-RU" sz="9600" i="1" dirty="0" smtClean="0"/>
              <a:t>    </a:t>
            </a:r>
          </a:p>
          <a:p>
            <a:pPr marL="274320" indent="-274320" eaLnBrk="1" fontAlgn="auto" hangingPunct="1">
              <a:spcAft>
                <a:spcPts val="0"/>
              </a:spcAft>
              <a:buClr>
                <a:schemeClr val="accent3"/>
              </a:buClr>
              <a:buFont typeface="Wingdings 2"/>
              <a:buNone/>
              <a:defRPr/>
            </a:pPr>
            <a:r>
              <a:rPr lang="ru-RU" sz="9600" i="1" dirty="0" smtClean="0"/>
              <a:t>   </a:t>
            </a:r>
            <a:r>
              <a:rPr lang="en-US" sz="9600" i="1" dirty="0" smtClean="0"/>
              <a:t>                                   </a:t>
            </a:r>
            <a:endParaRPr lang="ru-RU" sz="9600" i="1" dirty="0" smtClean="0"/>
          </a:p>
          <a:p>
            <a:pPr marL="274320" indent="-274320" eaLnBrk="1" fontAlgn="auto" hangingPunct="1">
              <a:spcAft>
                <a:spcPts val="0"/>
              </a:spcAft>
              <a:buClr>
                <a:schemeClr val="accent3"/>
              </a:buClr>
              <a:buFont typeface="Wingdings 2"/>
              <a:buNone/>
              <a:defRPr/>
            </a:pPr>
            <a:r>
              <a:rPr lang="ru-RU" sz="9600" i="1" dirty="0" smtClean="0"/>
              <a:t>  </a:t>
            </a:r>
          </a:p>
          <a:p>
            <a:pPr marL="274320" indent="-274320" eaLnBrk="1" fontAlgn="auto" hangingPunct="1">
              <a:spcAft>
                <a:spcPts val="0"/>
              </a:spcAft>
              <a:buClr>
                <a:schemeClr val="accent3"/>
              </a:buClr>
              <a:buFont typeface="Wingdings 2"/>
              <a:buNone/>
              <a:defRPr/>
            </a:pPr>
            <a:endParaRPr lang="ru-RU" sz="9600" i="1" dirty="0" smtClean="0"/>
          </a:p>
          <a:p>
            <a:pPr>
              <a:buClr>
                <a:schemeClr val="accent3"/>
              </a:buClr>
              <a:buNone/>
              <a:defRPr/>
            </a:pPr>
            <a:endParaRPr lang="ru-RU" sz="9600" i="1" baseline="50000" dirty="0" smtClean="0"/>
          </a:p>
          <a:p>
            <a:pPr>
              <a:buClr>
                <a:schemeClr val="accent3"/>
              </a:buClr>
              <a:buNone/>
              <a:defRPr/>
            </a:pPr>
            <a:endParaRPr lang="ru-RU" sz="9600" i="1" baseline="50000" dirty="0" smtClean="0"/>
          </a:p>
          <a:p>
            <a:pPr>
              <a:buClr>
                <a:schemeClr val="accent3"/>
              </a:buClr>
              <a:buNone/>
              <a:defRPr/>
            </a:pPr>
            <a:endParaRPr lang="ru-RU" sz="9600" i="1" dirty="0" smtClean="0"/>
          </a:p>
          <a:p>
            <a:pPr marL="274320" indent="-274320" eaLnBrk="1" fontAlgn="auto" hangingPunct="1">
              <a:spcAft>
                <a:spcPts val="0"/>
              </a:spcAft>
              <a:buClr>
                <a:schemeClr val="accent3"/>
              </a:buClr>
              <a:buFont typeface="Wingdings 2"/>
              <a:buNone/>
              <a:defRPr/>
            </a:pPr>
            <a:r>
              <a:rPr lang="ru-RU" sz="9600" i="1" dirty="0" smtClean="0"/>
              <a:t>   </a:t>
            </a:r>
            <a:endParaRPr lang="ru-RU" sz="9600" i="1" baseline="50000" dirty="0" smtClean="0"/>
          </a:p>
          <a:p>
            <a:pPr marL="274320" indent="-274320" eaLnBrk="1" fontAlgn="auto" hangingPunct="1">
              <a:spcAft>
                <a:spcPts val="0"/>
              </a:spcAft>
              <a:buClr>
                <a:schemeClr val="accent3"/>
              </a:buClr>
              <a:buFont typeface="Wingdings 2"/>
              <a:buNone/>
              <a:defRPr/>
            </a:pPr>
            <a:r>
              <a:rPr lang="en-US" sz="9600" i="1" dirty="0" smtClean="0"/>
              <a:t>           </a:t>
            </a:r>
            <a:endParaRPr lang="ru-RU" sz="9600" i="1" dirty="0" smtClean="0"/>
          </a:p>
          <a:p>
            <a:pPr marL="274320" indent="-274320" eaLnBrk="1" fontAlgn="auto" hangingPunct="1">
              <a:spcAft>
                <a:spcPts val="0"/>
              </a:spcAft>
              <a:buClr>
                <a:schemeClr val="accent3"/>
              </a:buClr>
              <a:buFont typeface="Wingdings 2"/>
              <a:buNone/>
              <a:defRPr/>
            </a:pPr>
            <a:endParaRPr lang="ru-RU" sz="9600" i="1" dirty="0" smtClean="0"/>
          </a:p>
          <a:p>
            <a:pPr marL="274320" indent="-274320" eaLnBrk="1" fontAlgn="auto" hangingPunct="1">
              <a:spcAft>
                <a:spcPts val="0"/>
              </a:spcAft>
              <a:buClr>
                <a:schemeClr val="accent3"/>
              </a:buClr>
              <a:buFont typeface="Wingdings 2"/>
              <a:buNone/>
              <a:defRPr/>
            </a:pPr>
            <a:r>
              <a:rPr lang="ru-RU" sz="9600" i="1" dirty="0" smtClean="0"/>
              <a:t>                  </a:t>
            </a:r>
            <a:r>
              <a:rPr lang="ru-RU" sz="8000" i="1" dirty="0" smtClean="0"/>
              <a:t>  </a:t>
            </a:r>
            <a:r>
              <a:rPr lang="ru-RU" sz="9600" i="1" dirty="0" smtClean="0"/>
              <a:t>           </a:t>
            </a:r>
            <a:r>
              <a:rPr lang="ru-RU" sz="8000" i="1" dirty="0" smtClean="0"/>
              <a:t>           </a:t>
            </a:r>
            <a:endParaRPr lang="ru-RU" sz="96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r>
              <a:rPr lang="ru-RU" sz="2400" i="1" dirty="0" smtClean="0"/>
              <a:t>                          </a:t>
            </a:r>
            <a:endParaRPr lang="ru-RU" sz="96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endParaRPr lang="ru-RU" sz="2400" i="1" dirty="0" smtClean="0"/>
          </a:p>
          <a:p>
            <a:pPr marL="274320" indent="-274320" eaLnBrk="1" fontAlgn="auto" hangingPunct="1">
              <a:spcAft>
                <a:spcPts val="0"/>
              </a:spcAft>
              <a:buClr>
                <a:schemeClr val="accent3"/>
              </a:buClr>
              <a:buFont typeface="Wingdings 2"/>
              <a:buNone/>
              <a:defRPr/>
            </a:pPr>
            <a:r>
              <a:rPr lang="ru-RU" sz="2400" i="1" dirty="0" smtClean="0"/>
              <a:t> </a:t>
            </a:r>
            <a:endParaRPr lang="ru-RU" sz="2400" i="1" baseline="50000" dirty="0"/>
          </a:p>
        </p:txBody>
      </p:sp>
      <p:sp>
        <p:nvSpPr>
          <p:cNvPr id="22" name="Содержимое 21"/>
          <p:cNvSpPr>
            <a:spLocks noGrp="1"/>
          </p:cNvSpPr>
          <p:nvPr>
            <p:ph sz="half" idx="2"/>
          </p:nvPr>
        </p:nvSpPr>
        <p:spPr>
          <a:xfrm>
            <a:off x="179512" y="692696"/>
            <a:ext cx="3744416" cy="1512168"/>
          </a:xfrm>
        </p:spPr>
        <p:txBody>
          <a:bodyPr>
            <a:normAutofit fontScale="25000" lnSpcReduction="20000"/>
          </a:bodyPr>
          <a:lstStyle/>
          <a:p>
            <a:pPr marL="0" indent="0" eaLnBrk="1" hangingPunct="1">
              <a:buFont typeface="Wingdings 2" pitchFamily="18" charset="2"/>
              <a:buNone/>
            </a:pPr>
            <a:r>
              <a:rPr lang="ru-RU" sz="6400" dirty="0" smtClean="0">
                <a:latin typeface="Georgia" pitchFamily="18" charset="0"/>
              </a:rPr>
              <a:t>Кривая предложения показывает, что рост цены сопровождается ростом величины предложения. Например, при повышении цены с 20тг. за штуку до 40тг. , то величина предложения увеличится с 18 до 40 штук.</a:t>
            </a:r>
          </a:p>
        </p:txBody>
      </p:sp>
      <p:cxnSp>
        <p:nvCxnSpPr>
          <p:cNvPr id="6" name="Прямая со стрелкой 5"/>
          <p:cNvCxnSpPr/>
          <p:nvPr/>
        </p:nvCxnSpPr>
        <p:spPr>
          <a:xfrm rot="5400000" flipH="1" flipV="1">
            <a:off x="-1032643" y="4137099"/>
            <a:ext cx="3001962" cy="1588"/>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467544" y="5661248"/>
            <a:ext cx="3214687" cy="1587"/>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Дуга 14"/>
          <p:cNvSpPr/>
          <p:nvPr/>
        </p:nvSpPr>
        <p:spPr>
          <a:xfrm rot="5598159">
            <a:off x="-2127001" y="-97135"/>
            <a:ext cx="5186363" cy="4749801"/>
          </a:xfrm>
          <a:prstGeom prst="arc">
            <a:avLst>
              <a:gd name="adj1" fmla="val 16709283"/>
              <a:gd name="adj2" fmla="val 20959912"/>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prstTxWarp prst="textCurveDown">
              <a:avLst/>
            </a:prstTxWarp>
          </a:bodyPr>
          <a:lstStyle/>
          <a:p>
            <a:pPr algn="ctr" fontAlgn="auto">
              <a:spcBef>
                <a:spcPts val="0"/>
              </a:spcBef>
              <a:spcAft>
                <a:spcPts val="0"/>
              </a:spcAft>
              <a:defRPr/>
            </a:pPr>
            <a:endParaRPr lang="ru-RU">
              <a:ln>
                <a:solidFill>
                  <a:schemeClr val="tx1"/>
                </a:solidFill>
              </a:ln>
            </a:endParaRPr>
          </a:p>
        </p:txBody>
      </p:sp>
      <p:sp>
        <p:nvSpPr>
          <p:cNvPr id="13" name="Полилиния 12"/>
          <p:cNvSpPr/>
          <p:nvPr/>
        </p:nvSpPr>
        <p:spPr>
          <a:xfrm>
            <a:off x="467544" y="4509120"/>
            <a:ext cx="1158875" cy="1165225"/>
          </a:xfrm>
          <a:custGeom>
            <a:avLst/>
            <a:gdLst>
              <a:gd name="connsiteX0" fmla="*/ 0 w 1306286"/>
              <a:gd name="connsiteY0" fmla="*/ 0 h 1164772"/>
              <a:gd name="connsiteX1" fmla="*/ 1284515 w 1306286"/>
              <a:gd name="connsiteY1" fmla="*/ 0 h 1164772"/>
              <a:gd name="connsiteX2" fmla="*/ 1284515 w 1306286"/>
              <a:gd name="connsiteY2" fmla="*/ 0 h 1164772"/>
              <a:gd name="connsiteX3" fmla="*/ 1295400 w 1306286"/>
              <a:gd name="connsiteY3" fmla="*/ 1164772 h 1164772"/>
              <a:gd name="connsiteX4" fmla="*/ 1295400 w 1306286"/>
              <a:gd name="connsiteY4" fmla="*/ 1164772 h 1164772"/>
              <a:gd name="connsiteX5" fmla="*/ 1306286 w 1306286"/>
              <a:gd name="connsiteY5" fmla="*/ 1153886 h 1164772"/>
              <a:gd name="connsiteX6" fmla="*/ 1295400 w 1306286"/>
              <a:gd name="connsiteY6" fmla="*/ 1164772 h 116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6286" h="1164772">
                <a:moveTo>
                  <a:pt x="0" y="0"/>
                </a:moveTo>
                <a:lnTo>
                  <a:pt x="1284515" y="0"/>
                </a:lnTo>
                <a:lnTo>
                  <a:pt x="1284515" y="0"/>
                </a:lnTo>
                <a:cubicBezTo>
                  <a:pt x="1286329" y="194129"/>
                  <a:pt x="1295400" y="1164772"/>
                  <a:pt x="1295400" y="1164772"/>
                </a:cubicBezTo>
                <a:lnTo>
                  <a:pt x="1295400" y="1164772"/>
                </a:lnTo>
                <a:lnTo>
                  <a:pt x="1306286" y="1153886"/>
                </a:lnTo>
                <a:lnTo>
                  <a:pt x="1295400" y="1164772"/>
                </a:lnTo>
              </a:path>
            </a:pathLst>
          </a:custGeom>
          <a:ln>
            <a:solidFill>
              <a:schemeClr val="tx1"/>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ru-RU"/>
          </a:p>
        </p:txBody>
      </p:sp>
      <p:sp>
        <p:nvSpPr>
          <p:cNvPr id="21" name="Полилиния 20"/>
          <p:cNvSpPr/>
          <p:nvPr/>
        </p:nvSpPr>
        <p:spPr>
          <a:xfrm>
            <a:off x="467544" y="3284984"/>
            <a:ext cx="2187575" cy="2351088"/>
          </a:xfrm>
          <a:custGeom>
            <a:avLst/>
            <a:gdLst>
              <a:gd name="connsiteX0" fmla="*/ 0 w 2188028"/>
              <a:gd name="connsiteY0" fmla="*/ 0 h 2351314"/>
              <a:gd name="connsiteX1" fmla="*/ 2166257 w 2188028"/>
              <a:gd name="connsiteY1" fmla="*/ 10885 h 2351314"/>
              <a:gd name="connsiteX2" fmla="*/ 2166257 w 2188028"/>
              <a:gd name="connsiteY2" fmla="*/ 10885 h 2351314"/>
              <a:gd name="connsiteX3" fmla="*/ 2188028 w 2188028"/>
              <a:gd name="connsiteY3" fmla="*/ 2351314 h 2351314"/>
            </a:gdLst>
            <a:ahLst/>
            <a:cxnLst>
              <a:cxn ang="0">
                <a:pos x="connsiteX0" y="connsiteY0"/>
              </a:cxn>
              <a:cxn ang="0">
                <a:pos x="connsiteX1" y="connsiteY1"/>
              </a:cxn>
              <a:cxn ang="0">
                <a:pos x="connsiteX2" y="connsiteY2"/>
              </a:cxn>
              <a:cxn ang="0">
                <a:pos x="connsiteX3" y="connsiteY3"/>
              </a:cxn>
            </a:cxnLst>
            <a:rect l="l" t="t" r="r" b="b"/>
            <a:pathLst>
              <a:path w="2188028" h="2351314">
                <a:moveTo>
                  <a:pt x="0" y="0"/>
                </a:moveTo>
                <a:lnTo>
                  <a:pt x="2166257" y="10885"/>
                </a:lnTo>
                <a:lnTo>
                  <a:pt x="2166257" y="10885"/>
                </a:lnTo>
                <a:cubicBezTo>
                  <a:pt x="2169885" y="400956"/>
                  <a:pt x="2178956" y="1376135"/>
                  <a:pt x="2188028" y="2351314"/>
                </a:cubicBezTo>
              </a:path>
            </a:pathLst>
          </a:custGeom>
          <a:ln>
            <a:solidFill>
              <a:schemeClr val="tx1"/>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ru-RU"/>
          </a:p>
        </p:txBody>
      </p:sp>
      <p:sp>
        <p:nvSpPr>
          <p:cNvPr id="17" name="Прямоугольник 16"/>
          <p:cNvSpPr/>
          <p:nvPr/>
        </p:nvSpPr>
        <p:spPr>
          <a:xfrm>
            <a:off x="461171" y="260648"/>
            <a:ext cx="2653290" cy="461665"/>
          </a:xfrm>
          <a:prstGeom prst="rect">
            <a:avLst/>
          </a:prstGeom>
        </p:spPr>
        <p:txBody>
          <a:bodyPr wrap="none">
            <a:spAutoFit/>
          </a:bodyPr>
          <a:lstStyle/>
          <a:p>
            <a:pPr algn="ctr"/>
            <a:r>
              <a:rPr lang="ru-RU" sz="2400" b="1" i="1" dirty="0" smtClean="0">
                <a:solidFill>
                  <a:srgbClr val="FF0000"/>
                </a:solidFill>
                <a:latin typeface="Georgia" pitchFamily="18" charset="0"/>
              </a:rPr>
              <a:t>Кривая спроса</a:t>
            </a:r>
            <a:endParaRPr lang="ru-RU" sz="2400" b="1" i="1" dirty="0">
              <a:solidFill>
                <a:srgbClr val="FF0000"/>
              </a:solidFill>
              <a:latin typeface="Georgia" pitchFamily="18" charset="0"/>
            </a:endParaRPr>
          </a:p>
        </p:txBody>
      </p:sp>
      <p:sp>
        <p:nvSpPr>
          <p:cNvPr id="18" name="Прямоугольник 17"/>
          <p:cNvSpPr/>
          <p:nvPr/>
        </p:nvSpPr>
        <p:spPr>
          <a:xfrm>
            <a:off x="251520" y="5733256"/>
            <a:ext cx="266420" cy="369332"/>
          </a:xfrm>
          <a:prstGeom prst="rect">
            <a:avLst/>
          </a:prstGeom>
        </p:spPr>
        <p:txBody>
          <a:bodyPr wrap="none">
            <a:spAutoFit/>
          </a:bodyPr>
          <a:lstStyle/>
          <a:p>
            <a:pPr>
              <a:buClr>
                <a:schemeClr val="accent3"/>
              </a:buClr>
              <a:buNone/>
              <a:defRPr/>
            </a:pPr>
            <a:r>
              <a:rPr lang="ru-RU" i="1" baseline="50000" dirty="0" smtClean="0"/>
              <a:t>0</a:t>
            </a:r>
            <a:endParaRPr lang="ru-RU" i="1" dirty="0"/>
          </a:p>
        </p:txBody>
      </p:sp>
      <p:sp>
        <p:nvSpPr>
          <p:cNvPr id="19" name="Прямоугольник 18"/>
          <p:cNvSpPr/>
          <p:nvPr/>
        </p:nvSpPr>
        <p:spPr>
          <a:xfrm>
            <a:off x="107504" y="4365104"/>
            <a:ext cx="348172" cy="369332"/>
          </a:xfrm>
          <a:prstGeom prst="rect">
            <a:avLst/>
          </a:prstGeom>
        </p:spPr>
        <p:txBody>
          <a:bodyPr wrap="none">
            <a:spAutoFit/>
          </a:bodyPr>
          <a:lstStyle/>
          <a:p>
            <a:pPr>
              <a:buClr>
                <a:schemeClr val="accent3"/>
              </a:buClr>
              <a:buNone/>
              <a:defRPr/>
            </a:pPr>
            <a:r>
              <a:rPr lang="ru-RU" i="1" baseline="50000" dirty="0"/>
              <a:t>20</a:t>
            </a:r>
            <a:endParaRPr lang="ru-RU" i="1" dirty="0"/>
          </a:p>
        </p:txBody>
      </p:sp>
      <p:sp>
        <p:nvSpPr>
          <p:cNvPr id="20" name="Прямоугольник 19"/>
          <p:cNvSpPr/>
          <p:nvPr/>
        </p:nvSpPr>
        <p:spPr>
          <a:xfrm>
            <a:off x="107504" y="3140968"/>
            <a:ext cx="348172" cy="369332"/>
          </a:xfrm>
          <a:prstGeom prst="rect">
            <a:avLst/>
          </a:prstGeom>
        </p:spPr>
        <p:txBody>
          <a:bodyPr wrap="none">
            <a:spAutoFit/>
          </a:bodyPr>
          <a:lstStyle/>
          <a:p>
            <a:pPr>
              <a:buClr>
                <a:schemeClr val="accent3"/>
              </a:buClr>
              <a:buNone/>
              <a:defRPr/>
            </a:pPr>
            <a:r>
              <a:rPr lang="ru-RU" i="1" baseline="50000" dirty="0" smtClean="0"/>
              <a:t>40</a:t>
            </a:r>
            <a:endParaRPr lang="ru-RU" i="1" dirty="0"/>
          </a:p>
        </p:txBody>
      </p:sp>
      <p:sp>
        <p:nvSpPr>
          <p:cNvPr id="23" name="Прямоугольник 22"/>
          <p:cNvSpPr/>
          <p:nvPr/>
        </p:nvSpPr>
        <p:spPr>
          <a:xfrm>
            <a:off x="2483768" y="5661248"/>
            <a:ext cx="348172" cy="369332"/>
          </a:xfrm>
          <a:prstGeom prst="rect">
            <a:avLst/>
          </a:prstGeom>
        </p:spPr>
        <p:txBody>
          <a:bodyPr wrap="none">
            <a:spAutoFit/>
          </a:bodyPr>
          <a:lstStyle/>
          <a:p>
            <a:pPr>
              <a:buClr>
                <a:schemeClr val="accent3"/>
              </a:buClr>
              <a:buNone/>
              <a:defRPr/>
            </a:pPr>
            <a:r>
              <a:rPr lang="ru-RU" i="1" baseline="50000" dirty="0" smtClean="0"/>
              <a:t>40</a:t>
            </a:r>
            <a:endParaRPr lang="ru-RU" i="1" dirty="0"/>
          </a:p>
        </p:txBody>
      </p:sp>
      <p:sp>
        <p:nvSpPr>
          <p:cNvPr id="24" name="Прямоугольник 23"/>
          <p:cNvSpPr/>
          <p:nvPr/>
        </p:nvSpPr>
        <p:spPr>
          <a:xfrm>
            <a:off x="1475656" y="5661248"/>
            <a:ext cx="348172" cy="369332"/>
          </a:xfrm>
          <a:prstGeom prst="rect">
            <a:avLst/>
          </a:prstGeom>
        </p:spPr>
        <p:txBody>
          <a:bodyPr wrap="none">
            <a:spAutoFit/>
          </a:bodyPr>
          <a:lstStyle/>
          <a:p>
            <a:pPr>
              <a:buClr>
                <a:schemeClr val="accent3"/>
              </a:buClr>
              <a:buNone/>
              <a:defRPr/>
            </a:pPr>
            <a:r>
              <a:rPr lang="ru-RU" i="1" baseline="50000" dirty="0" smtClean="0"/>
              <a:t>18</a:t>
            </a:r>
            <a:endParaRPr lang="ru-RU" i="1" dirty="0"/>
          </a:p>
        </p:txBody>
      </p:sp>
      <p:sp>
        <p:nvSpPr>
          <p:cNvPr id="25" name="Прямоугольник 24"/>
          <p:cNvSpPr/>
          <p:nvPr/>
        </p:nvSpPr>
        <p:spPr>
          <a:xfrm>
            <a:off x="3563888" y="5733256"/>
            <a:ext cx="314510" cy="369332"/>
          </a:xfrm>
          <a:prstGeom prst="rect">
            <a:avLst/>
          </a:prstGeom>
        </p:spPr>
        <p:txBody>
          <a:bodyPr wrap="none">
            <a:spAutoFit/>
          </a:bodyPr>
          <a:lstStyle/>
          <a:p>
            <a:r>
              <a:rPr lang="en-US" i="1" dirty="0" smtClean="0"/>
              <a:t>Q</a:t>
            </a:r>
            <a:endParaRPr lang="ru-RU" dirty="0"/>
          </a:p>
        </p:txBody>
      </p:sp>
      <p:sp>
        <p:nvSpPr>
          <p:cNvPr id="26" name="Прямоугольник 25"/>
          <p:cNvSpPr/>
          <p:nvPr/>
        </p:nvSpPr>
        <p:spPr>
          <a:xfrm>
            <a:off x="107504" y="2564904"/>
            <a:ext cx="312906" cy="369332"/>
          </a:xfrm>
          <a:prstGeom prst="rect">
            <a:avLst/>
          </a:prstGeom>
        </p:spPr>
        <p:txBody>
          <a:bodyPr wrap="none">
            <a:spAutoFit/>
          </a:bodyPr>
          <a:lstStyle/>
          <a:p>
            <a:r>
              <a:rPr lang="ru-RU" i="1" dirty="0" smtClean="0"/>
              <a:t>Р</a:t>
            </a:r>
            <a:endParaRPr lang="ru-RU" dirty="0"/>
          </a:p>
        </p:txBody>
      </p:sp>
      <p:sp>
        <p:nvSpPr>
          <p:cNvPr id="28" name="Прямоугольник 27"/>
          <p:cNvSpPr/>
          <p:nvPr/>
        </p:nvSpPr>
        <p:spPr>
          <a:xfrm>
            <a:off x="2843808" y="2708920"/>
            <a:ext cx="277640" cy="369332"/>
          </a:xfrm>
          <a:prstGeom prst="rect">
            <a:avLst/>
          </a:prstGeom>
        </p:spPr>
        <p:txBody>
          <a:bodyPr wrap="none">
            <a:spAutoFit/>
          </a:bodyPr>
          <a:lstStyle/>
          <a:p>
            <a:r>
              <a:rPr lang="en-US" i="1" dirty="0" smtClean="0"/>
              <a:t>S</a:t>
            </a:r>
            <a:endParaRPr lang="ru-RU" dirty="0"/>
          </a:p>
        </p:txBody>
      </p:sp>
      <p:sp>
        <p:nvSpPr>
          <p:cNvPr id="29" name="Прямоугольник 28"/>
          <p:cNvSpPr/>
          <p:nvPr/>
        </p:nvSpPr>
        <p:spPr>
          <a:xfrm>
            <a:off x="899592" y="4869160"/>
            <a:ext cx="277640" cy="369332"/>
          </a:xfrm>
          <a:prstGeom prst="rect">
            <a:avLst/>
          </a:prstGeom>
        </p:spPr>
        <p:txBody>
          <a:bodyPr wrap="none">
            <a:spAutoFit/>
          </a:bodyPr>
          <a:lstStyle/>
          <a:p>
            <a:r>
              <a:rPr lang="en-US" i="1" dirty="0" smtClean="0"/>
              <a:t>S</a:t>
            </a:r>
            <a:endParaRPr lang="ru-RU" dirty="0"/>
          </a:p>
        </p:txBody>
      </p:sp>
      <p:sp>
        <p:nvSpPr>
          <p:cNvPr id="30" name="Прямоугольник 29"/>
          <p:cNvSpPr/>
          <p:nvPr/>
        </p:nvSpPr>
        <p:spPr>
          <a:xfrm>
            <a:off x="4499992" y="260648"/>
            <a:ext cx="4476763" cy="830997"/>
          </a:xfrm>
          <a:prstGeom prst="rect">
            <a:avLst/>
          </a:prstGeom>
        </p:spPr>
        <p:txBody>
          <a:bodyPr wrap="square">
            <a:spAutoFit/>
          </a:bodyPr>
          <a:lstStyle/>
          <a:p>
            <a:pPr algn="ctr"/>
            <a:r>
              <a:rPr lang="ru-RU" sz="2400" b="1" i="1" dirty="0" smtClean="0">
                <a:solidFill>
                  <a:srgbClr val="FF0000"/>
                </a:solidFill>
                <a:latin typeface="Georgia" pitchFamily="18" charset="0"/>
              </a:rPr>
              <a:t>Зависимость величины предложения от цены</a:t>
            </a:r>
            <a:endParaRPr lang="ru-RU" sz="2400" b="1" i="1" dirty="0">
              <a:solidFill>
                <a:srgbClr val="FF0000"/>
              </a:solidFill>
              <a:latin typeface="Georgia" pitchFamily="18" charset="0"/>
            </a:endParaRPr>
          </a:p>
        </p:txBody>
      </p:sp>
      <p:graphicFrame>
        <p:nvGraphicFramePr>
          <p:cNvPr id="31" name="Таблица 30"/>
          <p:cNvGraphicFramePr>
            <a:graphicFrameLocks noGrp="1"/>
          </p:cNvGraphicFramePr>
          <p:nvPr/>
        </p:nvGraphicFramePr>
        <p:xfrm>
          <a:off x="3995936" y="1412776"/>
          <a:ext cx="4992216" cy="3313596"/>
        </p:xfrm>
        <a:graphic>
          <a:graphicData uri="http://schemas.openxmlformats.org/drawingml/2006/table">
            <a:tbl>
              <a:tblPr firstRow="1" bandRow="1">
                <a:tableStyleId>{5C22544A-7EE6-4342-B048-85BDC9FD1C3A}</a:tableStyleId>
              </a:tblPr>
              <a:tblGrid>
                <a:gridCol w="1440160"/>
                <a:gridCol w="3552056"/>
              </a:tblGrid>
              <a:tr h="368868">
                <a:tc>
                  <a:txBody>
                    <a:bodyPr/>
                    <a:lstStyle/>
                    <a:p>
                      <a:pPr algn="ctr"/>
                      <a:r>
                        <a:rPr lang="ru-RU" sz="1400" dirty="0" smtClean="0">
                          <a:solidFill>
                            <a:schemeClr val="tx1"/>
                          </a:solidFill>
                        </a:rPr>
                        <a:t>Цена</a:t>
                      </a:r>
                      <a:r>
                        <a:rPr lang="ru-RU" sz="1400" baseline="0" dirty="0" smtClean="0">
                          <a:solidFill>
                            <a:schemeClr val="tx1"/>
                          </a:solidFill>
                        </a:rPr>
                        <a:t> (</a:t>
                      </a:r>
                      <a:r>
                        <a:rPr lang="ru-RU" sz="1400" i="1" baseline="0" dirty="0" smtClean="0">
                          <a:solidFill>
                            <a:schemeClr val="tx1"/>
                          </a:solidFill>
                        </a:rPr>
                        <a:t>Р</a:t>
                      </a:r>
                      <a:r>
                        <a:rPr lang="ru-RU" sz="1400" baseline="0" dirty="0" smtClean="0">
                          <a:solidFill>
                            <a:schemeClr val="tx1"/>
                          </a:solidFill>
                        </a:rPr>
                        <a:t>), </a:t>
                      </a:r>
                      <a:r>
                        <a:rPr lang="ru-RU" sz="1400" baseline="0" dirty="0" err="1" smtClean="0">
                          <a:solidFill>
                            <a:schemeClr val="tx1"/>
                          </a:solidFill>
                        </a:rPr>
                        <a:t>р</a:t>
                      </a:r>
                      <a:r>
                        <a:rPr lang="ru-RU" sz="1400" baseline="0" dirty="0" smtClean="0">
                          <a:solidFill>
                            <a:schemeClr val="tx1"/>
                          </a:solidFill>
                        </a:rPr>
                        <a:t>.</a:t>
                      </a:r>
                      <a:endParaRPr lang="ru-RU" sz="14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smtClean="0">
                          <a:solidFill>
                            <a:schemeClr val="tx1"/>
                          </a:solidFill>
                        </a:rPr>
                        <a:t> Количество произведённого продукта </a:t>
                      </a:r>
                      <a:r>
                        <a:rPr lang="en-US" sz="1400" dirty="0" smtClean="0">
                          <a:solidFill>
                            <a:schemeClr val="tx1"/>
                          </a:solidFill>
                        </a:rPr>
                        <a:t>(Q</a:t>
                      </a:r>
                      <a:r>
                        <a:rPr kumimoji="0" lang="en-US" sz="1400" b="1" kern="1200" baseline="-25000" dirty="0" smtClean="0">
                          <a:solidFill>
                            <a:schemeClr val="tx1"/>
                          </a:solidFill>
                          <a:latin typeface="+mn-lt"/>
                          <a:ea typeface="+mn-ea"/>
                          <a:cs typeface="+mn-cs"/>
                        </a:rPr>
                        <a:t> s</a:t>
                      </a:r>
                      <a:r>
                        <a:rPr kumimoji="0" lang="en-US" sz="1400" b="1" kern="1200" baseline="0" dirty="0" smtClean="0">
                          <a:solidFill>
                            <a:schemeClr val="tx1"/>
                          </a:solidFill>
                          <a:latin typeface="+mn-lt"/>
                          <a:ea typeface="+mn-ea"/>
                          <a:cs typeface="+mn-cs"/>
                        </a:rPr>
                        <a:t> )</a:t>
                      </a:r>
                      <a:r>
                        <a:rPr kumimoji="0" lang="ru-RU" sz="1400" b="1" kern="1200" baseline="0" dirty="0" smtClean="0">
                          <a:solidFill>
                            <a:schemeClr val="tx1"/>
                          </a:solidFill>
                          <a:latin typeface="+mn-lt"/>
                          <a:ea typeface="+mn-ea"/>
                          <a:cs typeface="+mn-cs"/>
                        </a:rPr>
                        <a:t>, шт.</a:t>
                      </a:r>
                      <a:r>
                        <a:rPr kumimoji="0" lang="en-US" sz="1400" b="1" kern="1200" baseline="0" dirty="0" smtClean="0">
                          <a:solidFill>
                            <a:schemeClr val="tx1"/>
                          </a:solidFill>
                          <a:latin typeface="+mn-lt"/>
                          <a:ea typeface="+mn-ea"/>
                          <a:cs typeface="+mn-cs"/>
                        </a:rPr>
                        <a:t> </a:t>
                      </a:r>
                      <a:endParaRPr kumimoji="0" lang="ru-RU" sz="1400" b="1" kern="1200" dirty="0" smtClean="0">
                        <a:solidFill>
                          <a:schemeClr val="tx1"/>
                        </a:solidFill>
                        <a:latin typeface="+mn-lt"/>
                        <a:ea typeface="+mn-ea"/>
                        <a:cs typeface="+mn-cs"/>
                      </a:endParaRPr>
                    </a:p>
                    <a:p>
                      <a:r>
                        <a:rPr lang="ru-RU" sz="1400" dirty="0" smtClean="0">
                          <a:solidFill>
                            <a:schemeClr val="tx1"/>
                          </a:solidFill>
                        </a:rPr>
                        <a:t>                   </a:t>
                      </a:r>
                      <a:endParaRPr lang="ru-RU" sz="1400" dirty="0">
                        <a:solidFill>
                          <a:schemeClr val="tx1"/>
                        </a:solidFill>
                      </a:endParaRPr>
                    </a:p>
                  </a:txBody>
                  <a:tcPr/>
                </a:tc>
              </a:tr>
              <a:tr h="368868">
                <a:tc>
                  <a:txBody>
                    <a:bodyPr/>
                    <a:lstStyle/>
                    <a:p>
                      <a:pPr algn="ctr"/>
                      <a:r>
                        <a:rPr lang="ru-RU" sz="1400" dirty="0" smtClean="0"/>
                        <a:t>10</a:t>
                      </a:r>
                      <a:endParaRPr lang="ru-RU" sz="1400" dirty="0"/>
                    </a:p>
                  </a:txBody>
                  <a:tcPr/>
                </a:tc>
                <a:tc>
                  <a:txBody>
                    <a:bodyPr/>
                    <a:lstStyle/>
                    <a:p>
                      <a:pPr algn="ctr"/>
                      <a:r>
                        <a:rPr lang="ru-RU" sz="1400" dirty="0" smtClean="0"/>
                        <a:t>2</a:t>
                      </a:r>
                      <a:endParaRPr lang="ru-RU" sz="1400" dirty="0"/>
                    </a:p>
                  </a:txBody>
                  <a:tcPr/>
                </a:tc>
              </a:tr>
              <a:tr h="368868">
                <a:tc>
                  <a:txBody>
                    <a:bodyPr/>
                    <a:lstStyle/>
                    <a:p>
                      <a:pPr algn="ctr"/>
                      <a:r>
                        <a:rPr lang="ru-RU" sz="1400" dirty="0" smtClean="0"/>
                        <a:t>15</a:t>
                      </a:r>
                      <a:endParaRPr lang="ru-RU" sz="1400" dirty="0"/>
                    </a:p>
                  </a:txBody>
                  <a:tcPr/>
                </a:tc>
                <a:tc>
                  <a:txBody>
                    <a:bodyPr/>
                    <a:lstStyle/>
                    <a:p>
                      <a:pPr algn="ctr"/>
                      <a:r>
                        <a:rPr lang="ru-RU" sz="1400" dirty="0" smtClean="0"/>
                        <a:t>9 </a:t>
                      </a:r>
                      <a:endParaRPr lang="ru-RU" sz="1400" dirty="0"/>
                    </a:p>
                  </a:txBody>
                  <a:tcPr/>
                </a:tc>
              </a:tr>
              <a:tr h="368868">
                <a:tc>
                  <a:txBody>
                    <a:bodyPr/>
                    <a:lstStyle/>
                    <a:p>
                      <a:pPr algn="ctr"/>
                      <a:r>
                        <a:rPr lang="ru-RU" sz="1400" dirty="0" smtClean="0"/>
                        <a:t>20</a:t>
                      </a:r>
                      <a:endParaRPr lang="ru-RU" sz="1400" dirty="0"/>
                    </a:p>
                  </a:txBody>
                  <a:tcPr/>
                </a:tc>
                <a:tc>
                  <a:txBody>
                    <a:bodyPr/>
                    <a:lstStyle/>
                    <a:p>
                      <a:pPr algn="ctr"/>
                      <a:r>
                        <a:rPr lang="ru-RU" sz="1400" dirty="0" smtClean="0"/>
                        <a:t>18</a:t>
                      </a:r>
                      <a:endParaRPr lang="ru-RU" sz="1400" dirty="0"/>
                    </a:p>
                  </a:txBody>
                  <a:tcPr/>
                </a:tc>
              </a:tr>
              <a:tr h="368868">
                <a:tc>
                  <a:txBody>
                    <a:bodyPr/>
                    <a:lstStyle/>
                    <a:p>
                      <a:pPr algn="ctr"/>
                      <a:r>
                        <a:rPr lang="ru-RU" sz="1400" dirty="0" smtClean="0"/>
                        <a:t>25 </a:t>
                      </a:r>
                      <a:endParaRPr lang="ru-RU" sz="1400" dirty="0"/>
                    </a:p>
                  </a:txBody>
                  <a:tcPr/>
                </a:tc>
                <a:tc>
                  <a:txBody>
                    <a:bodyPr/>
                    <a:lstStyle/>
                    <a:p>
                      <a:pPr algn="ctr"/>
                      <a:r>
                        <a:rPr lang="ru-RU" sz="1400" dirty="0" smtClean="0"/>
                        <a:t>25 </a:t>
                      </a:r>
                      <a:endParaRPr lang="ru-RU" sz="1400" dirty="0"/>
                    </a:p>
                  </a:txBody>
                  <a:tcPr/>
                </a:tc>
              </a:tr>
              <a:tr h="368868">
                <a:tc>
                  <a:txBody>
                    <a:bodyPr/>
                    <a:lstStyle/>
                    <a:p>
                      <a:pPr algn="ctr"/>
                      <a:r>
                        <a:rPr lang="ru-RU" sz="1400" dirty="0" smtClean="0"/>
                        <a:t>30</a:t>
                      </a:r>
                      <a:endParaRPr lang="ru-RU" sz="1400" dirty="0"/>
                    </a:p>
                  </a:txBody>
                  <a:tcPr/>
                </a:tc>
                <a:tc>
                  <a:txBody>
                    <a:bodyPr/>
                    <a:lstStyle/>
                    <a:p>
                      <a:pPr algn="ctr"/>
                      <a:r>
                        <a:rPr lang="ru-RU" sz="1400" dirty="0" smtClean="0"/>
                        <a:t>31 </a:t>
                      </a:r>
                      <a:endParaRPr lang="ru-RU" sz="1400" dirty="0"/>
                    </a:p>
                  </a:txBody>
                  <a:tcPr/>
                </a:tc>
              </a:tr>
              <a:tr h="368868">
                <a:tc>
                  <a:txBody>
                    <a:bodyPr/>
                    <a:lstStyle/>
                    <a:p>
                      <a:pPr algn="ctr"/>
                      <a:r>
                        <a:rPr lang="ru-RU" sz="1400" dirty="0" smtClean="0"/>
                        <a:t>35 </a:t>
                      </a:r>
                      <a:endParaRPr lang="ru-RU" sz="1400" dirty="0"/>
                    </a:p>
                  </a:txBody>
                  <a:tcPr/>
                </a:tc>
                <a:tc>
                  <a:txBody>
                    <a:bodyPr/>
                    <a:lstStyle/>
                    <a:p>
                      <a:pPr algn="ctr"/>
                      <a:r>
                        <a:rPr lang="ru-RU" sz="1400" dirty="0" smtClean="0"/>
                        <a:t>37</a:t>
                      </a:r>
                      <a:endParaRPr lang="ru-RU" sz="1400" dirty="0"/>
                    </a:p>
                  </a:txBody>
                  <a:tcPr/>
                </a:tc>
              </a:tr>
              <a:tr h="368868">
                <a:tc>
                  <a:txBody>
                    <a:bodyPr/>
                    <a:lstStyle/>
                    <a:p>
                      <a:pPr algn="ctr"/>
                      <a:r>
                        <a:rPr lang="ru-RU" sz="1400" dirty="0" smtClean="0"/>
                        <a:t>40 </a:t>
                      </a:r>
                      <a:endParaRPr lang="ru-RU" sz="1400" dirty="0"/>
                    </a:p>
                  </a:txBody>
                  <a:tcPr/>
                </a:tc>
                <a:tc>
                  <a:txBody>
                    <a:bodyPr/>
                    <a:lstStyle/>
                    <a:p>
                      <a:pPr algn="ctr"/>
                      <a:r>
                        <a:rPr lang="ru-RU" sz="1400" dirty="0" smtClean="0"/>
                        <a:t>40</a:t>
                      </a:r>
                      <a:endParaRPr lang="ru-RU" sz="1400" dirty="0"/>
                    </a:p>
                  </a:txBody>
                  <a:tcPr/>
                </a:tc>
              </a:tr>
            </a:tbl>
          </a:graphicData>
        </a:graphic>
      </p:graphicFrame>
      <p:sp>
        <p:nvSpPr>
          <p:cNvPr id="32" name="Прямоугольник 31"/>
          <p:cNvSpPr/>
          <p:nvPr/>
        </p:nvSpPr>
        <p:spPr>
          <a:xfrm>
            <a:off x="3995936" y="4941168"/>
            <a:ext cx="4968552" cy="1569660"/>
          </a:xfrm>
          <a:prstGeom prst="rect">
            <a:avLst/>
          </a:prstGeom>
        </p:spPr>
        <p:txBody>
          <a:bodyPr wrap="square">
            <a:spAutoFit/>
          </a:bodyPr>
          <a:lstStyle/>
          <a:p>
            <a:r>
              <a:rPr lang="ru-RU" sz="1600" dirty="0" smtClean="0">
                <a:latin typeface="Georgia" pitchFamily="18" charset="0"/>
              </a:rPr>
              <a:t>Величина предложения определяется величиной цены. Если мы проведем опрос группы продавцов однородной продукции, мы сможем составить зависимость величины предложения от уровня цены. Такую зависимость называют </a:t>
            </a:r>
            <a:r>
              <a:rPr lang="ru-RU" sz="1600" b="1" dirty="0" smtClean="0">
                <a:latin typeface="Georgia" pitchFamily="18" charset="0"/>
              </a:rPr>
              <a:t>графиком (кривой) предложения</a:t>
            </a:r>
            <a:endParaRPr lang="ru-RU" sz="1600" dirty="0">
              <a:latin typeface="Georgia"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p:cTn id="7" dur="2000" fill="hold"/>
                                        <p:tgtEl>
                                          <p:spTgt spid="22">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2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праведливость">
  <a:themeElements>
    <a:clrScheme name="Справедливость">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Справедливость">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праведливость">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198</TotalTime>
  <Words>587</Words>
  <Application>Microsoft Office PowerPoint</Application>
  <PresentationFormat>Экран (4:3)</PresentationFormat>
  <Paragraphs>213</Paragraphs>
  <Slides>12</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12</vt:i4>
      </vt:variant>
    </vt:vector>
  </HeadingPairs>
  <TitlesOfParts>
    <vt:vector size="20" baseType="lpstr">
      <vt:lpstr>Calibri</vt:lpstr>
      <vt:lpstr>Cambria</vt:lpstr>
      <vt:lpstr>Franklin Gothic Book</vt:lpstr>
      <vt:lpstr>Georgia</vt:lpstr>
      <vt:lpstr>Perpetua</vt:lpstr>
      <vt:lpstr>Wingdings</vt:lpstr>
      <vt:lpstr>Wingdings 2</vt:lpstr>
      <vt:lpstr>Справедливость</vt:lpstr>
      <vt:lpstr>Закон спроса и предложения</vt:lpstr>
      <vt:lpstr>Спрос. Закон спроса.</vt:lpstr>
      <vt:lpstr>Презентация PowerPoint</vt:lpstr>
      <vt:lpstr>Презентация PowerPoint</vt:lpstr>
      <vt:lpstr>Неценовые факторы, влияющие на спрос</vt:lpstr>
      <vt:lpstr>Презентация PowerPoint</vt:lpstr>
      <vt:lpstr>Презентация PowerPoint</vt:lpstr>
      <vt:lpstr>Предложение. Закон предложения.</vt:lpstr>
      <vt:lpstr>Презентация PowerPoint</vt:lpstr>
      <vt:lpstr>Презентация PowerPoint</vt:lpstr>
      <vt:lpstr>Неценовые факторы, влияющие на предложение</vt:lpstr>
      <vt:lpstr>СПАСИБО ЗА ВНИМАНИЕ! </vt:lpstr>
    </vt:vector>
  </TitlesOfParts>
  <Company>Krokoz™</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Закон спроса и предложения</dc:title>
  <dc:creator>Miha</dc:creator>
  <cp:lastModifiedBy>Пользователь Windows</cp:lastModifiedBy>
  <cp:revision>22</cp:revision>
  <dcterms:created xsi:type="dcterms:W3CDTF">2016-10-11T12:59:22Z</dcterms:created>
  <dcterms:modified xsi:type="dcterms:W3CDTF">2020-09-13T05:25:10Z</dcterms:modified>
</cp:coreProperties>
</file>