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312" r:id="rId3"/>
    <p:sldId id="313" r:id="rId4"/>
    <p:sldId id="260" r:id="rId5"/>
    <p:sldId id="261" r:id="rId6"/>
    <p:sldId id="284" r:id="rId7"/>
    <p:sldId id="262" r:id="rId8"/>
    <p:sldId id="263" r:id="rId9"/>
    <p:sldId id="264" r:id="rId10"/>
    <p:sldId id="265" r:id="rId11"/>
    <p:sldId id="271" r:id="rId12"/>
    <p:sldId id="273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5" r:id="rId22"/>
    <p:sldId id="287" r:id="rId23"/>
    <p:sldId id="314" r:id="rId24"/>
    <p:sldId id="315" r:id="rId25"/>
    <p:sldId id="289" r:id="rId26"/>
    <p:sldId id="316" r:id="rId27"/>
    <p:sldId id="299" r:id="rId28"/>
    <p:sldId id="295" r:id="rId29"/>
    <p:sldId id="296" r:id="rId30"/>
    <p:sldId id="297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11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65" autoAdjust="0"/>
    <p:restoredTop sz="94533" autoAdjust="0"/>
  </p:normalViewPr>
  <p:slideViewPr>
    <p:cSldViewPr snapToGrid="0">
      <p:cViewPr varScale="1">
        <p:scale>
          <a:sx n="76" d="100"/>
          <a:sy n="76" d="100"/>
        </p:scale>
        <p:origin x="36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249E5D-22A0-443D-AC3A-671EA7FE489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3B9111-EA5E-4582-8005-A1A6E4509860}">
      <dgm:prSet/>
      <dgm:spPr/>
      <dgm:t>
        <a:bodyPr/>
        <a:lstStyle/>
        <a:p>
          <a:r>
            <a:rPr lang="ru-RU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кардиналистский</a:t>
          </a: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(количественный)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934E7B-A8EA-4963-93AA-186739D549F2}" type="parTrans" cxnId="{01381FD6-A943-4D4A-BA68-A6F6432F5236}">
      <dgm:prSet/>
      <dgm:spPr/>
      <dgm:t>
        <a:bodyPr/>
        <a:lstStyle/>
        <a:p>
          <a:endParaRPr lang="ru-RU"/>
        </a:p>
      </dgm:t>
    </dgm:pt>
    <dgm:pt modelId="{E4DE7477-A04E-4247-8805-D1693AFC314C}" type="sibTrans" cxnId="{01381FD6-A943-4D4A-BA68-A6F6432F5236}">
      <dgm:prSet/>
      <dgm:spPr/>
      <dgm:t>
        <a:bodyPr/>
        <a:lstStyle/>
        <a:p>
          <a:endParaRPr lang="ru-RU"/>
        </a:p>
      </dgm:t>
    </dgm:pt>
    <dgm:pt modelId="{CFFED063-7115-4F2C-B265-5B7CF07BACA6}">
      <dgm:prSet/>
      <dgm:spPr/>
      <dgm:t>
        <a:bodyPr/>
        <a:lstStyle/>
        <a:p>
          <a:r>
            <a:rPr lang="ru-RU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ординалистский</a:t>
          </a: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(порядковый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635F69-A4EC-418B-A5DF-1186315AB10D}" type="parTrans" cxnId="{B7070B83-E024-484F-99EA-A3C3D6C4F7F4}">
      <dgm:prSet/>
      <dgm:spPr/>
      <dgm:t>
        <a:bodyPr/>
        <a:lstStyle/>
        <a:p>
          <a:endParaRPr lang="ru-RU"/>
        </a:p>
      </dgm:t>
    </dgm:pt>
    <dgm:pt modelId="{B6B656F3-0E83-49E9-AF03-3A4B7CC11FE4}" type="sibTrans" cxnId="{B7070B83-E024-484F-99EA-A3C3D6C4F7F4}">
      <dgm:prSet/>
      <dgm:spPr/>
      <dgm:t>
        <a:bodyPr/>
        <a:lstStyle/>
        <a:p>
          <a:endParaRPr lang="ru-RU"/>
        </a:p>
      </dgm:t>
    </dgm:pt>
    <dgm:pt modelId="{A8C9D005-7029-4EF5-B5B8-F6FF8513EBA5}" type="pres">
      <dgm:prSet presAssocID="{82249E5D-22A0-443D-AC3A-671EA7FE489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A37662-525B-4D16-8424-808C53D7303D}" type="pres">
      <dgm:prSet presAssocID="{5D3B9111-EA5E-4582-8005-A1A6E450986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BCFDD-07F1-45B5-B336-4E6B89A74235}" type="pres">
      <dgm:prSet presAssocID="{E4DE7477-A04E-4247-8805-D1693AFC314C}" presName="sibTrans" presStyleCnt="0"/>
      <dgm:spPr/>
    </dgm:pt>
    <dgm:pt modelId="{46EAFFED-C617-4177-BCA8-1BD128C4E948}" type="pres">
      <dgm:prSet presAssocID="{CFFED063-7115-4F2C-B265-5B7CF07BACA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070B83-E024-484F-99EA-A3C3D6C4F7F4}" srcId="{82249E5D-22A0-443D-AC3A-671EA7FE4898}" destId="{CFFED063-7115-4F2C-B265-5B7CF07BACA6}" srcOrd="1" destOrd="0" parTransId="{84635F69-A4EC-418B-A5DF-1186315AB10D}" sibTransId="{B6B656F3-0E83-49E9-AF03-3A4B7CC11FE4}"/>
    <dgm:cxn modelId="{80F8FDE4-7D42-40A4-9A77-B454B296987C}" type="presOf" srcId="{82249E5D-22A0-443D-AC3A-671EA7FE4898}" destId="{A8C9D005-7029-4EF5-B5B8-F6FF8513EBA5}" srcOrd="0" destOrd="0" presId="urn:microsoft.com/office/officeart/2005/8/layout/default"/>
    <dgm:cxn modelId="{E2C8CCF7-06BA-4373-A40D-281157C6CE29}" type="presOf" srcId="{CFFED063-7115-4F2C-B265-5B7CF07BACA6}" destId="{46EAFFED-C617-4177-BCA8-1BD128C4E948}" srcOrd="0" destOrd="0" presId="urn:microsoft.com/office/officeart/2005/8/layout/default"/>
    <dgm:cxn modelId="{01381FD6-A943-4D4A-BA68-A6F6432F5236}" srcId="{82249E5D-22A0-443D-AC3A-671EA7FE4898}" destId="{5D3B9111-EA5E-4582-8005-A1A6E4509860}" srcOrd="0" destOrd="0" parTransId="{4D934E7B-A8EA-4963-93AA-186739D549F2}" sibTransId="{E4DE7477-A04E-4247-8805-D1693AFC314C}"/>
    <dgm:cxn modelId="{C824534F-415A-46F8-82D9-4C76DFEA506B}" type="presOf" srcId="{5D3B9111-EA5E-4582-8005-A1A6E4509860}" destId="{E8A37662-525B-4D16-8424-808C53D7303D}" srcOrd="0" destOrd="0" presId="urn:microsoft.com/office/officeart/2005/8/layout/default"/>
    <dgm:cxn modelId="{585108E2-5D72-4D47-95F4-AFCB92FD0365}" type="presParOf" srcId="{A8C9D005-7029-4EF5-B5B8-F6FF8513EBA5}" destId="{E8A37662-525B-4D16-8424-808C53D7303D}" srcOrd="0" destOrd="0" presId="urn:microsoft.com/office/officeart/2005/8/layout/default"/>
    <dgm:cxn modelId="{EC16DFF2-9AA5-4675-932A-C999CC180B87}" type="presParOf" srcId="{A8C9D005-7029-4EF5-B5B8-F6FF8513EBA5}" destId="{9C5BCFDD-07F1-45B5-B336-4E6B89A74235}" srcOrd="1" destOrd="0" presId="urn:microsoft.com/office/officeart/2005/8/layout/default"/>
    <dgm:cxn modelId="{6C53AFED-1713-4375-ACEF-6931ECE9B17B}" type="presParOf" srcId="{A8C9D005-7029-4EF5-B5B8-F6FF8513EBA5}" destId="{46EAFFED-C617-4177-BCA8-1BD128C4E948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37662-525B-4D16-8424-808C53D7303D}">
      <dsp:nvSpPr>
        <dsp:cNvPr id="0" name=""/>
        <dsp:cNvSpPr/>
      </dsp:nvSpPr>
      <dsp:spPr>
        <a:xfrm>
          <a:off x="1077" y="447755"/>
          <a:ext cx="4201313" cy="25207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кардиналистский</a:t>
          </a:r>
          <a:r>
            <a:rPr lang="ru-RU" sz="4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(количественный) 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7" y="447755"/>
        <a:ext cx="4201313" cy="2520788"/>
      </dsp:txXfrm>
    </dsp:sp>
    <dsp:sp modelId="{46EAFFED-C617-4177-BCA8-1BD128C4E948}">
      <dsp:nvSpPr>
        <dsp:cNvPr id="0" name=""/>
        <dsp:cNvSpPr/>
      </dsp:nvSpPr>
      <dsp:spPr>
        <a:xfrm>
          <a:off x="4622522" y="447755"/>
          <a:ext cx="4201313" cy="25207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ординалистский</a:t>
          </a:r>
          <a:r>
            <a:rPr lang="ru-RU" sz="4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(порядковый</a:t>
          </a:r>
          <a:r>
            <a:rPr lang="ru-RU" sz="4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2522" y="447755"/>
        <a:ext cx="4201313" cy="2520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transition spd="med">
    <p:fade/>
  </p:transition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444500"/>
            <a:ext cx="8761413" cy="758297"/>
          </a:xfrm>
        </p:spPr>
        <p:txBody>
          <a:bodyPr/>
          <a:lstStyle/>
          <a:p>
            <a:r>
              <a:rPr lang="ru-RU" sz="2400" dirty="0" smtClean="0"/>
              <a:t>Т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0512" y="173568"/>
            <a:ext cx="5121889" cy="3416300"/>
          </a:xfrm>
          <a:prstGeom prst="rect">
            <a:avLst/>
          </a:prstGeom>
        </p:spPr>
      </p:pic>
      <p:pic>
        <p:nvPicPr>
          <p:cNvPr id="8" name="Picture 2" descr="http://yalo.su/uploads/posts/2014-02/thumbs/1392716398_kak-ne-kupit-nakrahmalennoe-molo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4" y="151871"/>
            <a:ext cx="4702175" cy="39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160" y="3468953"/>
            <a:ext cx="3683000" cy="29321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200" y="3835665"/>
            <a:ext cx="3086100" cy="25654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380" y="4282547"/>
            <a:ext cx="2581275" cy="257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818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Полезность»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впервые был 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введен в научный оборот 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английским 	философом 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И. Бентамом.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300" y="973668"/>
            <a:ext cx="4927600" cy="504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025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ru-RU" sz="4400" b="1" i="1" dirty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измеряется полезность? </a:t>
            </a:r>
            <a:endParaRPr lang="ru-RU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199095"/>
              </p:ext>
            </p:extLst>
          </p:nvPr>
        </p:nvGraphicFramePr>
        <p:xfrm>
          <a:off x="1155700" y="2603500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6367" y="730250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0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71656"/>
            <a:ext cx="8761413" cy="1008976"/>
          </a:xfrm>
        </p:spPr>
        <p:txBody>
          <a:bodyPr/>
          <a:lstStyle/>
          <a:p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Кардиналистский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подход к измерению полезности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247900"/>
            <a:ext cx="8825659" cy="37719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предполагает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абсолютно точное, наподобие физической величины, количественное определение величины полезности. </a:t>
            </a:r>
            <a:endParaRPr lang="ru-RU" sz="2800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качестве меры полезности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кардиналисты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использовали условно-объективную единицу, получившую название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ютиль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При этом чем больше полезность, тем выше количественная оценка 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блага.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7165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880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				Например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0708" y="3504668"/>
            <a:ext cx="8825659" cy="25939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плитка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шоколада приносит полезность в 4 </a:t>
            </a:r>
            <a:r>
              <a:rPr lang="ru-RU" sz="2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ютиля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endParaRPr lang="ru-RU" sz="2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килограмм мяса – в 6 </a:t>
            </a:r>
            <a:r>
              <a:rPr lang="ru-RU" sz="2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ютилей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 т. д. 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Тогда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, что же будет являться </a:t>
            </a:r>
            <a:endParaRPr lang="ru-RU" sz="2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универсальной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и точной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единицей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полезности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– данный подход </a:t>
            </a:r>
            <a:endParaRPr lang="ru-RU" sz="2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дал ответа. </a:t>
            </a:r>
            <a:endParaRPr lang="ru-RU" sz="2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426" y="641351"/>
            <a:ext cx="3548062" cy="24796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12" y="0"/>
            <a:ext cx="2916237" cy="3263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988" y="3975100"/>
            <a:ext cx="47625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302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Ординалистский</a:t>
            </a: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подход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Сам термин «ординарный» означает «ранжированный» или выстроенный в определенном порядке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: 1-ый, 2-ой, 3-ий и т.д., допускается определенное ранжирование, построение ряда товаров и услуг по принципу предпочтения.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869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Ординалистский</a:t>
            </a: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подход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108200"/>
            <a:ext cx="8825659" cy="34163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Современные экономисты исходят из предположений о ранжировании и последовательности выбора и из наблюдаемых фактов о нем. </a:t>
            </a:r>
            <a:endParaRPr lang="ru-RU" sz="32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Такой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поход не требует какой-либо психологической интерпретации подобных выборов. То, что называется полезностью, сегодня отражает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ранжирование предпочтений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0" y="698500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033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Ординалистский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подход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821268"/>
            <a:ext cx="1600200" cy="1409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660" y="2914650"/>
            <a:ext cx="5743575" cy="331470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94569" y="2463800"/>
            <a:ext cx="42195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712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85800"/>
            <a:ext cx="8761413" cy="1524000"/>
          </a:xfrm>
        </p:spPr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*Какие виды оценок прежде всего важны для потребителя?</a:t>
            </a:r>
            <a:endParaRPr lang="ru-RU" sz="4000" b="1" dirty="0"/>
          </a:p>
        </p:txBody>
      </p:sp>
      <p:pic>
        <p:nvPicPr>
          <p:cNvPr id="5122" name="Picture 2" descr="http://95.img.avito.st/640x480/119969139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6184"/>
            <a:ext cx="4236322" cy="24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435" y="1447800"/>
            <a:ext cx="4385863" cy="3327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2960" y="4152901"/>
            <a:ext cx="5105400" cy="253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696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Общая полезность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это мера общего удовлетворения, полученного от потребления товара или набора товаров и услуг за данный период времени.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5415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Предельная полезность товара </a:t>
            </a:r>
            <a:endParaRPr lang="ru-RU" sz="40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это изменение общей полезности, вызванное изменением в потреблении данного товара или услуги, на одну единицу при условии, что потребление других товаров остается неизменным.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745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Потребительское поведение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dirty="0" smtClean="0"/>
              <a:t>это </a:t>
            </a:r>
            <a:r>
              <a:rPr lang="ru-RU" sz="4000" dirty="0"/>
              <a:t>процесс формирования спроса потребителей на разнообразные товары с учетом их дохода и личных </a:t>
            </a:r>
            <a:r>
              <a:rPr lang="ru-RU" sz="4000" dirty="0" smtClean="0"/>
              <a:t>предпочтений</a:t>
            </a:r>
            <a:endParaRPr lang="ru-RU" sz="4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169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экономической литературе </a:t>
            </a:r>
            <a:endParaRPr lang="ru-RU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54954" y="2222500"/>
                <a:ext cx="8825659" cy="37973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ru-RU" sz="24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принято </a:t>
                </a:r>
                <a:r>
                  <a:rPr lang="ru-RU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обозначать предельную полезность </a:t>
                </a:r>
                <a:r>
                  <a:rPr lang="ru-RU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М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общую полезность – 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TU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ru-RU" sz="24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А</a:t>
                </a:r>
                <a:r>
                  <a:rPr lang="ru-RU" sz="24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лгебраическое 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выражение предельной полезности товара </a:t>
                </a:r>
                <a:r>
                  <a:rPr lang="ru-RU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будет выглядеть следующим образом: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		</a:t>
                </a:r>
                <a:r>
                  <a:rPr lang="ru-RU" sz="2400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				</a:t>
                </a:r>
                <a:r>
                  <a:rPr lang="en-US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MU</a:t>
                </a:r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х=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en-US" sz="24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𝑻𝑼𝒙</m:t>
                        </m:r>
                      </m:num>
                      <m:den>
                        <m:r>
                          <a:rPr lang="ru-RU" sz="24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∆ </m:t>
                        </m:r>
                        <m:r>
                          <a:rPr lang="en-US" sz="24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𝑸𝒙</m:t>
                        </m:r>
                      </m:den>
                    </m:f>
                  </m:oMath>
                </a14:m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ru-RU" sz="2400" b="1" i="1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где </a:t>
                </a:r>
                <a14:m>
                  <m:oMath xmlns:m="http://schemas.openxmlformats.org/officeDocument/2006/math">
                    <m:r>
                      <a:rPr lang="ru-RU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𝑻𝑼𝒙</m:t>
                    </m:r>
                    <m:r>
                      <a:rPr lang="ru-RU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−приращение общей полезности;</m:t>
                    </m:r>
                  </m:oMath>
                </a14:m>
                <a:r>
                  <a:rPr lang="ru-RU" sz="24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</a:t>
                </a:r>
                <a:endParaRPr lang="ru-RU" sz="2400" b="1" i="1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ru-RU" sz="24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 </a:t>
                </a:r>
                <a14:m>
                  <m:oMath xmlns:m="http://schemas.openxmlformats.org/officeDocument/2006/math">
                    <m:r>
                      <a:rPr lang="ru-RU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 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𝑸𝒙</m:t>
                    </m:r>
                    <m:r>
                      <a:rPr lang="ru-RU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−увеличение количества потребляемого блага.</m:t>
                    </m:r>
                  </m:oMath>
                </a14:m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ru-RU" sz="2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54954" y="2222500"/>
                <a:ext cx="8825659" cy="3797300"/>
              </a:xfrm>
              <a:blipFill rotWithShape="0">
                <a:blip r:embed="rId2"/>
                <a:stretch>
                  <a:fillRect l="-1036" t="-1284" r="-1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0613" y="622300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039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 убывающей полезности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83368"/>
            <a:ext cx="8825659" cy="411903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600" dirty="0" smtClean="0"/>
              <a:t> это тенденция </a:t>
            </a:r>
            <a:r>
              <a:rPr lang="ru-RU" sz="3600" dirty="0"/>
              <a:t>сокращения предельной полезности по мере увеличения количества потребляемого блага.</a:t>
            </a:r>
          </a:p>
          <a:p>
            <a:pPr marL="0" indent="0" algn="just">
              <a:buNone/>
            </a:pPr>
            <a:endParaRPr lang="ru-RU" sz="3600" dirty="0" smtClean="0"/>
          </a:p>
          <a:p>
            <a:pPr marL="0" indent="0" algn="just">
              <a:buNone/>
            </a:pPr>
            <a:r>
              <a:rPr lang="ru-RU" sz="3600" dirty="0"/>
              <a:t>	</a:t>
            </a:r>
            <a:r>
              <a:rPr lang="ru-RU" sz="3600" dirty="0" smtClean="0"/>
              <a:t>Впервые </a:t>
            </a:r>
            <a:r>
              <a:rPr lang="ru-RU" sz="3600" dirty="0"/>
              <a:t>этот принцип был сформулирован немецким экономистом Германом </a:t>
            </a:r>
            <a:r>
              <a:rPr lang="ru-RU" sz="3600" dirty="0" err="1"/>
              <a:t>Госсеном</a:t>
            </a:r>
            <a:r>
              <a:rPr lang="ru-RU" sz="3600" dirty="0"/>
              <a:t> и получил название первого закона </a:t>
            </a:r>
            <a:r>
              <a:rPr lang="ru-RU" sz="3600" dirty="0" err="1"/>
              <a:t>Госсена</a:t>
            </a:r>
            <a:r>
              <a:rPr lang="ru-RU" sz="3600" dirty="0"/>
              <a:t>: «</a:t>
            </a:r>
            <a:r>
              <a:rPr lang="ru-RU" sz="3600" dirty="0" err="1"/>
              <a:t>Желаемость</a:t>
            </a:r>
            <a:r>
              <a:rPr lang="ru-RU" sz="3600" dirty="0"/>
              <a:t> данного блага убывает по мере увеличения его потребления. В точке полного удовлетворения она равна нулю».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622300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22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 убывающей полезности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1" y="2090057"/>
            <a:ext cx="8801100" cy="392974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закон не говорит, что не нравится, например, повторное посещение кино. Он просто утверждает, что потребитель оценивает его не так высоко, как первое посещение. Вместе с тем время – важный фактор в процессе подобной оценки: если первое посещение имело место и прошлом году, то в новом году второе посещение будет цениться так же высоко. Закон убывающей предельной полезности в большинстве случаев имеет отношение именно к коротким временным периодам.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6" y="3075401"/>
            <a:ext cx="8766808" cy="707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367" y="680357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92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 убывающей полезности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2552700"/>
            <a:ext cx="10020299" cy="3937000"/>
          </a:xfrm>
        </p:spPr>
        <p:txBody>
          <a:bodyPr>
            <a:normAutofit/>
          </a:bodyPr>
          <a:lstStyle/>
          <a:p>
            <a:r>
              <a:rPr lang="ru-RU" sz="2400" i="1" dirty="0"/>
              <a:t>Например</a:t>
            </a:r>
            <a:r>
              <a:rPr lang="ru-RU" sz="2400" dirty="0"/>
              <a:t>, пусть в роли блага будет булочка. Когда мы едим первую из них, получаем глубокое удовлетворение, особенно если в этом была острая потребность. Постепенно наедаясь, экономический субъект перестает ее потреблять, и полезность ее начинает падать, пока не достигнет нуля, когда процесс потребления прекращается.</a:t>
            </a:r>
          </a:p>
          <a:p>
            <a:r>
              <a:rPr lang="ru-RU" sz="2400" dirty="0"/>
              <a:t>   </a:t>
            </a:r>
            <a:r>
              <a:rPr lang="ru-RU" sz="2400" i="1" dirty="0"/>
              <a:t>Например,</a:t>
            </a:r>
            <a:r>
              <a:rPr lang="ru-RU" sz="2400" dirty="0"/>
              <a:t> каждая последующая чашка выпитого утром кофе приносит меньшую пользу, чем предыдущая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6" y="3075401"/>
            <a:ext cx="8766808" cy="707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367" y="680357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16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Исключения из закона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2552700"/>
            <a:ext cx="10020299" cy="24765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200" dirty="0" smtClean="0"/>
              <a:t>психофизиологическая </a:t>
            </a:r>
            <a:r>
              <a:rPr lang="ru-RU" sz="3200" dirty="0"/>
              <a:t>зависимость, формирующаяся у покупателя по мере роста потребления </a:t>
            </a:r>
            <a:r>
              <a:rPr lang="ru-RU" sz="3200" dirty="0" smtClean="0"/>
              <a:t>блага</a:t>
            </a:r>
          </a:p>
          <a:p>
            <a:pPr>
              <a:buFontTx/>
              <a:buChar char="-"/>
            </a:pPr>
            <a:r>
              <a:rPr lang="ru-RU" sz="3200" dirty="0"/>
              <a:t>случай коллекционирования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6" y="3075401"/>
            <a:ext cx="8766808" cy="707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367" y="680357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336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Кривая безразличия</a:t>
            </a: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921000"/>
            <a:ext cx="8825659" cy="3098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 smtClean="0"/>
              <a:t>Основным </a:t>
            </a:r>
            <a:r>
              <a:rPr lang="ru-RU" sz="3600" dirty="0"/>
              <a:t>инструментом анализа поведения потребителя служат </a:t>
            </a:r>
            <a:r>
              <a:rPr lang="ru-RU" sz="3600" b="1" dirty="0"/>
              <a:t>кривые безразличия</a:t>
            </a:r>
            <a:r>
              <a:rPr lang="ru-RU" sz="3600" dirty="0"/>
              <a:t>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Если </a:t>
            </a:r>
            <a:r>
              <a:rPr lang="ru-RU" sz="3600" dirty="0"/>
              <a:t>потребителю все равно, какую комбинацию предпочесть, то он находится в положении безразличия.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4511" y="613739"/>
            <a:ext cx="232277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038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Кривая безразличия</a:t>
            </a:r>
            <a:r>
              <a:rPr lang="ru-RU" sz="40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представляет </a:t>
            </a:r>
            <a:r>
              <a:rPr lang="ru-RU" sz="3600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собой совокупность точек, на которых расположены альтернативные комбинации двух товаров, приносящих одинаковое удовлетворение, и к выбору из которых покупатель безразличен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4511" y="613739"/>
            <a:ext cx="232277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453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Совокупность кривых безразличия образует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карту кривых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безразличия.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108200"/>
            <a:ext cx="8825659" cy="16764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Карта безразличия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множество кривых безразличия, каждая из которых представляет различный уровень полезности.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0" y="3213101"/>
            <a:ext cx="5359400" cy="364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168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27100"/>
            <a:ext cx="8761413" cy="13208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Суммируя свойства кривых безразличия, следует указать на следующие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Кривая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безразличия, лежащая выше и правее другой кривой, представляет более предпочтительные наборы. При этом между двумя любыми кривыми можно провести новую кривую безразличия.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ривые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безразличия никогда не пересекаются и не касаются друг друга.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9806" y="711140"/>
            <a:ext cx="1426588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137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</a:t>
            </a:r>
            <a:r>
              <a:rPr lang="ru-RU" sz="3200" b="1" i="1" dirty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черты</a:t>
            </a:r>
            <a:r>
              <a:rPr lang="ru-RU" sz="3200" i="1" dirty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Кривая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безразличия всегда имеет отрицательный наклон. Отрицательный наклон говорит о том, что увеличение количества одного блага сопровождается уменьшением объема другого блага, входящего в набор.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 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Кривая безразличия имеет вогнутый вид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41290"/>
            <a:ext cx="1426588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58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Теория п</a:t>
            </a: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отребительского поведения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теория, рассматривающая поведение потребителей на рынке, раскрывающая механизм взаимодействия потребностей и </a:t>
            </a:r>
            <a:r>
              <a:rPr lang="ru-RU" sz="4000" dirty="0" smtClean="0"/>
              <a:t>спроса</a:t>
            </a:r>
            <a:endParaRPr lang="ru-RU" sz="4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082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146300"/>
            <a:ext cx="8825659" cy="38735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Все эти свойства кривых в экономической теории доказаны строго математически. Основу суждений о свойствах и особенностях кривых безразличия заложил английский экономист 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Эджуорт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(1845-1926 гг.).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88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Бюджетная линия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476500"/>
            <a:ext cx="8825659" cy="3543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Диапазон вариантов выбора, открывающихся перед потребителем, ограничивается его доходами. То есть потребитель, как правило, соотносит свои расходы и свои доходы, или, как говорят, имеет свой бюджет. 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134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Бюджетная линия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111500"/>
            <a:ext cx="8825659" cy="3289300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 smtClean="0"/>
              <a:t>Предположим</a:t>
            </a:r>
            <a:r>
              <a:rPr lang="ru-RU" sz="3200" dirty="0"/>
              <a:t>, что бюджет студента на питание равен 50 долл. в неделю; цена 1 кг куриного мяса составляет 2,5 долл., а цена одной пачки сливочного масла – 2 долл. </a:t>
            </a:r>
          </a:p>
          <a:p>
            <a:r>
              <a:rPr lang="ru-RU" sz="3200" dirty="0"/>
              <a:t>Если студент потратит все деньги на мясо кур, то он сможет купить 20 кг, если же все деньги истратит на масло, то сможет купить 25 пачек. Возможны также комбинации: например, 8 кг мяса и 15 пачек масла, или 16 кг мяса и 5 пачек масла.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Принимая </a:t>
            </a:r>
            <a:r>
              <a:rPr lang="ru-RU" sz="3200" dirty="0"/>
              <a:t>во внимание, что может быть выбрана любая комбинация, построим непрерывную линию по точкам. Такая линия называется бюджетной 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pic>
        <p:nvPicPr>
          <p:cNvPr id="6" name="Объект 5" descr="Рис.2. Бюджетная линия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669" y="523183"/>
            <a:ext cx="3572374" cy="2314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8425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Бюджетная линия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288566"/>
            <a:ext cx="8825659" cy="27312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Бюджетная линия</a:t>
            </a:r>
            <a:r>
              <a:rPr lang="ru-RU" sz="3200" dirty="0"/>
              <a:t> – семейство точек, координаты которых соответствуют наборам двух благ, которые потребитель может купить при неизменных доходах и </a:t>
            </a:r>
            <a:r>
              <a:rPr lang="ru-RU" sz="3200" dirty="0" smtClean="0"/>
              <a:t>ценах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pic>
        <p:nvPicPr>
          <p:cNvPr id="6" name="Объект 5" descr="Рис.2. Бюджетная линия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669" y="523183"/>
            <a:ext cx="3572374" cy="2314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240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бюджетной линии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362200"/>
            <a:ext cx="9703546" cy="3657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1. Имеют лишь отрицательный наклон. Так как наборы благ, находящихся на бюджетной линии, имеют одинаковые цены, то увеличение числа приобретений одного ведет к сокращению покупок другого. Вспомним, что кривая, демонстрирующая обратную связь двух переменных, всегда отличается отрицательным видом наклона.</a:t>
            </a:r>
          </a:p>
          <a:p>
            <a:pPr marL="0" indent="0" algn="just">
              <a:buNone/>
            </a:pPr>
            <a:r>
              <a:rPr lang="ru-RU" sz="2000" dirty="0"/>
              <a:t>2. Расположение бюджетной линии зависимо от величины прибыли потребителя. Если увеличивается его доход, а цены остаются прежними, то бюджетная линия будет перемещаться вправо, параллельно прежней прямой. Если прибыль уменьшается при неизменных ценах, то бюджетная линия уходит влево, но по-прежнему параллельно старой линии.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7345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бюджетной линии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362200"/>
            <a:ext cx="9703546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Таким образом, изменение доходов потребителя не будет приводить к перемене угла наклона бюджетной линии. Меняются лишь точки ее пересечения с координатными осями Х и 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302001"/>
            <a:ext cx="6464300" cy="292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35859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бюджетной линии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768600"/>
            <a:ext cx="9703546" cy="325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3.  Изменение цен экономических благ влияет на изменение наклона бюджетной линии.  Если меняется стоимость одного продукта, то меняется и угол наклона бюджетной линии, и расположение одной из точек пересечения бюджетной линии с осью координат.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22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 дохода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413000"/>
            <a:ext cx="9703546" cy="3606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/>
              <a:t>Равновесие потребителя нарушается, если изменяются цены на товары и услуги или меняется величина его дохода. Очевидно, при падении цен на товары при неизменной величине дохода потребителя он будет покупать больше этих товаров. И не только. Если согласно его индивидуальным оценкам, полезности товаров, на которые цены были снижены, равны, ему нет необходимости увеличивать их потребление, он может увеличить потребление других товаров, цены на которые остались прежними</a:t>
            </a:r>
          </a:p>
        </p:txBody>
      </p:sp>
    </p:spTree>
    <p:extLst>
      <p:ext uri="{BB962C8B-B14F-4D97-AF65-F5344CB8AC3E}">
        <p14:creationId xmlns:p14="http://schemas.microsoft.com/office/powerpoint/2010/main" val="393724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 дохода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413000"/>
            <a:ext cx="9703546" cy="4102100"/>
          </a:xfrm>
        </p:spPr>
        <p:txBody>
          <a:bodyPr>
            <a:noAutofit/>
          </a:bodyPr>
          <a:lstStyle/>
          <a:p>
            <a:r>
              <a:rPr lang="ru-RU" sz="2000" dirty="0" smtClean="0"/>
              <a:t> это воздействие</a:t>
            </a:r>
            <a:r>
              <a:rPr lang="ru-RU" sz="2000" dirty="0"/>
              <a:t>, оказываемое на структуру спроса потребителя за счет изменения его реального дохода, вызванного изменением цены блага.</a:t>
            </a:r>
          </a:p>
          <a:p>
            <a:pPr marL="0" indent="0">
              <a:buNone/>
            </a:pPr>
            <a:r>
              <a:rPr lang="ru-RU" sz="2000" u="sng" dirty="0"/>
              <a:t>Суть этого эффекта заключается в том, что при снижении цены на какое-либо благо человек может купить этого блага больше, не отказывая себе в приобретении других благ.</a:t>
            </a:r>
            <a:r>
              <a:rPr lang="ru-RU" sz="2000" dirty="0"/>
              <a:t> </a:t>
            </a:r>
          </a:p>
          <a:p>
            <a:pPr marL="0" indent="0" algn="just">
              <a:buNone/>
            </a:pPr>
            <a:r>
              <a:rPr lang="ru-RU" sz="2000" i="1" dirty="0"/>
              <a:t>Например, при снижении цены мяса с 200 до 100 </a:t>
            </a:r>
            <a:r>
              <a:rPr lang="ru-RU" sz="2000" i="1" dirty="0" err="1"/>
              <a:t>тг</a:t>
            </a:r>
            <a:r>
              <a:rPr lang="ru-RU" sz="2000" i="1" dirty="0"/>
              <a:t>. за кг. человек на свой доход в 10 000 </a:t>
            </a:r>
            <a:r>
              <a:rPr lang="ru-RU" sz="2000" i="1" dirty="0" err="1"/>
              <a:t>тг</a:t>
            </a:r>
            <a:r>
              <a:rPr lang="ru-RU" sz="2000" i="1" dirty="0"/>
              <a:t>. сможет вместо 50 </a:t>
            </a:r>
            <a:r>
              <a:rPr lang="ru-RU" sz="2000" i="1" dirty="0" smtClean="0"/>
              <a:t>кг </a:t>
            </a:r>
            <a:r>
              <a:rPr lang="ru-RU" sz="2000" i="1" dirty="0"/>
              <a:t>купить уже 100 кг. Если он захочет сохранить уровень потребления и будет и дальше покупать 50 кг. мяса, то оставшиеся средства он сможет пустить на покупку других товаров, что сделает его богаче. Вследствие этого увеличится спрос.</a:t>
            </a:r>
            <a:endParaRPr lang="ru-RU" sz="2000" dirty="0"/>
          </a:p>
          <a:p>
            <a:pPr marL="0" indent="0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80810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 замещения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4" y="2197100"/>
            <a:ext cx="10122646" cy="4572000"/>
          </a:xfrm>
        </p:spPr>
        <p:txBody>
          <a:bodyPr>
            <a:noAutofit/>
          </a:bodyPr>
          <a:lstStyle/>
          <a:p>
            <a:r>
              <a:rPr lang="ru-RU" dirty="0" smtClean="0"/>
              <a:t> это изменение </a:t>
            </a:r>
            <a:r>
              <a:rPr lang="ru-RU" dirty="0"/>
              <a:t>структуры потребительского спроса в результате изменения цены одного из благ, входящих в потребительский набор.</a:t>
            </a:r>
          </a:p>
          <a:p>
            <a:pPr marL="0" indent="0">
              <a:buNone/>
            </a:pPr>
            <a:r>
              <a:rPr lang="ru-RU" u="sng" dirty="0"/>
              <a:t>Суть этого эффекта сводится к тому, что потребитель при росте цен одного блага переориентируется на другое благо с похожими потребительскими свойствами, но с неизменной ценой.</a:t>
            </a:r>
            <a:r>
              <a:rPr lang="ru-RU" dirty="0"/>
              <a:t> Иными словами, потребители склонны замещать более дорогие блага более дешевыми. В результате спрос на первоначальное благо падает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   Например</a:t>
            </a:r>
            <a:r>
              <a:rPr lang="ru-RU" i="1" dirty="0"/>
              <a:t>, кофе и чай являются товарами-заменителями. Когда цена кофе повышается, то для потребителей чай становится относительно дешевле и они будут заменять им относительно более дорогой кофе. Это приведет к повышению спроса на чай.</a:t>
            </a:r>
            <a:endParaRPr lang="ru-RU" dirty="0"/>
          </a:p>
          <a:p>
            <a:pPr marL="0" indent="0">
              <a:buNone/>
            </a:pPr>
            <a:r>
              <a:rPr lang="ru-RU" i="1" dirty="0" smtClean="0"/>
              <a:t>   Например</a:t>
            </a:r>
            <a:r>
              <a:rPr lang="ru-RU" i="1" dirty="0"/>
              <a:t>: хотя за годы реформы цены на хлеб выросли многократно — почти в 8 тыс. раз,— потребление его растет постоянно, но в то же время значительно снизи­лось потребление хлебобулочных и кондитерских изделий, на которые цены выросли еще больше. Здесь работает эффект замещения.</a:t>
            </a:r>
            <a:endParaRPr lang="ru-RU" dirty="0"/>
          </a:p>
          <a:p>
            <a:pPr marL="0" indent="0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86213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Ограничение выбора?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glodealer.com/sites/default/files/sale/3-10/skidki-Kazan-1383126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95312"/>
            <a:ext cx="2273300" cy="233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908711"/>
            <a:ext cx="2082800" cy="20814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2999" y="4622800"/>
            <a:ext cx="2123281" cy="20177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74" y="3352800"/>
            <a:ext cx="5387975" cy="33439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9800" y="3132006"/>
            <a:ext cx="2893268" cy="25273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4781" y="4239287"/>
            <a:ext cx="2381250" cy="2381250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logopedprofi.ru/shared/files/201404/1_27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789" y="1745589"/>
            <a:ext cx="2923429" cy="276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8956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 замещения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613" y="623001"/>
            <a:ext cx="1597290" cy="140829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54953" y="2197100"/>
            <a:ext cx="10422949" cy="4572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/>
              <a:t>Этот эффект впервые описал английский экономист </a:t>
            </a:r>
            <a:r>
              <a:rPr lang="ru-RU" sz="2400" dirty="0" err="1"/>
              <a:t>Гиффен</a:t>
            </a:r>
            <a:r>
              <a:rPr lang="ru-RU" sz="2400" dirty="0"/>
              <a:t>. Он обратил внимание на странное, с точки зрения теории рынка, поведение кривой спроса на хлеб. Чем больше росла цена на хлеб, тем больше его покупали английские бедняки, поскольку бюджет английских бедняков был очень скуден, как и у большинства населения в современной реформируемой России, они вынуждены были покупать хлеб в больших количествах, чтобы выжить. Естествен­но, при этом сокращалось потребление других товаров. Указанное явление получило название "эффекта </a:t>
            </a:r>
            <a:r>
              <a:rPr lang="ru-RU" sz="2400" dirty="0" err="1"/>
              <a:t>Гиффена</a:t>
            </a:r>
            <a:r>
              <a:rPr lang="ru-RU" sz="2400" dirty="0"/>
              <a:t>", который весьма характерен для бедных стран. А товары, для которых данный эффект работает, называются "</a:t>
            </a:r>
            <a:r>
              <a:rPr lang="ru-RU" sz="2400" dirty="0" err="1"/>
              <a:t>гиффеновскими</a:t>
            </a:r>
            <a:r>
              <a:rPr lang="ru-RU" sz="2400" dirty="0"/>
              <a:t>" товарами (хлеб, лекарства и т.д.).</a:t>
            </a:r>
          </a:p>
          <a:p>
            <a:pPr marL="0" indent="0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78232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3156" y="288290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411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выбора: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ена</a:t>
            </a:r>
          </a:p>
          <a:p>
            <a:pPr lvl="1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http://www.%D1%82%D0%B0%D0%B3%D0%B0%D0%BD%D1%80%D0%BE%D0%B3.su/uploads/posts/2010-11/1290778134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f3rap.ru/wp-content/uploads/2015/04/3d-chelovechek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947" y="2603500"/>
            <a:ext cx="30194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9" y="4089400"/>
            <a:ext cx="3098801" cy="2641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0929" y="1080561"/>
            <a:ext cx="4356100" cy="37189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62043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«Парадокс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воды и бриллиантов» 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98756" y="3459162"/>
            <a:ext cx="2209800" cy="3133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3162" y="825499"/>
            <a:ext cx="2820987" cy="230028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73200" y="2274949"/>
            <a:ext cx="6096000" cy="40174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1778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вода, без которой невозможна жизнь стоит дёшево, а бриллианты, являющиеся далеко не самым насущным благом, стоят очень дорого?</a:t>
            </a:r>
          </a:p>
          <a:p>
            <a:pPr marL="342900" marR="1778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Готово ли население нашей планеты (или хоты бы страны) отказаться от воды ради бриллиантов?</a:t>
            </a:r>
          </a:p>
          <a:p>
            <a:pPr marL="342900" marR="1778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 ли каждый из нас отказаться от одного литра воды, чтобы получить один бриллиант?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057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«Парадокс воды и бриллиантов»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409568"/>
            <a:ext cx="8825659" cy="3559432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цена на воду является низкой, так как запасы воды, доступные каждому индивиду в обычных условиях, являются очень большими, а подчас и неограниченными. Полезность алмазов, намного ниже полезности воды, но их цена высока, так как добыча и обработка алмазов требуют больших затрат. Поэтому они стоят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дорого. Если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 человеку в пустыне предложили выбор: вода или бриллианты, то, конечно, он бы выбрал воду.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современных условиях, каждый из нас выбрал бы бриллианты.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9300" y="632494"/>
            <a:ext cx="1843146" cy="138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868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Полезность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500" dirty="0" smtClean="0"/>
              <a:t>способность </a:t>
            </a:r>
            <a:r>
              <a:rPr lang="ru-RU" sz="3500" dirty="0"/>
              <a:t>товаров удовлетворять определенные потребности</a:t>
            </a:r>
            <a:r>
              <a:rPr lang="ru-RU" sz="3500" dirty="0" smtClean="0"/>
              <a:t>.</a:t>
            </a:r>
            <a:endParaRPr lang="ru-RU" sz="3500" i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5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500" dirty="0">
                <a:ea typeface="Calibri" panose="020F0502020204030204" pitchFamily="34" charset="0"/>
                <a:cs typeface="Times New Roman" panose="02020603050405020304" pitchFamily="18" charset="0"/>
              </a:rPr>
              <a:t>показатель степени удовлетворения, вызванного потреблением какого-либо набора товаров и услуг или каким-либо отдельным </a:t>
            </a:r>
            <a:r>
              <a:rPr lang="ru-RU" sz="35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товаром</a:t>
            </a:r>
            <a:r>
              <a:rPr lang="ru-RU" sz="35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470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Понятие «полезности»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носит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субъективный характер, тат как каждый потребитель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по-своему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индивидуально, в зависимости от его личных интересов, вкусов, потребностей оценивает то удовлетворение, которое он может извлечь от потребления данного товара или услуги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При этом «полезность» как экономическое понятие не тождественно понятию «польза». Удовлетворяя свои потребности, человек далеко не всегда извлекает пользу для себя и своего здоровья (например, алкоголь и табак).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367" y="732366"/>
            <a:ext cx="1600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03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</TotalTime>
  <Words>1556</Words>
  <Application>Microsoft Office PowerPoint</Application>
  <PresentationFormat>Широкоэкранный</PresentationFormat>
  <Paragraphs>112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Calibri</vt:lpstr>
      <vt:lpstr>Cambria Math</vt:lpstr>
      <vt:lpstr>Century Gothic</vt:lpstr>
      <vt:lpstr>Times New Roman</vt:lpstr>
      <vt:lpstr>Wingdings 3</vt:lpstr>
      <vt:lpstr>Ион (конференц-зал)</vt:lpstr>
      <vt:lpstr>Т</vt:lpstr>
      <vt:lpstr>Потребительское поведение</vt:lpstr>
      <vt:lpstr>Теория потребительского поведения</vt:lpstr>
      <vt:lpstr>    Ограничение выбора?</vt:lpstr>
      <vt:lpstr>Ограничение выбора:</vt:lpstr>
      <vt:lpstr>«Парадокс воды и бриллиантов» </vt:lpstr>
      <vt:lpstr>«Парадокс воды и бриллиантов» </vt:lpstr>
      <vt:lpstr>Полезность</vt:lpstr>
      <vt:lpstr>Понятие «полезности» </vt:lpstr>
      <vt:lpstr> «Полезность»  </vt:lpstr>
      <vt:lpstr>*Как измеряется полезность? </vt:lpstr>
      <vt:lpstr>Кардиналистский подход к измерению полезности </vt:lpstr>
      <vt:lpstr>     Например,</vt:lpstr>
      <vt:lpstr>Ординалистский подход</vt:lpstr>
      <vt:lpstr>Ординалистский подход</vt:lpstr>
      <vt:lpstr>Ординалистский подход</vt:lpstr>
      <vt:lpstr>*Какие виды оценок прежде всего важны для потребителя?</vt:lpstr>
      <vt:lpstr>Общая полезность </vt:lpstr>
      <vt:lpstr>Предельная полезность товара </vt:lpstr>
      <vt:lpstr>В экономической литературе </vt:lpstr>
      <vt:lpstr>Закон убывающей полезности</vt:lpstr>
      <vt:lpstr>Закон убывающей полезности</vt:lpstr>
      <vt:lpstr>Закон убывающей полезности</vt:lpstr>
      <vt:lpstr>Исключения из закона</vt:lpstr>
      <vt:lpstr>Кривая безразличия </vt:lpstr>
      <vt:lpstr>Кривая безразличия </vt:lpstr>
      <vt:lpstr>Совокупность кривых безразличия образует карту кривых безразличия.</vt:lpstr>
      <vt:lpstr>Суммируя свойства кривых безразличия, следует указать на следующие основные черты: </vt:lpstr>
      <vt:lpstr>Основные черты:</vt:lpstr>
      <vt:lpstr>Презентация PowerPoint</vt:lpstr>
      <vt:lpstr>Бюджетная линия</vt:lpstr>
      <vt:lpstr>Бюджетная линия</vt:lpstr>
      <vt:lpstr>Бюджетная линия</vt:lpstr>
      <vt:lpstr>Свойства бюджетной линии</vt:lpstr>
      <vt:lpstr>Свойства бюджетной линии</vt:lpstr>
      <vt:lpstr>Свойства бюджетной линии</vt:lpstr>
      <vt:lpstr>Эффект дохода</vt:lpstr>
      <vt:lpstr>Эффект дохода</vt:lpstr>
      <vt:lpstr>Эффект замещения</vt:lpstr>
      <vt:lpstr>Эффект замещения</vt:lpstr>
      <vt:lpstr>Спасибо за внимание!!!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Пользователь Windows</cp:lastModifiedBy>
  <cp:revision>99</cp:revision>
  <dcterms:created xsi:type="dcterms:W3CDTF">2015-08-10T13:04:45Z</dcterms:created>
  <dcterms:modified xsi:type="dcterms:W3CDTF">2020-10-04T04:33:53Z</dcterms:modified>
</cp:coreProperties>
</file>