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90" r:id="rId5"/>
    <p:sldId id="259" r:id="rId6"/>
    <p:sldId id="26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C720AF-75E3-4C8F-8425-DDB671093AF0}" type="datetimeFigureOut">
              <a:rPr lang="ru-RU" smtClean="0"/>
              <a:t>06.10.2020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37CD66-1DB6-4545-8444-E392417A54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89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ED74D-AB9E-4354-980F-F82B0D74F467}" type="datetimeFigureOut">
              <a:rPr lang="ru-RU" smtClean="0"/>
              <a:t>06.10.2020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1D14A-8921-4D6F-97B3-8B89DE221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ED74D-AB9E-4354-980F-F82B0D74F467}" type="datetimeFigureOut">
              <a:rPr lang="ru-RU" smtClean="0"/>
              <a:t>06.10.2020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1D14A-8921-4D6F-97B3-8B89DE221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ED74D-AB9E-4354-980F-F82B0D74F467}" type="datetimeFigureOut">
              <a:rPr lang="ru-RU" smtClean="0"/>
              <a:t>06.10.2020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1D14A-8921-4D6F-97B3-8B89DE221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ED74D-AB9E-4354-980F-F82B0D74F467}" type="datetimeFigureOut">
              <a:rPr lang="ru-RU" smtClean="0"/>
              <a:t>06.10.2020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1D14A-8921-4D6F-97B3-8B89DE221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ED74D-AB9E-4354-980F-F82B0D74F467}" type="datetimeFigureOut">
              <a:rPr lang="ru-RU" smtClean="0"/>
              <a:t>06.10.2020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1D14A-8921-4D6F-97B3-8B89DE221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ED74D-AB9E-4354-980F-F82B0D74F467}" type="datetimeFigureOut">
              <a:rPr lang="ru-RU" smtClean="0"/>
              <a:t>06.10.2020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1D14A-8921-4D6F-97B3-8B89DE221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ED74D-AB9E-4354-980F-F82B0D74F467}" type="datetimeFigureOut">
              <a:rPr lang="ru-RU" smtClean="0"/>
              <a:t>06.10.2020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1D14A-8921-4D6F-97B3-8B89DE221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ED74D-AB9E-4354-980F-F82B0D74F467}" type="datetimeFigureOut">
              <a:rPr lang="ru-RU" smtClean="0"/>
              <a:t>06.10.2020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1D14A-8921-4D6F-97B3-8B89DE221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ED74D-AB9E-4354-980F-F82B0D74F467}" type="datetimeFigureOut">
              <a:rPr lang="ru-RU" smtClean="0"/>
              <a:t>06.10.2020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1D14A-8921-4D6F-97B3-8B89DE221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ED74D-AB9E-4354-980F-F82B0D74F467}" type="datetimeFigureOut">
              <a:rPr lang="ru-RU" smtClean="0"/>
              <a:t>06.10.2020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1D14A-8921-4D6F-97B3-8B89DE221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ED74D-AB9E-4354-980F-F82B0D74F467}" type="datetimeFigureOut">
              <a:rPr lang="ru-RU" smtClean="0"/>
              <a:t>06.10.2020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1D14A-8921-4D6F-97B3-8B89DE221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ED74D-AB9E-4354-980F-F82B0D74F467}" type="datetimeFigureOut">
              <a:rPr lang="ru-RU" smtClean="0"/>
              <a:t>06.10.2020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1D14A-8921-4D6F-97B3-8B89DE2211F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7772400" cy="1470025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Теория </a:t>
            </a:r>
            <a:r>
              <a:rPr lang="ru-RU" dirty="0" smtClean="0"/>
              <a:t>производства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071678"/>
            <a:ext cx="7715304" cy="3567122"/>
          </a:xfr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just"/>
            <a:endParaRPr lang="ru-RU" dirty="0"/>
          </a:p>
        </p:txBody>
      </p:sp>
      <p:pic>
        <p:nvPicPr>
          <p:cNvPr id="4" name="Рисунок 3" descr="https://img.wikireading.ru/273925_22_i_07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348880"/>
            <a:ext cx="2880320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slide-5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348880"/>
            <a:ext cx="3281588" cy="28083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0040" y="332656"/>
            <a:ext cx="7772400" cy="1470025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Свойства </a:t>
            </a:r>
            <a:r>
              <a:rPr lang="ru-RU" dirty="0" err="1" smtClean="0"/>
              <a:t>и</a:t>
            </a:r>
            <a:r>
              <a:rPr lang="ru-RU" dirty="0" err="1" smtClean="0"/>
              <a:t>зокванты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071678"/>
            <a:ext cx="7715304" cy="4309650"/>
          </a:xfr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      </a:t>
            </a:r>
            <a:r>
              <a:rPr lang="ru-RU" sz="2400" dirty="0" err="1">
                <a:solidFill>
                  <a:schemeClr val="tx1"/>
                </a:solidFill>
              </a:rPr>
              <a:t>Изокванта</a:t>
            </a:r>
            <a:r>
              <a:rPr lang="ru-RU" sz="2400" dirty="0">
                <a:solidFill>
                  <a:schemeClr val="tx1"/>
                </a:solidFill>
              </a:rPr>
              <a:t> есть аналог кривой безразличия, отсюда следует ее основные свойства. 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    Во-первых</a:t>
            </a:r>
            <a:r>
              <a:rPr lang="ru-RU" sz="2400" dirty="0">
                <a:solidFill>
                  <a:schemeClr val="tx1"/>
                </a:solidFill>
              </a:rPr>
              <a:t>, никакие </a:t>
            </a:r>
            <a:r>
              <a:rPr lang="ru-RU" sz="2400" dirty="0" err="1">
                <a:solidFill>
                  <a:schemeClr val="tx1"/>
                </a:solidFill>
              </a:rPr>
              <a:t>изокванты</a:t>
            </a:r>
            <a:r>
              <a:rPr lang="ru-RU" sz="2400" dirty="0">
                <a:solidFill>
                  <a:schemeClr val="tx1"/>
                </a:solidFill>
              </a:rPr>
              <a:t> не пересекаются. </a:t>
            </a:r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   Во-вторых</a:t>
            </a:r>
            <a:r>
              <a:rPr lang="ru-RU" sz="2400" dirty="0">
                <a:solidFill>
                  <a:schemeClr val="tx1"/>
                </a:solidFill>
              </a:rPr>
              <a:t>, чем дальше от начала координат расположена </a:t>
            </a:r>
            <a:r>
              <a:rPr lang="ru-RU" sz="2400" dirty="0" err="1">
                <a:solidFill>
                  <a:schemeClr val="tx1"/>
                </a:solidFill>
              </a:rPr>
              <a:t>изокванта</a:t>
            </a:r>
            <a:r>
              <a:rPr lang="ru-RU" sz="2400" dirty="0">
                <a:solidFill>
                  <a:schemeClr val="tx1"/>
                </a:solidFill>
              </a:rPr>
              <a:t>, тем больший объем выпуска ей соответствует</a:t>
            </a:r>
            <a:r>
              <a:rPr lang="ru-RU" dirty="0"/>
              <a:t>.</a:t>
            </a:r>
          </a:p>
          <a:p>
            <a:pPr algn="just"/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221088"/>
            <a:ext cx="2880320" cy="212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01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7252" y="332656"/>
            <a:ext cx="7772400" cy="1470025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Изокванта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048892"/>
            <a:ext cx="7715304" cy="4332436"/>
          </a:xfr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20000"/>
          </a:bodyPr>
          <a:lstStyle/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pPr algn="just"/>
            <a:endParaRPr lang="ru-RU" sz="2900" dirty="0" smtClean="0">
              <a:solidFill>
                <a:schemeClr val="tx1"/>
              </a:solidFill>
            </a:endParaRPr>
          </a:p>
          <a:p>
            <a:pPr algn="just"/>
            <a:r>
              <a:rPr lang="ru-RU" sz="2100" dirty="0" smtClean="0">
                <a:solidFill>
                  <a:schemeClr val="tx1"/>
                </a:solidFill>
              </a:rPr>
              <a:t>     Набор </a:t>
            </a:r>
            <a:r>
              <a:rPr lang="ru-RU" sz="2100" dirty="0" err="1">
                <a:solidFill>
                  <a:schemeClr val="tx1"/>
                </a:solidFill>
              </a:rPr>
              <a:t>изоквант</a:t>
            </a:r>
            <a:r>
              <a:rPr lang="ru-RU" sz="2100" dirty="0">
                <a:solidFill>
                  <a:schemeClr val="tx1"/>
                </a:solidFill>
              </a:rPr>
              <a:t>, каждая из которых показывает максимальный выпуск продукции, достигаемый при использовании предельных сочетаний факторов производства, называют </a:t>
            </a:r>
            <a:r>
              <a:rPr lang="ru-RU" sz="2100" b="1" dirty="0">
                <a:solidFill>
                  <a:schemeClr val="tx1"/>
                </a:solidFill>
              </a:rPr>
              <a:t>картой </a:t>
            </a:r>
            <a:r>
              <a:rPr lang="ru-RU" sz="2100" b="1" dirty="0" err="1">
                <a:solidFill>
                  <a:schemeClr val="tx1"/>
                </a:solidFill>
              </a:rPr>
              <a:t>изоквант</a:t>
            </a:r>
            <a:r>
              <a:rPr lang="ru-RU" sz="2100" dirty="0">
                <a:solidFill>
                  <a:schemeClr val="tx1"/>
                </a:solidFill>
              </a:rPr>
              <a:t> </a:t>
            </a:r>
          </a:p>
          <a:p>
            <a:pPr algn="just"/>
            <a:r>
              <a:rPr lang="ru-RU" sz="2100" dirty="0" smtClean="0">
                <a:solidFill>
                  <a:schemeClr val="tx1"/>
                </a:solidFill>
              </a:rPr>
              <a:t>     Из </a:t>
            </a:r>
            <a:r>
              <a:rPr lang="ru-RU" sz="2100" dirty="0">
                <a:solidFill>
                  <a:schemeClr val="tx1"/>
                </a:solidFill>
              </a:rPr>
              <a:t>рисунка  видно, что объем выпуска, например, 200 ед. продукции, может быть достигнут при: К</a:t>
            </a:r>
            <a:r>
              <a:rPr lang="ru-RU" sz="2100" baseline="-25000" dirty="0">
                <a:solidFill>
                  <a:schemeClr val="tx1"/>
                </a:solidFill>
              </a:rPr>
              <a:t>1</a:t>
            </a:r>
            <a:r>
              <a:rPr lang="ru-RU" sz="2100" dirty="0">
                <a:solidFill>
                  <a:schemeClr val="tx1"/>
                </a:solidFill>
              </a:rPr>
              <a:t> ед. капитала и L</a:t>
            </a:r>
            <a:r>
              <a:rPr lang="ru-RU" sz="2100" baseline="-25000" dirty="0">
                <a:solidFill>
                  <a:schemeClr val="tx1"/>
                </a:solidFill>
              </a:rPr>
              <a:t>1</a:t>
            </a:r>
            <a:r>
              <a:rPr lang="ru-RU" sz="2100" dirty="0">
                <a:solidFill>
                  <a:schemeClr val="tx1"/>
                </a:solidFill>
              </a:rPr>
              <a:t> ед. труда или К</a:t>
            </a:r>
            <a:r>
              <a:rPr lang="ru-RU" sz="2100" baseline="-25000" dirty="0">
                <a:solidFill>
                  <a:schemeClr val="tx1"/>
                </a:solidFill>
              </a:rPr>
              <a:t>2</a:t>
            </a:r>
            <a:r>
              <a:rPr lang="ru-RU" sz="2100" dirty="0">
                <a:solidFill>
                  <a:schemeClr val="tx1"/>
                </a:solidFill>
              </a:rPr>
              <a:t> и L</a:t>
            </a:r>
            <a:r>
              <a:rPr lang="ru-RU" sz="2100" baseline="-25000" dirty="0">
                <a:solidFill>
                  <a:schemeClr val="tx1"/>
                </a:solidFill>
              </a:rPr>
              <a:t>2</a:t>
            </a:r>
            <a:r>
              <a:rPr lang="ru-RU" sz="2100" dirty="0">
                <a:solidFill>
                  <a:schemeClr val="tx1"/>
                </a:solidFill>
              </a:rPr>
              <a:t> или К</a:t>
            </a:r>
            <a:r>
              <a:rPr lang="ru-RU" sz="2100" baseline="-25000" dirty="0">
                <a:solidFill>
                  <a:schemeClr val="tx1"/>
                </a:solidFill>
              </a:rPr>
              <a:t>3</a:t>
            </a:r>
            <a:r>
              <a:rPr lang="ru-RU" sz="2100" dirty="0">
                <a:solidFill>
                  <a:schemeClr val="tx1"/>
                </a:solidFill>
              </a:rPr>
              <a:t> и L</a:t>
            </a:r>
            <a:r>
              <a:rPr lang="ru-RU" sz="2100" baseline="-25000" dirty="0">
                <a:solidFill>
                  <a:schemeClr val="tx1"/>
                </a:solidFill>
              </a:rPr>
              <a:t>3</a:t>
            </a:r>
            <a:r>
              <a:rPr lang="ru-RU" sz="2100" dirty="0">
                <a:solidFill>
                  <a:schemeClr val="tx1"/>
                </a:solidFill>
              </a:rPr>
              <a:t> или любых других комбинациях, представленных </a:t>
            </a:r>
            <a:r>
              <a:rPr lang="ru-RU" sz="2100" dirty="0" err="1">
                <a:solidFill>
                  <a:schemeClr val="tx1"/>
                </a:solidFill>
              </a:rPr>
              <a:t>изоквантой</a:t>
            </a:r>
            <a:r>
              <a:rPr lang="ru-RU" sz="2100" dirty="0">
                <a:solidFill>
                  <a:schemeClr val="tx1"/>
                </a:solidFill>
              </a:rPr>
              <a:t> Q</a:t>
            </a:r>
            <a:r>
              <a:rPr lang="ru-RU" sz="2100" baseline="-25000" dirty="0">
                <a:solidFill>
                  <a:schemeClr val="tx1"/>
                </a:solidFill>
              </a:rPr>
              <a:t>2 </a:t>
            </a:r>
            <a:r>
              <a:rPr lang="ru-RU" sz="2100" dirty="0">
                <a:solidFill>
                  <a:schemeClr val="tx1"/>
                </a:solidFill>
              </a:rPr>
              <a:t>= 200 ед. продукции.</a:t>
            </a:r>
          </a:p>
          <a:p>
            <a:pPr algn="just"/>
            <a:endParaRPr lang="ru-RU" dirty="0"/>
          </a:p>
        </p:txBody>
      </p:sp>
      <p:pic>
        <p:nvPicPr>
          <p:cNvPr id="1026" name="Picture 2" descr="image2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048892"/>
            <a:ext cx="3456384" cy="2172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167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7252" y="332656"/>
            <a:ext cx="7772400" cy="1470025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Изокоста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048892"/>
            <a:ext cx="7715304" cy="4332436"/>
          </a:xfr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just"/>
            <a:r>
              <a:rPr lang="ru-RU" sz="1800" b="1" dirty="0" smtClean="0">
                <a:solidFill>
                  <a:schemeClr val="tx1"/>
                </a:solidFill>
              </a:rPr>
              <a:t>      </a:t>
            </a:r>
            <a:r>
              <a:rPr lang="ru-RU" sz="1800" b="1" dirty="0" err="1" smtClean="0">
                <a:solidFill>
                  <a:schemeClr val="tx1"/>
                </a:solidFill>
              </a:rPr>
              <a:t>Изокоста</a:t>
            </a:r>
            <a:r>
              <a:rPr lang="ru-RU" sz="1800" b="1" dirty="0" smtClean="0">
                <a:solidFill>
                  <a:schemeClr val="tx1"/>
                </a:solidFill>
              </a:rPr>
              <a:t> </a:t>
            </a:r>
            <a:r>
              <a:rPr lang="ru-RU" sz="1800" dirty="0">
                <a:solidFill>
                  <a:schemeClr val="tx1"/>
                </a:solidFill>
              </a:rPr>
              <a:t>– линия равных общих издержек, линия комбинации факторов производства, которые можно купить за одинаковую сумму денег.</a:t>
            </a:r>
          </a:p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       </a:t>
            </a:r>
            <a:r>
              <a:rPr lang="ru-RU" sz="1800" dirty="0" err="1" smtClean="0">
                <a:solidFill>
                  <a:schemeClr val="tx1"/>
                </a:solidFill>
              </a:rPr>
              <a:t>Изокосты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>
                <a:solidFill>
                  <a:schemeClr val="tx1"/>
                </a:solidFill>
              </a:rPr>
              <a:t>являются параллельными прямыми, поскольку допускается, что фирма может приобрести любое желаемое количество факторов производства по неизменным ценам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2400" dirty="0">
              <a:solidFill>
                <a:schemeClr val="tx1"/>
              </a:solidFill>
            </a:endParaRPr>
          </a:p>
          <a:p>
            <a:pPr algn="just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slide-5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573016"/>
            <a:ext cx="3672408" cy="27110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475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7252" y="332656"/>
            <a:ext cx="7772400" cy="1470025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Изокоста</a:t>
            </a:r>
            <a:r>
              <a:rPr lang="ru-RU" dirty="0" smtClean="0"/>
              <a:t> и </a:t>
            </a:r>
            <a:r>
              <a:rPr lang="ru-RU" dirty="0" err="1" smtClean="0"/>
              <a:t>изокванта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048892"/>
            <a:ext cx="7715304" cy="4332436"/>
          </a:xfr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</a:rPr>
              <a:t>В точке касания </a:t>
            </a:r>
            <a:r>
              <a:rPr lang="ru-RU" sz="2400" dirty="0" err="1">
                <a:solidFill>
                  <a:schemeClr val="tx1"/>
                </a:solidFill>
              </a:rPr>
              <a:t>изокванты</a:t>
            </a:r>
            <a:r>
              <a:rPr lang="ru-RU" sz="2400" dirty="0">
                <a:solidFill>
                  <a:schemeClr val="tx1"/>
                </a:solidFill>
              </a:rPr>
              <a:t> и </a:t>
            </a:r>
            <a:r>
              <a:rPr lang="ru-RU" sz="2400" dirty="0" err="1">
                <a:solidFill>
                  <a:schemeClr val="tx1"/>
                </a:solidFill>
              </a:rPr>
              <a:t>изокосты</a:t>
            </a:r>
            <a:r>
              <a:rPr lang="ru-RU" sz="2400" dirty="0">
                <a:solidFill>
                  <a:schemeClr val="tx1"/>
                </a:solidFill>
              </a:rPr>
              <a:t> – наиболее оптимальная (дешевая) по стоимости комбинация факторов производства</a:t>
            </a:r>
          </a:p>
          <a:p>
            <a:pPr algn="just"/>
            <a:endParaRPr lang="ru-RU" sz="2400" dirty="0">
              <a:solidFill>
                <a:schemeClr val="tx1"/>
              </a:solidFill>
            </a:endParaRPr>
          </a:p>
          <a:p>
            <a:pPr algn="just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slide-1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284984"/>
            <a:ext cx="4248472" cy="2880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870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7252" y="332656"/>
            <a:ext cx="7772400" cy="1470025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Теория производства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048892"/>
            <a:ext cx="7715304" cy="4332436"/>
          </a:xfr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        Все </a:t>
            </a:r>
            <a:r>
              <a:rPr lang="ru-RU" sz="2400" dirty="0">
                <a:solidFill>
                  <a:schemeClr val="tx1"/>
                </a:solidFill>
              </a:rPr>
              <a:t>решения, связанные с производством, условно можно объединить в </a:t>
            </a:r>
            <a:r>
              <a:rPr lang="ru-RU" sz="2400" b="1" dirty="0">
                <a:solidFill>
                  <a:schemeClr val="tx1"/>
                </a:solidFill>
              </a:rPr>
              <a:t>3 группы</a:t>
            </a:r>
            <a:r>
              <a:rPr lang="ru-RU" sz="2400" dirty="0">
                <a:solidFill>
                  <a:schemeClr val="tx1"/>
                </a:solidFill>
              </a:rPr>
              <a:t>: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</a:rPr>
              <a:t>1. Как наилучшим образом организовать производство на уже имеющихся производственных мощностях.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</a:rPr>
              <a:t>2. Какие новые производственные мощности и технологические процессы выбрать с учетом уже достигнутого уровня развития науки и техники.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</a:rPr>
              <a:t>3. Как наилучшим образом «приспособиться» к открытиям и изобретениям, вносящим перелом в технический прогресс.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</a:rPr>
              <a:t> 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</a:rPr>
              <a:t>Тот период времени, в котором решается первая группа вопросов, называется </a:t>
            </a:r>
            <a:r>
              <a:rPr lang="ru-RU" sz="2400" b="1" dirty="0">
                <a:solidFill>
                  <a:schemeClr val="tx1"/>
                </a:solidFill>
              </a:rPr>
              <a:t>краткосрочным</a:t>
            </a:r>
            <a:r>
              <a:rPr lang="ru-RU" sz="2400" dirty="0" smtClean="0">
                <a:solidFill>
                  <a:schemeClr val="tx1"/>
                </a:solidFill>
              </a:rPr>
              <a:t>, </a:t>
            </a:r>
            <a:r>
              <a:rPr lang="ru-RU" sz="2400" dirty="0">
                <a:solidFill>
                  <a:schemeClr val="tx1"/>
                </a:solidFill>
              </a:rPr>
              <a:t>вторая – </a:t>
            </a:r>
            <a:r>
              <a:rPr lang="ru-RU" sz="2400" b="1" dirty="0">
                <a:solidFill>
                  <a:schemeClr val="tx1"/>
                </a:solidFill>
              </a:rPr>
              <a:t>долгосрочным</a:t>
            </a:r>
            <a:r>
              <a:rPr lang="ru-RU" sz="2400" dirty="0">
                <a:solidFill>
                  <a:schemeClr val="tx1"/>
                </a:solidFill>
              </a:rPr>
              <a:t>, третья – </a:t>
            </a:r>
            <a:r>
              <a:rPr lang="ru-RU" sz="2400" b="1" dirty="0">
                <a:solidFill>
                  <a:schemeClr val="tx1"/>
                </a:solidFill>
              </a:rPr>
              <a:t>очень долгосрочным</a:t>
            </a:r>
            <a:r>
              <a:rPr lang="ru-RU" sz="2400" dirty="0">
                <a:solidFill>
                  <a:schemeClr val="tx1"/>
                </a:solidFill>
              </a:rPr>
              <a:t>. Данное временное разделение введено в научный оборот </a:t>
            </a:r>
            <a:r>
              <a:rPr lang="ru-RU" sz="2400" dirty="0" err="1">
                <a:solidFill>
                  <a:schemeClr val="tx1"/>
                </a:solidFill>
              </a:rPr>
              <a:t>А.Маршалом</a:t>
            </a:r>
            <a:r>
              <a:rPr lang="ru-RU" sz="2400" dirty="0">
                <a:solidFill>
                  <a:schemeClr val="tx1"/>
                </a:solidFill>
              </a:rPr>
              <a:t> и является теоретической абстракцией, которая, однако, позволяет углубить исследование теории производства и общих закономерностей его расширения.</a:t>
            </a:r>
          </a:p>
          <a:p>
            <a:pPr algn="just"/>
            <a:endParaRPr lang="ru-RU" sz="2400" dirty="0">
              <a:solidFill>
                <a:schemeClr val="tx1"/>
              </a:solidFill>
            </a:endParaRPr>
          </a:p>
          <a:p>
            <a:pPr algn="just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02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7252" y="332656"/>
            <a:ext cx="7772400" cy="1470025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Теория производства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048892"/>
            <a:ext cx="7715304" cy="4332436"/>
          </a:xfr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    Рассмотрим </a:t>
            </a:r>
            <a:r>
              <a:rPr lang="ru-RU" sz="2400" dirty="0">
                <a:solidFill>
                  <a:schemeClr val="tx1"/>
                </a:solidFill>
              </a:rPr>
              <a:t>мгновенный, краткосрочный, долгосрочный периоды деятельности предприятия с точки зрения расширения объемов производства.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</a:rPr>
              <a:t> 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    В</a:t>
            </a:r>
            <a:r>
              <a:rPr lang="ru-RU" sz="2400" dirty="0">
                <a:solidFill>
                  <a:schemeClr val="tx1"/>
                </a:solidFill>
              </a:rPr>
              <a:t> </a:t>
            </a:r>
            <a:r>
              <a:rPr lang="ru-RU" sz="2400" b="1" dirty="0">
                <a:solidFill>
                  <a:schemeClr val="tx1"/>
                </a:solidFill>
              </a:rPr>
              <a:t>мгновенном периоде</a:t>
            </a:r>
            <a:r>
              <a:rPr lang="ru-RU" sz="2400" dirty="0">
                <a:solidFill>
                  <a:schemeClr val="tx1"/>
                </a:solidFill>
              </a:rPr>
              <a:t> объемы применения каждого ресурса остаются неизменными, поэтому в его рамках расширение производства невозможно</a:t>
            </a:r>
          </a:p>
          <a:p>
            <a:pPr algn="just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15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7252" y="332656"/>
            <a:ext cx="7772400" cy="1470025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Теория производства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048892"/>
            <a:ext cx="7715304" cy="4332436"/>
          </a:xfr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62500" lnSpcReduction="20000"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</a:rPr>
              <a:t>         В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b="1" dirty="0">
                <a:solidFill>
                  <a:schemeClr val="tx1"/>
                </a:solidFill>
              </a:rPr>
              <a:t>краткосрочном периоде</a:t>
            </a:r>
            <a:r>
              <a:rPr lang="ru-RU" dirty="0">
                <a:solidFill>
                  <a:schemeClr val="tx1"/>
                </a:solidFill>
              </a:rPr>
              <a:t> производство организуется на уже имеющихся мощностях, то есть такие ресурсы как промышленные здания, сооружения, станки, оборудование остаются постоянными (фиксированным). Расширение производства в этом случае возможно лишь при использовании других ресурсов: труда, сырья, материалов, то есть переменных величин. Следовательно, в этом периоде изменяются пропорции применяемых производственных ресурсов. Расширение масштабов производства в данном периоде исследуется с помощью понятия убывающей отдачи (или убывающей производительности) переменного ресурса или </a:t>
            </a:r>
            <a:r>
              <a:rPr lang="ru-RU" b="1" dirty="0">
                <a:solidFill>
                  <a:schemeClr val="tx1"/>
                </a:solidFill>
              </a:rPr>
              <a:t>закона изменяющихся пропорций.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   Этот </a:t>
            </a:r>
            <a:r>
              <a:rPr lang="ru-RU" dirty="0">
                <a:solidFill>
                  <a:schemeClr val="tx1"/>
                </a:solidFill>
              </a:rPr>
              <a:t>закон гласит, что </a:t>
            </a:r>
            <a:r>
              <a:rPr lang="ru-RU" b="1" dirty="0">
                <a:solidFill>
                  <a:schemeClr val="tx1"/>
                </a:solidFill>
              </a:rPr>
              <a:t>по мере того, как возрастает использование какого-либо переменного производственного ресурса, при фиксированных остальных, наступает момент, когда дополнительное использование этого переменного ресурса ведет к снижению объема выпуска продукции.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3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7252" y="332656"/>
            <a:ext cx="7772400" cy="1470025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Теория производства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048892"/>
            <a:ext cx="7715304" cy="4332436"/>
          </a:xfr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algn="just"/>
            <a:r>
              <a:rPr lang="ru-RU" b="1" dirty="0" smtClean="0">
                <a:solidFill>
                  <a:schemeClr val="tx1"/>
                </a:solidFill>
              </a:rPr>
              <a:t>        Долгосрочный </a:t>
            </a:r>
            <a:r>
              <a:rPr lang="ru-RU" b="1" dirty="0">
                <a:solidFill>
                  <a:schemeClr val="tx1"/>
                </a:solidFill>
              </a:rPr>
              <a:t>период</a:t>
            </a:r>
            <a:r>
              <a:rPr lang="ru-RU" dirty="0">
                <a:solidFill>
                  <a:schemeClr val="tx1"/>
                </a:solidFill>
              </a:rPr>
              <a:t> делает возможным изменение всех вводимых ресурсов, но базовые технологии остаются без изменения. Применение всех видов ресурсов увеличивает масштабы производства, поэтому для анализа деятельности предприятия в долгосрочном периоде используется понятие </a:t>
            </a:r>
            <a:r>
              <a:rPr lang="ru-RU" b="1" dirty="0">
                <a:solidFill>
                  <a:schemeClr val="tx1"/>
                </a:solidFill>
              </a:rPr>
              <a:t>отдачи от масштаба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49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7252" y="332656"/>
            <a:ext cx="7772400" cy="1470025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Теория производства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048892"/>
            <a:ext cx="7715304" cy="4332436"/>
          </a:xfr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10000"/>
          </a:bodyPr>
          <a:lstStyle/>
          <a:p>
            <a:pPr algn="just"/>
            <a:r>
              <a:rPr lang="ru-RU" b="1" dirty="0" smtClean="0">
                <a:solidFill>
                  <a:schemeClr val="tx1"/>
                </a:solidFill>
              </a:rPr>
              <a:t>        </a:t>
            </a:r>
            <a:r>
              <a:rPr lang="ru-RU" dirty="0">
                <a:solidFill>
                  <a:schemeClr val="tx1"/>
                </a:solidFill>
              </a:rPr>
              <a:t>При технически эффективном способе производства увеличение выпуска продукции обеспечивается за счет пропорционального увеличения использования всех производственных ресурсов. Это и есть изменение масштабов производства.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  Эффект </a:t>
            </a:r>
            <a:r>
              <a:rPr lang="ru-RU" dirty="0">
                <a:solidFill>
                  <a:schemeClr val="tx1"/>
                </a:solidFill>
              </a:rPr>
              <a:t>роста масштабов производства может быть положительным (возрастающим), неизменным (постоянным), или отрицательным (убывающим) и, в конечном счете, определять размер деятельности предприятия.</a:t>
            </a:r>
          </a:p>
          <a:p>
            <a:pPr algn="just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56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7252" y="332656"/>
            <a:ext cx="7772400" cy="1470025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Теория производства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048892"/>
            <a:ext cx="7715304" cy="4332436"/>
          </a:xfr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70000" lnSpcReduction="20000"/>
          </a:bodyPr>
          <a:lstStyle/>
          <a:p>
            <a:pPr algn="just"/>
            <a:r>
              <a:rPr lang="ru-RU" b="1" dirty="0" smtClean="0">
                <a:solidFill>
                  <a:schemeClr val="tx1"/>
                </a:solidFill>
              </a:rPr>
              <a:t>      Неизменный </a:t>
            </a:r>
            <a:r>
              <a:rPr lang="ru-RU" b="1" dirty="0">
                <a:solidFill>
                  <a:schemeClr val="tx1"/>
                </a:solidFill>
              </a:rPr>
              <a:t>эффект масштаба</a:t>
            </a:r>
            <a:r>
              <a:rPr lang="ru-RU" dirty="0">
                <a:solidFill>
                  <a:schemeClr val="tx1"/>
                </a:solidFill>
              </a:rPr>
              <a:t> производства означает, что удвоение использования всех факторов ведет к удвоению выпуска продукции. Это свидетельствует о том, что размеры деятельности предприятия не влияют на продуктивность используемых факторов производства.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      Положительный </a:t>
            </a:r>
            <a:r>
              <a:rPr lang="ru-RU" b="1" dirty="0">
                <a:solidFill>
                  <a:schemeClr val="tx1"/>
                </a:solidFill>
              </a:rPr>
              <a:t>эффект масштаба</a:t>
            </a:r>
            <a:r>
              <a:rPr lang="ru-RU" dirty="0">
                <a:solidFill>
                  <a:schemeClr val="tx1"/>
                </a:solidFill>
              </a:rPr>
              <a:t> означает, что выпуск продукции более чем удваивается. В данном случае выгоднее иметь крупное производство, производящее, при относительно низких издержках, продукции больше, чем мелкие фирмы с высоким уровнем издержек.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     Убывающий </a:t>
            </a:r>
            <a:r>
              <a:rPr lang="ru-RU" b="1" dirty="0">
                <a:solidFill>
                  <a:schemeClr val="tx1"/>
                </a:solidFill>
              </a:rPr>
              <a:t>эффект масштаба</a:t>
            </a:r>
            <a:r>
              <a:rPr lang="ru-RU" dirty="0">
                <a:solidFill>
                  <a:schemeClr val="tx1"/>
                </a:solidFill>
              </a:rPr>
              <a:t> означает, что выпуск продукции увеличивается менее чем в два раза. Как правило, появление данного эффекта связано с ограниченными возможностями управления крупным производством, нарушением координации потоков «ресурсы – выпуск».</a:t>
            </a:r>
          </a:p>
          <a:p>
            <a:pPr algn="just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27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0040" y="332656"/>
            <a:ext cx="7772400" cy="1470025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Производство и его факторы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071678"/>
            <a:ext cx="7715304" cy="4309650"/>
          </a:xfr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20000"/>
          </a:bodyPr>
          <a:lstStyle/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Производство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в широком смысле – </a:t>
            </a:r>
            <a:r>
              <a:rPr lang="ru-RU" dirty="0" smtClean="0">
                <a:solidFill>
                  <a:schemeClr val="tx1"/>
                </a:solidFill>
              </a:rPr>
              <a:t>целесообразная </a:t>
            </a:r>
            <a:r>
              <a:rPr lang="ru-RU" dirty="0">
                <a:solidFill>
                  <a:schemeClr val="tx1"/>
                </a:solidFill>
              </a:rPr>
              <a:t>деятельность человека, направленная на создание благ, которые служат прямо или косвенно для удовлетворения его потребностей.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     Для </a:t>
            </a:r>
            <a:r>
              <a:rPr lang="ru-RU" dirty="0">
                <a:solidFill>
                  <a:schemeClr val="tx1"/>
                </a:solidFill>
              </a:rPr>
              <a:t>того, чтобы начать процесс производства, необходимо иметь факторы (ресурсы) производства (труд, земля, капитал, предпринимательская способность)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  В </a:t>
            </a:r>
            <a:r>
              <a:rPr lang="ru-RU" dirty="0">
                <a:solidFill>
                  <a:schemeClr val="tx1"/>
                </a:solidFill>
              </a:rPr>
              <a:t>результате соединения факторов производства создаются продукты труда.</a:t>
            </a: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075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0040" y="332656"/>
            <a:ext cx="7772400" cy="1470025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Факторы производства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071678"/>
            <a:ext cx="7715304" cy="4309650"/>
          </a:xfr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77500" lnSpcReduction="20000"/>
          </a:bodyPr>
          <a:lstStyle/>
          <a:p>
            <a:pPr marL="457200" indent="-457200" algn="just"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з</a:t>
            </a:r>
            <a:r>
              <a:rPr lang="ru-RU" dirty="0" smtClean="0">
                <a:solidFill>
                  <a:schemeClr val="tx1"/>
                </a:solidFill>
              </a:rPr>
              <a:t>емля - </a:t>
            </a:r>
            <a:r>
              <a:rPr lang="ru-RU" dirty="0">
                <a:solidFill>
                  <a:schemeClr val="tx1"/>
                </a:solidFill>
              </a:rPr>
              <a:t>естественный фактор, не являющийся результатом человеческой деятельности;</a:t>
            </a:r>
          </a:p>
          <a:p>
            <a:pPr marL="457200" lvl="0" indent="-457200" algn="just" fontAlgn="base" hangingPunct="0"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труд - человеческая деятельность, осуществляемая в целях получения благ или оказания услуг;</a:t>
            </a:r>
          </a:p>
          <a:p>
            <a:pPr marL="457200" lvl="0" indent="-457200" algn="just" fontAlgn="base" hangingPunct="0"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капитал - все виды благ или услуг, которые являются продуктом осуществленной ранее производственной деятельности и используются в производственных </a:t>
            </a:r>
            <a:r>
              <a:rPr lang="ru-RU" dirty="0" smtClean="0">
                <a:solidFill>
                  <a:schemeClr val="tx1"/>
                </a:solidFill>
              </a:rPr>
              <a:t>процессах; капитал делится на основной и оборотный;</a:t>
            </a:r>
          </a:p>
          <a:p>
            <a:pPr marL="457200" lvl="0" indent="-457200" algn="just" fontAlgn="base" hangingPunct="0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предпринимательский </a:t>
            </a:r>
            <a:r>
              <a:rPr lang="ru-RU" dirty="0">
                <a:solidFill>
                  <a:schemeClr val="tx1"/>
                </a:solidFill>
              </a:rPr>
              <a:t>фактор - деятельность по координации и комбинации других </a:t>
            </a:r>
            <a:r>
              <a:rPr lang="ru-RU" dirty="0" smtClean="0">
                <a:solidFill>
                  <a:schemeClr val="tx1"/>
                </a:solidFill>
              </a:rPr>
              <a:t>факторов;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667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0040" y="332656"/>
            <a:ext cx="7772400" cy="1470025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Теория производства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071678"/>
            <a:ext cx="7715304" cy="4309650"/>
          </a:xfr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algn="just"/>
            <a:r>
              <a:rPr lang="ru-RU" b="1" dirty="0" smtClean="0">
                <a:solidFill>
                  <a:schemeClr val="tx1"/>
                </a:solidFill>
              </a:rPr>
              <a:t>    Теория </a:t>
            </a:r>
            <a:r>
              <a:rPr lang="ru-RU" b="1" dirty="0">
                <a:solidFill>
                  <a:schemeClr val="tx1"/>
                </a:solidFill>
              </a:rPr>
              <a:t>производства</a:t>
            </a:r>
            <a:r>
              <a:rPr lang="ru-RU" dirty="0">
                <a:solidFill>
                  <a:schemeClr val="tx1"/>
                </a:solidFill>
              </a:rPr>
              <a:t> изучает прежде всего соотношение между количеством применяемых ресурсов и объемом выпуска.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 Считается</a:t>
            </a:r>
            <a:r>
              <a:rPr lang="ru-RU" dirty="0">
                <a:solidFill>
                  <a:schemeClr val="tx1"/>
                </a:solidFill>
              </a:rPr>
              <a:t>, что фирма наиболее эффективна только в том случае, когда она может добиться наибольшего объема выпуска при минимальных издержках и затратах факторов производства.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257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0040" y="332656"/>
            <a:ext cx="7772400" cy="1470025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Производственная функция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071678"/>
            <a:ext cx="7715304" cy="4309650"/>
          </a:xfr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</a:rPr>
              <a:t>Факторы </a:t>
            </a:r>
            <a:r>
              <a:rPr lang="ru-RU" dirty="0">
                <a:solidFill>
                  <a:schemeClr val="tx1"/>
                </a:solidFill>
              </a:rPr>
              <a:t>производства всегда соединяются в определенной комбинации, которая определяет применяемую технологию.</a:t>
            </a:r>
          </a:p>
          <a:p>
            <a:pPr algn="just"/>
            <a:r>
              <a:rPr lang="ru-RU" b="1" i="1" dirty="0" smtClean="0">
                <a:solidFill>
                  <a:schemeClr val="tx1"/>
                </a:solidFill>
              </a:rPr>
              <a:t>Производственная функция </a:t>
            </a:r>
            <a:r>
              <a:rPr lang="ru-RU" dirty="0" smtClean="0">
                <a:solidFill>
                  <a:schemeClr val="tx1"/>
                </a:solidFill>
              </a:rPr>
              <a:t>- отношение </a:t>
            </a:r>
            <a:r>
              <a:rPr lang="ru-RU" dirty="0">
                <a:solidFill>
                  <a:schemeClr val="tx1"/>
                </a:solidFill>
              </a:rPr>
              <a:t>между любым набором факторов производства и максимально возможным объемом продукции, производимым из этого набора </a:t>
            </a:r>
            <a:r>
              <a:rPr lang="ru-RU" dirty="0" smtClean="0">
                <a:solidFill>
                  <a:schemeClr val="tx1"/>
                </a:solidFill>
              </a:rPr>
              <a:t>факторов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Обозначают через Р (L; K), где Р – выпуск продукта; L – затраты труда; K – затраты капитала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Производственная </a:t>
            </a:r>
            <a:r>
              <a:rPr lang="ru-RU" dirty="0">
                <a:solidFill>
                  <a:schemeClr val="tx1"/>
                </a:solidFill>
              </a:rPr>
              <a:t>функция всегда строится для заданной технологии. 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02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0040" y="332656"/>
            <a:ext cx="7772400" cy="1470025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Производственная функция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071678"/>
            <a:ext cx="7715304" cy="4309650"/>
          </a:xfr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 </a:t>
            </a:r>
            <a:r>
              <a:rPr lang="ru-RU" dirty="0" smtClean="0"/>
              <a:t>       </a:t>
            </a:r>
            <a:r>
              <a:rPr lang="ru-RU" dirty="0" smtClean="0">
                <a:solidFill>
                  <a:schemeClr val="tx1"/>
                </a:solidFill>
              </a:rPr>
              <a:t>Производственная </a:t>
            </a:r>
            <a:r>
              <a:rPr lang="ru-RU" dirty="0">
                <a:solidFill>
                  <a:schemeClr val="tx1"/>
                </a:solidFill>
              </a:rPr>
              <a:t>функция показывает наилучшее технологическое сочетание факторов производства, т.е. определяет, при каких наименьших затратах капитала, труда и природных ресурсов можно получить наибольший объем продукции. Значит до начала производства фирме следует определить минимальное количество ресурсов, необходимое для создания планируемого количества продукции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  Производственная </a:t>
            </a:r>
            <a:r>
              <a:rPr lang="ru-RU" dirty="0">
                <a:solidFill>
                  <a:schemeClr val="tx1"/>
                </a:solidFill>
              </a:rPr>
              <a:t>функция для каждой конкретной фирмы имеет свой вид и определяется опытным путем.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466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0040" y="332656"/>
            <a:ext cx="7772400" cy="1470025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Свойства производственной функции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071678"/>
            <a:ext cx="7715304" cy="4309650"/>
          </a:xfr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1)        каждая производственная функция характеризует ту или иную технологию;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2)        если меняется технология, то меняется производственная функция;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3)        если отсутствует хотя бы один фактор производства, то выпуск продукции невозможен;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4)        если фирма увеличивает применение одного ресурса при неизменном количестве других ресурсов или увеличивает использование всех ресурсов, то это – расширение производства по данной технологии.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853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0040" y="332656"/>
            <a:ext cx="7772400" cy="1470025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Максимальный выпуск продукции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071678"/>
            <a:ext cx="7715304" cy="4309650"/>
          </a:xfr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</a:rPr>
              <a:t>      Для </a:t>
            </a:r>
            <a:r>
              <a:rPr lang="ru-RU" dirty="0">
                <a:solidFill>
                  <a:schemeClr val="tx1"/>
                </a:solidFill>
              </a:rPr>
              <a:t>построения производственной функции важное значение имеет понимание термина «максимальный выпуск продукции», так как производственные функции не допускают нерентабельных производственных процессов.</a:t>
            </a:r>
          </a:p>
          <a:p>
            <a:pPr algn="just"/>
            <a:r>
              <a:rPr lang="ru-RU" b="1" dirty="0">
                <a:solidFill>
                  <a:schemeClr val="tx1"/>
                </a:solidFill>
              </a:rPr>
              <a:t>    Максимальный выпуск продукции </a:t>
            </a:r>
            <a:r>
              <a:rPr lang="ru-RU" dirty="0">
                <a:solidFill>
                  <a:schemeClr val="tx1"/>
                </a:solidFill>
              </a:rPr>
              <a:t>– экономически эффективная деятельность предприятий, при которой они могут использовать каждое сочетание производственных факторов с максимальной отдачей.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106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0040" y="332656"/>
            <a:ext cx="7772400" cy="1470025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Изокванта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071678"/>
            <a:ext cx="7715304" cy="4309650"/>
          </a:xfr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      </a:t>
            </a:r>
            <a:r>
              <a:rPr lang="ru-RU" sz="2400" dirty="0">
                <a:solidFill>
                  <a:schemeClr val="tx1"/>
                </a:solidFill>
              </a:rPr>
              <a:t>Производственная функция графически изображается с помощью </a:t>
            </a:r>
            <a:r>
              <a:rPr lang="ru-RU" sz="2400" b="1" dirty="0" err="1">
                <a:solidFill>
                  <a:schemeClr val="tx1"/>
                </a:solidFill>
              </a:rPr>
              <a:t>изоквант</a:t>
            </a:r>
            <a:r>
              <a:rPr lang="ru-RU" sz="2400" dirty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     </a:t>
            </a:r>
            <a:r>
              <a:rPr lang="ru-RU" sz="2400" b="1" dirty="0" err="1" smtClean="0">
                <a:solidFill>
                  <a:schemeClr val="tx1"/>
                </a:solidFill>
              </a:rPr>
              <a:t>Изокванта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– изображение на плоскости множества наборов труда и капитала, обеспечивающих одинаковый выпуск продукта. </a:t>
            </a:r>
          </a:p>
          <a:p>
            <a:pPr algn="just"/>
            <a:endParaRPr lang="ru-RU" dirty="0"/>
          </a:p>
        </p:txBody>
      </p:sp>
      <p:pic>
        <p:nvPicPr>
          <p:cNvPr id="4" name="Рисунок 3" descr="https://img.wikireading.ru/273925_22_i_07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005064"/>
            <a:ext cx="2592288" cy="22322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629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566</Words>
  <Application>Microsoft Office PowerPoint</Application>
  <PresentationFormat>Экран (4:3)</PresentationFormat>
  <Paragraphs>73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Arial</vt:lpstr>
      <vt:lpstr>Calibri</vt:lpstr>
      <vt:lpstr>Тема Office</vt:lpstr>
      <vt:lpstr> Теория производства </vt:lpstr>
      <vt:lpstr> Производство и его факторы </vt:lpstr>
      <vt:lpstr> Факторы производства </vt:lpstr>
      <vt:lpstr> Теория производства </vt:lpstr>
      <vt:lpstr> Производственная функция </vt:lpstr>
      <vt:lpstr> Производственная функция </vt:lpstr>
      <vt:lpstr> Свойства производственной функции </vt:lpstr>
      <vt:lpstr> Максимальный выпуск продукции </vt:lpstr>
      <vt:lpstr> Изокванта </vt:lpstr>
      <vt:lpstr> Свойства изокванты </vt:lpstr>
      <vt:lpstr> Изокванта </vt:lpstr>
      <vt:lpstr> Изокоста </vt:lpstr>
      <vt:lpstr> Изокоста и изокванта </vt:lpstr>
      <vt:lpstr> Теория производства </vt:lpstr>
      <vt:lpstr> Теория производства </vt:lpstr>
      <vt:lpstr> Теория производства </vt:lpstr>
      <vt:lpstr> Теория производства </vt:lpstr>
      <vt:lpstr> Теория производства </vt:lpstr>
      <vt:lpstr> Теория производства </vt:lpstr>
    </vt:vector>
  </TitlesOfParts>
  <Company>Your Company Name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Your User Name</dc:creator>
  <cp:lastModifiedBy>Пользователь Windows</cp:lastModifiedBy>
  <cp:revision>54</cp:revision>
  <dcterms:created xsi:type="dcterms:W3CDTF">2010-06-07T08:43:30Z</dcterms:created>
  <dcterms:modified xsi:type="dcterms:W3CDTF">2020-10-06T16:20:29Z</dcterms:modified>
</cp:coreProperties>
</file>