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58" r:id="rId5"/>
    <p:sldId id="260" r:id="rId6"/>
    <p:sldId id="261" r:id="rId7"/>
    <p:sldId id="262" r:id="rId8"/>
    <p:sldId id="263" r:id="rId9"/>
    <p:sldId id="264" r:id="rId10"/>
    <p:sldId id="268" r:id="rId11"/>
    <p:sldId id="267" r:id="rId12"/>
    <p:sldId id="27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A0D16B-BF5B-47AB-98B8-E420B859C21B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3A2ECB-8648-4128-A758-2BAE17B56797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Кругооборот и оборот капитала. Основной и оборотный капитал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Капитал </a:t>
            </a:r>
            <a:r>
              <a:rPr lang="ru-RU" dirty="0"/>
              <a:t>– это часть богатства, которой мы жертвуем, чтобы умножить свое богатство</a:t>
            </a:r>
            <a:r>
              <a:rPr lang="ru-RU" dirty="0" smtClean="0"/>
              <a:t>.</a:t>
            </a:r>
          </a:p>
          <a:p>
            <a:r>
              <a:rPr lang="ru-RU" sz="2000" dirty="0" smtClean="0"/>
              <a:t>Альфред </a:t>
            </a:r>
            <a:r>
              <a:rPr lang="ru-RU" sz="2000" dirty="0"/>
              <a:t>Маршалл</a:t>
            </a:r>
          </a:p>
        </p:txBody>
      </p:sp>
    </p:spTree>
    <p:extLst>
      <p:ext uri="{BB962C8B-B14F-4D97-AF65-F5344CB8AC3E}">
        <p14:creationId xmlns:p14="http://schemas.microsoft.com/office/powerpoint/2010/main" val="161493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Кругооборот капитала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Таким образом, Движение капитала сопряжено с последовательной сменой функциональных форм: денежной, производительной и товарной, соответствующих трем стадиям движения. При этом в конце третьей стадии промышленный капитал возвращается к своей первоначальной натуральной форме, т.е. движение принимает специфический вид кругооборота.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97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287"/>
            <a:ext cx="8229600" cy="1143000"/>
          </a:xfrm>
        </p:spPr>
        <p:txBody>
          <a:bodyPr/>
          <a:lstStyle/>
          <a:p>
            <a:r>
              <a:rPr lang="ru-RU" dirty="0" smtClean="0"/>
              <a:t>Оборот капитала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/>
          </a:bodyPr>
          <a:lstStyle/>
          <a:p>
            <a:r>
              <a:rPr lang="ru-RU" sz="2000" dirty="0"/>
              <a:t>Предприниматель осуществляет инвестирование и запускает </a:t>
            </a:r>
            <a:r>
              <a:rPr lang="ru-RU" sz="2000" dirty="0" smtClean="0"/>
              <a:t>капитал </a:t>
            </a:r>
            <a:r>
              <a:rPr lang="ru-RU" sz="2000" dirty="0"/>
              <a:t>в производство не ради однократного получения прибыли, </a:t>
            </a:r>
            <a:r>
              <a:rPr lang="ru-RU" sz="2000" dirty="0" smtClean="0"/>
              <a:t>а в </a:t>
            </a:r>
            <a:r>
              <a:rPr lang="ru-RU" sz="2000" dirty="0"/>
              <a:t>целях непрерывного приращения капитальной стоимости</a:t>
            </a:r>
            <a:r>
              <a:rPr lang="ru-RU" sz="2000" dirty="0" smtClean="0"/>
              <a:t>.</a:t>
            </a:r>
          </a:p>
          <a:p>
            <a:r>
              <a:rPr lang="ru-RU" sz="2000" b="1" dirty="0"/>
              <a:t>Кругооборот промышленного капитала (производственных </a:t>
            </a:r>
            <a:r>
              <a:rPr lang="ru-RU" sz="2000" b="1" dirty="0" smtClean="0"/>
              <a:t>фондов</a:t>
            </a:r>
            <a:r>
              <a:rPr lang="ru-RU" sz="2000" b="1" dirty="0"/>
              <a:t>), рассматриваемый как непрерывно повторяемый процесс, </a:t>
            </a:r>
            <a:r>
              <a:rPr lang="ru-RU" sz="2000" b="1" dirty="0" smtClean="0"/>
              <a:t>образует </a:t>
            </a:r>
            <a:r>
              <a:rPr lang="ru-RU" sz="2000" b="1" dirty="0"/>
              <a:t>его </a:t>
            </a:r>
            <a:r>
              <a:rPr lang="ru-RU" sz="2000" b="1" u="sng" dirty="0"/>
              <a:t>оборот. </a:t>
            </a:r>
            <a:r>
              <a:rPr lang="ru-RU" sz="2000" dirty="0"/>
              <a:t>Оборот капитала предполагает, что весь </a:t>
            </a:r>
            <a:r>
              <a:rPr lang="ru-RU" sz="2000" dirty="0" smtClean="0"/>
              <a:t>авансированный </a:t>
            </a:r>
            <a:r>
              <a:rPr lang="ru-RU" sz="2000" dirty="0"/>
              <a:t>капитал возрастет по стоимости и вернется в </a:t>
            </a:r>
            <a:r>
              <a:rPr lang="ru-RU" sz="2000" dirty="0" smtClean="0"/>
              <a:t>первоначальной </a:t>
            </a:r>
            <a:r>
              <a:rPr lang="ru-RU" sz="2000" dirty="0"/>
              <a:t>натуральной форме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endParaRPr lang="ru-RU" sz="2000" b="1" u="sng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756" y="4020582"/>
            <a:ext cx="3547348" cy="2808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3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Слава\Desktop\priymnozit_svoy_capit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640960" cy="528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28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Капитал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/>
          <a:lstStyle/>
          <a:p>
            <a:r>
              <a:rPr lang="ru-RU" b="1" u="sng" dirty="0" smtClean="0"/>
              <a:t>Капитал</a:t>
            </a:r>
            <a:r>
              <a:rPr lang="ru-RU" dirty="0" smtClean="0"/>
              <a:t> </a:t>
            </a:r>
            <a:r>
              <a:rPr lang="ru-RU" dirty="0"/>
              <a:t>(франц., англ. </a:t>
            </a:r>
            <a:r>
              <a:rPr lang="ru-RU" dirty="0" err="1"/>
              <a:t>capital</a:t>
            </a:r>
            <a:r>
              <a:rPr lang="ru-RU" dirty="0"/>
              <a:t> от лат. </a:t>
            </a:r>
            <a:r>
              <a:rPr lang="ru-RU" dirty="0" err="1"/>
              <a:t>capitalis</a:t>
            </a:r>
            <a:r>
              <a:rPr lang="ru-RU" dirty="0"/>
              <a:t> - главный) - в широком смысле это все, что способно приносить </a:t>
            </a:r>
            <a:r>
              <a:rPr lang="ru-RU" dirty="0" smtClean="0"/>
              <a:t>доход. В </a:t>
            </a:r>
            <a:r>
              <a:rPr lang="ru-RU" dirty="0"/>
              <a:t>более узком смысле это вложенный в дело, работающий источник дохода в виде средств производства </a:t>
            </a:r>
          </a:p>
        </p:txBody>
      </p:sp>
      <p:pic>
        <p:nvPicPr>
          <p:cNvPr id="1026" name="Picture 2" descr="C:\Users\Слава\Desktop\11633_html_4a857c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8352928" cy="279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5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Кругооборот капитала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85184"/>
            <a:ext cx="8229600" cy="123941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7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678"/>
            <a:ext cx="8229600" cy="1143000"/>
          </a:xfrm>
        </p:spPr>
        <p:txBody>
          <a:bodyPr/>
          <a:lstStyle/>
          <a:p>
            <a:r>
              <a:rPr lang="ru-RU" dirty="0" smtClean="0"/>
              <a:t>Кругооборот капитала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/>
          <a:lstStyle/>
          <a:p>
            <a:r>
              <a:rPr lang="ru-RU" dirty="0"/>
              <a:t>Все без исключения экономические школы подчеркивают, </a:t>
            </a:r>
            <a:r>
              <a:rPr lang="ru-RU" dirty="0" smtClean="0"/>
              <a:t>что капитал </a:t>
            </a:r>
            <a:r>
              <a:rPr lang="ru-RU" dirty="0"/>
              <a:t>немыслим без движения, что это движение носит </a:t>
            </a:r>
            <a:r>
              <a:rPr lang="ru-RU" dirty="0" smtClean="0"/>
              <a:t>своеобразный </a:t>
            </a:r>
            <a:r>
              <a:rPr lang="ru-RU" dirty="0"/>
              <a:t>циклический характер, что смысл и </a:t>
            </a:r>
            <a:r>
              <a:rPr lang="ru-RU" dirty="0" smtClean="0"/>
              <a:t>цель этого движения состоит </a:t>
            </a:r>
            <a:r>
              <a:rPr lang="ru-RU" dirty="0"/>
              <a:t>в самовозрастании, т.е. получении прибыли. Наиболее </a:t>
            </a:r>
            <a:r>
              <a:rPr lang="ru-RU" dirty="0" smtClean="0"/>
              <a:t>полно </a:t>
            </a:r>
            <a:r>
              <a:rPr lang="ru-RU" dirty="0"/>
              <a:t>и последовательно движение капитала было </a:t>
            </a:r>
            <a:r>
              <a:rPr lang="ru-RU" dirty="0" smtClean="0"/>
              <a:t>проанализировано </a:t>
            </a:r>
            <a:r>
              <a:rPr lang="ru-RU" dirty="0" err="1" smtClean="0"/>
              <a:t>К.Марксом</a:t>
            </a:r>
            <a:r>
              <a:rPr lang="ru-RU" dirty="0" smtClean="0"/>
              <a:t>.</a:t>
            </a:r>
          </a:p>
          <a:p>
            <a:r>
              <a:rPr lang="ru-RU" dirty="0"/>
              <a:t>Капитал осуществляет свое движение в двух сферах — </a:t>
            </a:r>
            <a:r>
              <a:rPr lang="ru-RU" dirty="0" smtClean="0"/>
              <a:t>производстве </a:t>
            </a:r>
            <a:r>
              <a:rPr lang="ru-RU" dirty="0"/>
              <a:t>и обращении и включает три стадии: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00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Кругооборот капитала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C:\Users\Слава\Desktop\img-dmS6f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30" y="1340768"/>
            <a:ext cx="835292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7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1 </a:t>
            </a:r>
            <a:r>
              <a:rPr lang="ru-RU" dirty="0" smtClean="0"/>
              <a:t>стадия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/>
          </a:bodyPr>
          <a:lstStyle/>
          <a:p>
            <a:r>
              <a:rPr lang="ru-RU" sz="2000" dirty="0"/>
              <a:t>Движение любого </a:t>
            </a:r>
            <a:r>
              <a:rPr lang="ru-RU" sz="2000" dirty="0" smtClean="0"/>
              <a:t>промышленного </a:t>
            </a:r>
            <a:r>
              <a:rPr lang="ru-RU" sz="2000" dirty="0"/>
              <a:t>капитала начинается непременно с денежной </a:t>
            </a:r>
            <a:r>
              <a:rPr lang="ru-RU" sz="2000" dirty="0" smtClean="0"/>
              <a:t>формы: деньги </a:t>
            </a:r>
            <a:r>
              <a:rPr lang="ru-RU" sz="2000" dirty="0"/>
              <a:t>необходимы для закупки элементов капитала и рабочей </a:t>
            </a:r>
            <a:r>
              <a:rPr lang="ru-RU" sz="2000" dirty="0" smtClean="0"/>
              <a:t>силы. При </a:t>
            </a:r>
            <a:r>
              <a:rPr lang="ru-RU" sz="2000" dirty="0"/>
              <a:t>этом деньги не расходуются окончательно, а </a:t>
            </a:r>
            <a:r>
              <a:rPr lang="ru-RU" sz="2000" dirty="0" smtClean="0"/>
              <a:t>авансируются, т.е</a:t>
            </a:r>
            <a:r>
              <a:rPr lang="ru-RU" sz="2000" dirty="0"/>
              <a:t>. предприниматель ожидает, что вернет себе инвестируемую </a:t>
            </a:r>
            <a:r>
              <a:rPr lang="ru-RU" sz="2000" dirty="0" smtClean="0"/>
              <a:t>сумму </a:t>
            </a:r>
            <a:r>
              <a:rPr lang="ru-RU" sz="2000" dirty="0"/>
              <a:t>и получит некоторую прибыль. Движение капитала </a:t>
            </a:r>
            <a:r>
              <a:rPr lang="ru-RU" sz="2000" dirty="0" smtClean="0"/>
              <a:t>происходит в </a:t>
            </a:r>
            <a:r>
              <a:rPr lang="ru-RU" sz="2000" dirty="0"/>
              <a:t>сфере обращения, но при этом закладываются условия </a:t>
            </a:r>
            <a:r>
              <a:rPr lang="ru-RU" sz="2000" dirty="0" smtClean="0"/>
              <a:t>производства </a:t>
            </a:r>
            <a:r>
              <a:rPr lang="ru-RU" sz="2000" dirty="0"/>
              <a:t>товаров и условия возрастания </a:t>
            </a:r>
            <a:r>
              <a:rPr lang="ru-RU" sz="2000" dirty="0" smtClean="0"/>
              <a:t>авансированной стоимости</a:t>
            </a:r>
            <a:r>
              <a:rPr lang="ru-RU" sz="2000" dirty="0"/>
              <a:t>. </a:t>
            </a:r>
            <a:r>
              <a:rPr lang="ru-RU" sz="2000" dirty="0" smtClean="0"/>
              <a:t>На выходе </a:t>
            </a:r>
            <a:r>
              <a:rPr lang="ru-RU" sz="2000" dirty="0"/>
              <a:t>из первой стадии денежный </a:t>
            </a:r>
            <a:r>
              <a:rPr lang="ru-RU" sz="2000" dirty="0" smtClean="0"/>
              <a:t>капитал </a:t>
            </a:r>
            <a:r>
              <a:rPr lang="ru-RU" sz="2000" dirty="0"/>
              <a:t>превращается в </a:t>
            </a:r>
            <a:r>
              <a:rPr lang="ru-RU" sz="2000" dirty="0" smtClean="0"/>
              <a:t>элементы </a:t>
            </a:r>
            <a:r>
              <a:rPr lang="ru-RU" sz="2000" dirty="0"/>
              <a:t>производительного капитала.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93096"/>
            <a:ext cx="2664296" cy="1998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38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678"/>
            <a:ext cx="8229600" cy="1143000"/>
          </a:xfrm>
        </p:spPr>
        <p:txBody>
          <a:bodyPr/>
          <a:lstStyle/>
          <a:p>
            <a:r>
              <a:rPr lang="ru-RU" dirty="0" smtClean="0"/>
              <a:t>2 стадия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/>
          <a:lstStyle/>
          <a:p>
            <a:r>
              <a:rPr lang="ru-RU" dirty="0"/>
              <a:t>Вторая стадия протекает в сфере производства. Здесь </a:t>
            </a:r>
            <a:r>
              <a:rPr lang="ru-RU" dirty="0" smtClean="0"/>
              <a:t>происходит соединение </a:t>
            </a:r>
            <a:r>
              <a:rPr lang="ru-RU" dirty="0"/>
              <a:t>средств производства и наемной рабочей силы. </a:t>
            </a:r>
            <a:r>
              <a:rPr lang="ru-RU" dirty="0" smtClean="0"/>
              <a:t>Функция </a:t>
            </a:r>
            <a:r>
              <a:rPr lang="ru-RU" dirty="0"/>
              <a:t>производительной формы капитала состоит в создании </a:t>
            </a:r>
            <a:r>
              <a:rPr lang="ru-RU" dirty="0" smtClean="0"/>
              <a:t>товарной </a:t>
            </a:r>
            <a:r>
              <a:rPr lang="ru-RU" dirty="0"/>
              <a:t>массы, стоимость которой больше </a:t>
            </a:r>
            <a:r>
              <a:rPr lang="ru-RU" dirty="0" smtClean="0"/>
              <a:t>стоимости использованных факторов </a:t>
            </a:r>
            <a:r>
              <a:rPr lang="ru-RU" dirty="0"/>
              <a:t>производства.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861048"/>
            <a:ext cx="2743200" cy="263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200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3 стадия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/>
          </a:bodyPr>
          <a:lstStyle/>
          <a:p>
            <a:r>
              <a:rPr lang="ru-RU" sz="2000" dirty="0"/>
              <a:t>При переходе из второй в третью стадию кругооборота </a:t>
            </a:r>
            <a:r>
              <a:rPr lang="ru-RU" sz="2000" dirty="0" smtClean="0"/>
              <a:t>капитал превращается </a:t>
            </a:r>
            <a:r>
              <a:rPr lang="ru-RU" sz="2000" dirty="0"/>
              <a:t>из производительной в товарную форму. Третья </a:t>
            </a:r>
            <a:r>
              <a:rPr lang="ru-RU" sz="2000" dirty="0" smtClean="0"/>
              <a:t>стадия </a:t>
            </a:r>
            <a:r>
              <a:rPr lang="ru-RU" sz="2000" dirty="0"/>
              <a:t>сопряжена с реализацией товарной продукции и протекает </a:t>
            </a:r>
            <a:r>
              <a:rPr lang="ru-RU" sz="2000" dirty="0" smtClean="0"/>
              <a:t>в сфере </a:t>
            </a:r>
            <a:r>
              <a:rPr lang="ru-RU" sz="2000" dirty="0"/>
              <a:t>обращения. При этом в итоге капитал вновь возвращается </a:t>
            </a:r>
            <a:r>
              <a:rPr lang="ru-RU" sz="2000" dirty="0" smtClean="0"/>
              <a:t>к первоначальной </a:t>
            </a:r>
            <a:r>
              <a:rPr lang="ru-RU" sz="2000" dirty="0"/>
              <a:t>денежной форме, однако величина его </a:t>
            </a:r>
            <a:r>
              <a:rPr lang="ru-RU" sz="2000" dirty="0" smtClean="0"/>
              <a:t>возросла по </a:t>
            </a:r>
            <a:r>
              <a:rPr lang="ru-RU" sz="2000" dirty="0"/>
              <a:t>сравнению с авансированной суммой. Функция товарной </a:t>
            </a:r>
            <a:r>
              <a:rPr lang="ru-RU" sz="2000" dirty="0" smtClean="0"/>
              <a:t>формы </a:t>
            </a:r>
            <a:r>
              <a:rPr lang="ru-RU" sz="2000" dirty="0"/>
              <a:t>капитала — реализация не только товаров, но и заключенной </a:t>
            </a:r>
            <a:r>
              <a:rPr lang="ru-RU" sz="2000" dirty="0" smtClean="0"/>
              <a:t>в них </a:t>
            </a:r>
            <a:r>
              <a:rPr lang="ru-RU" sz="2000" dirty="0"/>
              <a:t>стоимости, а также получение ожидаемой прибыли.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89040"/>
            <a:ext cx="2592288" cy="257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122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896"/>
            <a:ext cx="8229600" cy="1143000"/>
          </a:xfrm>
        </p:spPr>
        <p:txBody>
          <a:bodyPr/>
          <a:lstStyle/>
          <a:p>
            <a:r>
              <a:rPr lang="ru-RU" dirty="0" smtClean="0"/>
              <a:t>Кругооборот капитала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/>
          </a:bodyPr>
          <a:lstStyle/>
          <a:p>
            <a:r>
              <a:rPr lang="ru-RU" b="1" i="1" dirty="0"/>
              <a:t>Кругооборот капитала опосредует движение инвестиционных ресурсов в их натуральной и стоимостной формах с целью </a:t>
            </a:r>
            <a:r>
              <a:rPr lang="ru-RU" b="1" i="1" u="sng" dirty="0"/>
              <a:t>возрастания </a:t>
            </a:r>
            <a:r>
              <a:rPr lang="ru-RU" b="1" i="1" dirty="0"/>
              <a:t>первоначально авансированной стоимости. </a:t>
            </a:r>
            <a:r>
              <a:rPr lang="ru-RU" dirty="0"/>
              <a:t>Анализ </a:t>
            </a:r>
            <a:r>
              <a:rPr lang="ru-RU" dirty="0" smtClean="0"/>
              <a:t>кругооборота капитала </a:t>
            </a:r>
            <a:r>
              <a:rPr lang="ru-RU" dirty="0"/>
              <a:t>позволяет конкретизировать определение </a:t>
            </a:r>
            <a:r>
              <a:rPr lang="ru-RU" dirty="0" smtClean="0"/>
              <a:t>промышленного </a:t>
            </a:r>
            <a:r>
              <a:rPr lang="ru-RU" dirty="0"/>
              <a:t>капитала. </a:t>
            </a:r>
            <a:endParaRPr lang="ru-RU" dirty="0" smtClean="0"/>
          </a:p>
          <a:p>
            <a:r>
              <a:rPr lang="ru-RU" b="1" i="1" u="sng" dirty="0" smtClean="0"/>
              <a:t>Промышленным</a:t>
            </a:r>
            <a:r>
              <a:rPr lang="ru-RU" b="1" i="1" dirty="0" smtClean="0"/>
              <a:t> </a:t>
            </a:r>
            <a:r>
              <a:rPr lang="ru-RU" b="1" i="1" dirty="0"/>
              <a:t>называется </a:t>
            </a:r>
            <a:r>
              <a:rPr lang="ru-RU" b="1" i="1" u="sng" dirty="0"/>
              <a:t>капитал</a:t>
            </a:r>
            <a:r>
              <a:rPr lang="ru-RU" b="1" i="1" dirty="0"/>
              <a:t>, </a:t>
            </a:r>
            <a:r>
              <a:rPr lang="ru-RU" b="1" i="1" dirty="0" smtClean="0"/>
              <a:t>последовательно меняющий </a:t>
            </a:r>
            <a:r>
              <a:rPr lang="ru-RU" b="1" i="1" dirty="0"/>
              <a:t>в ходе кругооборота три функциональные формы и </a:t>
            </a:r>
            <a:r>
              <a:rPr lang="ru-RU" b="1" i="1" dirty="0" smtClean="0"/>
              <a:t>выполняющий </a:t>
            </a:r>
            <a:r>
              <a:rPr lang="ru-RU" b="1" i="1" dirty="0"/>
              <a:t>соответствующие этим формам </a:t>
            </a:r>
            <a:r>
              <a:rPr lang="ru-RU" b="1" i="1" dirty="0" smtClean="0"/>
              <a:t>функции.</a:t>
            </a:r>
          </a:p>
        </p:txBody>
      </p:sp>
    </p:spTree>
    <p:extLst>
      <p:ext uri="{BB962C8B-B14F-4D97-AF65-F5344CB8AC3E}">
        <p14:creationId xmlns:p14="http://schemas.microsoft.com/office/powerpoint/2010/main" val="373849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394</TotalTime>
  <Words>489</Words>
  <Application>Microsoft Office PowerPoint</Application>
  <PresentationFormat>Экран (4:3)</PresentationFormat>
  <Paragraphs>25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Constantia</vt:lpstr>
      <vt:lpstr>Wingdings 2</vt:lpstr>
      <vt:lpstr>Поток</vt:lpstr>
      <vt:lpstr>Кругооборот и оборот капитала. Основной и оборотный капитал</vt:lpstr>
      <vt:lpstr>Капитал</vt:lpstr>
      <vt:lpstr>Кругооборот капитала</vt:lpstr>
      <vt:lpstr>Кругооборот капитала</vt:lpstr>
      <vt:lpstr>Кругооборот капитала</vt:lpstr>
      <vt:lpstr>1 стадия</vt:lpstr>
      <vt:lpstr>2 стадия</vt:lpstr>
      <vt:lpstr>3 стадия</vt:lpstr>
      <vt:lpstr>Кругооборот капитала</vt:lpstr>
      <vt:lpstr>Кругооборот капитала</vt:lpstr>
      <vt:lpstr>Оборот капитала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Кругооборот и оборот капитала</dc:title>
  <dc:creator>Слава</dc:creator>
  <cp:lastModifiedBy>Пользователь Windows</cp:lastModifiedBy>
  <cp:revision>20</cp:revision>
  <dcterms:created xsi:type="dcterms:W3CDTF">2017-11-13T17:06:03Z</dcterms:created>
  <dcterms:modified xsi:type="dcterms:W3CDTF">2020-09-21T16:01:33Z</dcterms:modified>
</cp:coreProperties>
</file>