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69" r:id="rId4"/>
    <p:sldId id="270" r:id="rId5"/>
    <p:sldId id="258" r:id="rId6"/>
    <p:sldId id="259" r:id="rId7"/>
    <p:sldId id="260" r:id="rId8"/>
    <p:sldId id="261" r:id="rId9"/>
    <p:sldId id="271" r:id="rId10"/>
    <p:sldId id="272" r:id="rId11"/>
    <p:sldId id="273" r:id="rId12"/>
    <p:sldId id="262" r:id="rId13"/>
    <p:sldId id="263" r:id="rId14"/>
    <p:sldId id="264" r:id="rId15"/>
    <p:sldId id="265" r:id="rId16"/>
    <p:sldId id="266" r:id="rId17"/>
    <p:sldId id="274" r:id="rId18"/>
    <p:sldId id="267" r:id="rId19"/>
    <p:sldId id="275" r:id="rId20"/>
    <p:sldId id="26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>
    <p:extLst>
      <p:ext uri="{19B8F6BF-5375-455C-9EA6-DF929625EA0E}">
        <p15:presenceInfo xmlns:p15="http://schemas.microsoft.com/office/powerpoint/2012/main" userId="Leno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02T18:48:54.061" idx="1">
    <p:pos x="10" y="10"/>
    <p:text/>
    <p:extLst>
      <p:ext uri="{C676402C-5697-4E1C-873F-D02D1690AC5C}">
        <p15:threadingInfo xmlns:p15="http://schemas.microsoft.com/office/powerpoint/2012/main" timeZoneBias="-3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73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5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1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6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30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225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3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590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73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768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47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3B581AB-B500-4DE4-A2AA-F5EAA614E245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63F24FA5-6D60-4731-A747-57798F325BD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306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D793F-B45F-4E45-A2C2-A9FFBDDE0B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Банковские риски и их сущность</a:t>
            </a:r>
            <a:endParaRPr lang="ru-RU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6CCFFE-AD07-46DD-8828-51CD172EAB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8668" y="3960261"/>
            <a:ext cx="4474346" cy="147501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058358-1507-4CCC-8262-8443C88B2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899" y="3176978"/>
            <a:ext cx="3657600" cy="277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028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0F88B-4D1E-4D66-80A1-356C257A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Рыноч­ный риск (валютный)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4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85710E-BB7F-4178-8DB2-C3E81056E4F4}"/>
              </a:ext>
            </a:extLst>
          </p:cNvPr>
          <p:cNvSpPr/>
          <p:nvPr/>
        </p:nvSpPr>
        <p:spPr>
          <a:xfrm>
            <a:off x="490193" y="2055043"/>
            <a:ext cx="10878532" cy="5139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Коммерческий риск определяется как вероятность неблаго­приятного воздействия изменений валютного курса на эко­номическую ситуацию деятельности клиента, филиала бан­ка, самого головного банка.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Конверсионный риск связан с возможностью потенциаль­ных потерь банка при проведении конкретных валютных операций: привлечение и размещение внутри страны и за ее пределами средств в иностранной валюте, купля-продажа, конвертация валюты, проведение расчетов в иностранной валюте, открытие и ведение счетов предприятий, организаций и банков в иностранной валюте, а также другие операции.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10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0F88B-4D1E-4D66-80A1-356C257A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Рыноч­ный риск (валютный)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4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85710E-BB7F-4178-8DB2-C3E81056E4F4}"/>
              </a:ext>
            </a:extLst>
          </p:cNvPr>
          <p:cNvSpPr/>
          <p:nvPr/>
        </p:nvSpPr>
        <p:spPr>
          <a:xfrm>
            <a:off x="490193" y="2055043"/>
            <a:ext cx="10878532" cy="409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Трансляционный (бухгалтерский) риск возникает при пере­оценке стоимости основных средств и других активов, пасси­вов, счетов прибылей и убытков зарубежных филиалов банка, клиентов, контрагентов, а также в процессе пересчета из од­ной валюты в другую. Этот риск во многом зависит от выбора валюты пересчета, ее устойчивости, а также метода, исполь­зуемого при переоценке и учете балансовых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внебалансовых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статей.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Пересчет может проводиться по методу трансляции (по теку­щему курсу на дату пересчета) или по историческому методу (по курсу на дату совершения конкретной операции).</a:t>
            </a:r>
          </a:p>
          <a:p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Риск открытой валютной позиции характеризуется несоот­ветствием требований и обязательств банка, приобретенных в результате осуществления операций купли-продажи ино­странной валюты, конверсии одного вида валюты в другой, а также других операций, при проведении которых изменяются требования либо обязательства банка в иностранной валюте.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712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62FD4-45E7-4B39-9449-5EBB07B26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Риск ликвидности </a:t>
            </a:r>
            <a:endParaRPr lang="ru-RU" sz="36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1E61984-5350-4AB7-9F05-27A493EFF09A}"/>
              </a:ext>
            </a:extLst>
          </p:cNvPr>
          <p:cNvSpPr/>
          <p:nvPr/>
        </p:nvSpPr>
        <p:spPr>
          <a:xfrm>
            <a:off x="495995" y="2074234"/>
            <a:ext cx="10672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Риск ликвидности банка означает риск убытков вследствие неспособности кредитной организации обеспечить исполнение своих обязательств в полном объеме.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043505-0970-4CF3-99B5-B55D233A6576}"/>
              </a:ext>
            </a:extLst>
          </p:cNvPr>
          <p:cNvSpPr/>
          <p:nvPr/>
        </p:nvSpPr>
        <p:spPr>
          <a:xfrm>
            <a:off x="878889" y="3545466"/>
            <a:ext cx="10635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Риск банковской ликвидности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характеризуется: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FE13E7-9B83-40D5-BF76-C1B13FD05D7E}"/>
              </a:ext>
            </a:extLst>
          </p:cNvPr>
          <p:cNvSpPr/>
          <p:nvPr/>
        </p:nvSpPr>
        <p:spPr>
          <a:xfrm>
            <a:off x="363984" y="4145631"/>
            <a:ext cx="11150354" cy="2443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недостатком ликвидности для исполнения банком своих обязательств перед кредиторами и вкладчиками;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недостатком ликвидности для удовлетворения спроса на кре­дит со стороны клиентов банка;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избытком ликвидности и, как следствие, потерей доходности из-за избытка высоколиквидных активов.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93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C6C9B-3815-4B80-AC1A-29B779416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Операционный риск </a:t>
            </a:r>
            <a:endParaRPr lang="ru-RU" sz="44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DEAA861-5B07-44AA-86AB-BA573674F69E}"/>
              </a:ext>
            </a:extLst>
          </p:cNvPr>
          <p:cNvSpPr/>
          <p:nvPr/>
        </p:nvSpPr>
        <p:spPr>
          <a:xfrm>
            <a:off x="230819" y="1980711"/>
            <a:ext cx="11374691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Операционный риск определяется угрозой возникновения нарушений во внутреннем контроле и банковском руководстве, что может нанести урон финансовому положению банка в форме ошибок, мошенничества, несвоевременности действий или выбранных интересов банка.</a:t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33E098-B1AE-4002-A8B9-236DF44F7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175" y="3555961"/>
            <a:ext cx="4379650" cy="328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53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81C3C-4FED-4499-B537-AEBE5A91E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Юридический риск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8C04C8C-D3A0-4AD0-A684-A61213A0806E}"/>
              </a:ext>
            </a:extLst>
          </p:cNvPr>
          <p:cNvSpPr/>
          <p:nvPr/>
        </p:nvSpPr>
        <p:spPr>
          <a:xfrm>
            <a:off x="727969" y="2011502"/>
            <a:ext cx="108775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Банки сталкиваются с различными формами юридического риска, обусловленного правильностью и адекватностью составления документов и авизо, в результате чего возникает угроза финансовому положению банка.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риск увеличивается в случае проведения банками новых типов операций, которые либо противоречиво представлены в действующем законодательстве, либо не представлены совсем.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C0BA0C-64E0-4B2F-8AA3-961AC7165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486" y="4449452"/>
            <a:ext cx="2916024" cy="210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01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627EC-6A26-431F-8CA5-56522D1D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0" y="550416"/>
            <a:ext cx="11113658" cy="1305017"/>
          </a:xfrm>
        </p:spPr>
        <p:txBody>
          <a:bodyPr>
            <a:normAutofit/>
          </a:bodyPr>
          <a:lstStyle/>
          <a:p>
            <a:pPr algn="ctr"/>
            <a:r>
              <a:rPr lang="ru-RU" sz="4900" dirty="0"/>
              <a:t>Риск репутации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11148D7-EEA5-474C-BDC5-7A8F3D813C27}"/>
              </a:ext>
            </a:extLst>
          </p:cNvPr>
          <p:cNvSpPr/>
          <p:nvPr/>
        </p:nvSpPr>
        <p:spPr>
          <a:xfrm>
            <a:off x="575894" y="2267778"/>
            <a:ext cx="107952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Риск репутации банка возникает в результате операционных сбоев, исполнения законов, норм регулирования и по другим причинам</a:t>
            </a:r>
            <a:endParaRPr lang="ru-RU" sz="3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2162E15-7BF3-4F12-81D1-9B7A4CCE3F65}"/>
              </a:ext>
            </a:extLst>
          </p:cNvPr>
          <p:cNvSpPr/>
          <p:nvPr/>
        </p:nvSpPr>
        <p:spPr>
          <a:xfrm>
            <a:off x="7617041" y="3785938"/>
            <a:ext cx="38262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Данный риск особенно опасен для банков, так как природа банковской деятельности требует доверия вкладчиков, кредиторов и общего рынка.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D992E6-F6F7-47BF-B5FF-896BFA5CB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46" y="3359680"/>
            <a:ext cx="2819514" cy="325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10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349FB-1FD3-4C15-9A8F-2CA520E66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Банковские риски, с точки зрения движения финансовых ресурсов банка:</a:t>
            </a:r>
            <a:endParaRPr lang="ru-RU" sz="24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3CDFC3-9EF1-4239-889F-AFEC3E222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7219" y="1786015"/>
            <a:ext cx="5087075" cy="536005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прямые финансовые риски </a:t>
            </a:r>
            <a:endParaRPr lang="ru-RU" dirty="0">
              <a:solidFill>
                <a:srgbClr val="00206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5D1490-0591-477A-B986-962E4443C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9889" y="2377588"/>
            <a:ext cx="5393100" cy="2934999"/>
          </a:xfrm>
        </p:spPr>
        <p:txBody>
          <a:bodyPr>
            <a:norm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риски, непосредственно изменяющие величину прибыли банка в ходе проведения банковской операции: кредитный и страновой риски, включая риск международного перевода, рыночный риск, риск процентной ставки и риск ликвидности.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7AB8CE-6D12-4A6C-AD14-32FB2A59E9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23736" y="1824215"/>
            <a:ext cx="5087073" cy="55337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функциональные и прочие риски</a:t>
            </a:r>
            <a:r>
              <a:rPr lang="ru-RU" dirty="0">
                <a:solidFill>
                  <a:srgbClr val="00206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BD2676-3EAC-470D-909E-FA0E184A2A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7709" y="2377587"/>
            <a:ext cx="5393100" cy="2934999"/>
          </a:xfrm>
        </p:spPr>
        <p:txBody>
          <a:bodyPr>
            <a:norm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риски, косвенно влияющие на финансовое положение банка: юридический риск, операционный риск и риск репутации.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C5F0E0-16A9-478B-A913-5E714DDA8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26" y="4465468"/>
            <a:ext cx="3469266" cy="23139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F0468B-EB43-4586-9653-450E6BE6AE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246" y="4251704"/>
            <a:ext cx="3772024" cy="212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996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349FB-1FD3-4C15-9A8F-2CA520E66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81575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возможностям и методам регулирования</a:t>
            </a:r>
            <a:endParaRPr lang="ru-RU" sz="24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3CDFC3-9EF1-4239-889F-AFEC3E222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7219" y="1786015"/>
            <a:ext cx="5087075" cy="536005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5D1490-0591-477A-B986-962E4443C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9889" y="2377588"/>
            <a:ext cx="5393100" cy="2934999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подлежат регулированию, они не поддаются или слабо поддаются предупреждению и минимизации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7AB8CE-6D12-4A6C-AD14-32FB2A59E9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23736" y="1824215"/>
            <a:ext cx="5087073" cy="553373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BD2676-3EAC-470D-909E-FA0E184A2A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7709" y="2377587"/>
            <a:ext cx="5393100" cy="2934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регулируются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C5F0E0-16A9-478B-A913-5E714DDA8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26" y="4465468"/>
            <a:ext cx="3469266" cy="23139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F0468B-EB43-4586-9653-450E6BE6AE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246" y="4251704"/>
            <a:ext cx="3772024" cy="212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35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6BB73-ACB3-4AF6-B0C0-5F40A8975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оценка степени риска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E22264-53C7-4211-80ED-BED207CCCC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Качественный анализ </a:t>
            </a:r>
            <a:endParaRPr lang="ru-RU" sz="32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238506-75AC-441F-922F-703F62CF560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анализ источников и потенциальных зон риска, определяемых его факторами. </a:t>
            </a:r>
            <a:endParaRPr lang="ru-RU" sz="24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4F606AC-88DD-4332-A5E8-00366154C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Количественный анализ </a:t>
            </a:r>
            <a:endParaRPr lang="ru-RU" sz="28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F8160E-3576-4B6E-8309-04413894982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lvl="0" indent="0" algn="ctr">
              <a:buClr>
                <a:srgbClr val="903163"/>
              </a:buClr>
              <a:buNone/>
            </a:pPr>
            <a:r>
              <a:rPr lang="ru-RU" sz="2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Количественный анализ </a:t>
            </a:r>
            <a:r>
              <a:rPr lang="ru-RU" sz="2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риска преследует цель численно определить, т.е. формализовать степень риска.</a:t>
            </a:r>
            <a:endParaRPr lang="ru-RU" sz="2400" dirty="0">
              <a:solidFill>
                <a:schemeClr val="accent1">
                  <a:lumMod val="90000"/>
                  <a:lumOff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A7025B-7D2A-4F32-BEC8-BF6988423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525" y="4495006"/>
            <a:ext cx="3284462" cy="218279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938256-29E1-4EF7-A926-59A0C383D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511" y="4479040"/>
            <a:ext cx="3201437" cy="218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33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D8A9A4-C776-457B-BA1C-04257CE4DA46}"/>
              </a:ext>
            </a:extLst>
          </p:cNvPr>
          <p:cNvSpPr/>
          <p:nvPr/>
        </p:nvSpPr>
        <p:spPr>
          <a:xfrm>
            <a:off x="547456" y="940541"/>
            <a:ext cx="11097088" cy="6140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определении и изучении банковских рисков, необходимо помнить, что банки в своей деятельности сталкиваются не с одним определенным риском, а со всей совокупностью различных видов риска, отличающихся между собой по месту и времени возникновения, своему влиянию на деятельность банка, и рассматривать их (риски) необходимо в совокупности. Изменение одного вида риска вызывают изменения почти всех остальных видов. Все это, естественно, затрудняет выбор метода анализа уровня конкретного риска и принятие решения по его оптимизации ведет к углубленному анализу множества других рисковых факторов.</a:t>
            </a: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751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B881B-0BC6-4FEA-AAC5-C3033A3A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    Риск в банковской деятельности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64D27D-F521-4B14-9858-73F4FE5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9821"/>
            <a:ext cx="11029616" cy="198859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стоимостное выражение вероятностного события, ведущего к потерям банком части своих ресурсов, недополучению доходов или произведению дополнительных расходов в результате осуществления финансовых операций.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842F32-BD43-4FEE-94D0-828651C9D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182" y="3429000"/>
            <a:ext cx="5063635" cy="334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63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D8A9A4-C776-457B-BA1C-04257CE4DA46}"/>
              </a:ext>
            </a:extLst>
          </p:cNvPr>
          <p:cNvSpPr/>
          <p:nvPr/>
        </p:nvSpPr>
        <p:spPr>
          <a:xfrm>
            <a:off x="547456" y="940541"/>
            <a:ext cx="11097088" cy="172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Банки работают в области управляемого риска. Поэтому очень важно уметь прогнозировать и управлять банковскими рисками, вовремя оценивать риски на финансовом рынке. Необходима методика анализа и прогноза банковских рисков с тем, чтобы фактор неопределённости будущего, как источника повышенного риска на финансовом рынке, был источником получения высоких доходов.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2889DD-5C39-4DED-952B-A208F7A8B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416" y="2724345"/>
            <a:ext cx="6073865" cy="403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32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B881B-0BC6-4FEA-AAC5-C3033A3A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    Риск в банковской деятельности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64D27D-F521-4B14-9858-73F4FE5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9820"/>
            <a:ext cx="11029616" cy="4416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Банковский риск представляет собой угрозу потери банком части банковских ресурсов по причинам неполучения запланированных доходов или возникновения непредвиденных расходов.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Во второй половине XX века особое место и важное значение стало уделяться управлению рисками в коммерческой деятельности и, в том числе, в банковской сфере.</a:t>
            </a:r>
          </a:p>
        </p:txBody>
      </p:sp>
    </p:spTree>
    <p:extLst>
      <p:ext uri="{BB962C8B-B14F-4D97-AF65-F5344CB8AC3E}">
        <p14:creationId xmlns:p14="http://schemas.microsoft.com/office/powerpoint/2010/main" val="1534515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B881B-0BC6-4FEA-AAC5-C3033A3A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    Риск в банковской деятельности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64D27D-F521-4B14-9858-73F4FE5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9820"/>
            <a:ext cx="11029616" cy="461410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целей поиска путей минимизации рисков их классифицируют.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Под классификацией рисков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понимается их распределение на отдельные группы по определенным признакам для достижения определенных целей.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основе комплексной классификации банковских рисков можно моделировать банковскую деятельность, проводить поиск внутренних резервов с целью повышения эффективности осуществления операций.  При всем многообразии предлагаемых различных классификаций и подходов, следует ориентироваться на "Базовые принципы эффективного надзора за банковской деятельностью", разработанные Базельским комитетом по банковскому надзору и опубликованные в сентябре 1997 года в виде консультативного письма, согласно которого выделяются следующие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риски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Кредитный риск 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Страновой риск и риск перевода;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Рыночный риск;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Риск ликвидности;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Операционный риск;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Юридический риск;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Риск репутации 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49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79E8A-1418-46AC-BF4D-2E3C2D58F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3774" y="774954"/>
            <a:ext cx="11864451" cy="1816906"/>
          </a:xfrm>
        </p:spPr>
        <p:txBody>
          <a:bodyPr>
            <a:normAutofit/>
          </a:bodyPr>
          <a:lstStyle/>
          <a:p>
            <a:pPr algn="ctr"/>
            <a:r>
              <a:rPr lang="ru-RU" sz="8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Ключевые риски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B11C57B-AFDA-4138-A19E-F478FAC31792}"/>
              </a:ext>
            </a:extLst>
          </p:cNvPr>
          <p:cNvSpPr/>
          <p:nvPr/>
        </p:nvSpPr>
        <p:spPr>
          <a:xfrm>
            <a:off x="1930878" y="234502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FC8879-86F6-4774-A86E-2B38261D7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543" y="2639642"/>
            <a:ext cx="4147336" cy="414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48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2753C-8DF2-455C-9802-5CD51BB17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/>
              <a:t>1) Кредитный риск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BF3540-9FDF-47DE-9533-4CE03947F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745" y="2218540"/>
            <a:ext cx="11029615" cy="189182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Кредитный риск является главным для банков и означает угрозу неисполнения контрактных соглашений или договоренностей.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579991-99C6-4DD0-AC89-A46C550DD634}"/>
              </a:ext>
            </a:extLst>
          </p:cNvPr>
          <p:cNvSpPr/>
          <p:nvPr/>
        </p:nvSpPr>
        <p:spPr>
          <a:xfrm>
            <a:off x="4949072" y="4110362"/>
            <a:ext cx="6947006" cy="2440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Данный риск относится не только к банковским кредитам, но и к иным балансовым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внебалансовым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статьям банка, к которым можно отнести банковские гарантии, акцепты, инвестиционный портфель ценных бумаг.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кредитного риска на банк может быть минимизировано путем создания резервов для списания с баланса ненадежных кредитов и, в случае необходимости, начисленных процентов по ним.</a:t>
            </a:r>
            <a:endParaRPr lang="ru-RU" dirty="0">
              <a:solidFill>
                <a:srgbClr val="3D3D3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FEFCEB-B6FD-4E2E-A2D6-171E02B97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93" y="3879171"/>
            <a:ext cx="3476207" cy="287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85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EE65FD-96E9-40F1-883E-92DD8FE4A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Страновой риск и риск перевода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704ED4-3183-4E19-845F-E6F01D013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1583636"/>
          </a:xfrm>
        </p:spPr>
        <p:txBody>
          <a:bodyPr/>
          <a:lstStyle/>
          <a:p>
            <a:r>
              <a:rPr lang="ru-RU" b="1" dirty="0"/>
              <a:t>Тесно связанный с кредитным риском как неотъемлемой частью кредитования, международные заимствования включают в себя </a:t>
            </a:r>
            <a:r>
              <a:rPr lang="ru-RU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страновой риск</a:t>
            </a:r>
            <a:r>
              <a:rPr lang="ru-RU" b="1" dirty="0"/>
              <a:t>, обусловленный экономической, социальной и политической обстановкой в стране заемщика, что становится более очевидным при предоставлении займов иностранным государствам.</a:t>
            </a:r>
            <a:br>
              <a:rPr lang="ru-RU" b="1" dirty="0"/>
            </a:b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C04A250-9AF7-4D03-B6E8-46A2714440A0}"/>
              </a:ext>
            </a:extLst>
          </p:cNvPr>
          <p:cNvSpPr/>
          <p:nvPr/>
        </p:nvSpPr>
        <p:spPr>
          <a:xfrm>
            <a:off x="446842" y="3764133"/>
            <a:ext cx="43826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Одним из компонентов странового риска является риск международного перевода , возникающий при номинировании обязательств заемщика в иностранной валюте, которая может стать недоступной для заемщика вне зависимости от условий договора.</a:t>
            </a:r>
            <a:endParaRPr lang="ru-RU" sz="20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054C84-6E9C-44C9-AEE5-8B8474A801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643" y="3429000"/>
            <a:ext cx="4644319" cy="309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212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0F88B-4D1E-4D66-80A1-356C257A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Рыноч­ный риск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CA3494-C887-4CEC-B391-736B9C034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1191" y="5033638"/>
            <a:ext cx="5422390" cy="1342316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solidFill>
                  <a:schemeClr val="accent3"/>
                </a:solidFill>
              </a:rPr>
              <a:t>1) процентный риск, связанный с изменчивостью уровня про­центных ставок</a:t>
            </a:r>
            <a:endParaRPr lang="ru-RU" sz="2400" dirty="0">
              <a:solidFill>
                <a:schemeClr val="accent3"/>
              </a:solidFill>
            </a:endParaRPr>
          </a:p>
          <a:p>
            <a:endParaRPr lang="ru-RU" sz="28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D51B23-E42B-463B-83D1-F2F026A41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8316" y="5033638"/>
            <a:ext cx="5422392" cy="1342316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solidFill>
                  <a:schemeClr val="accent3"/>
                </a:solidFill>
              </a:rPr>
              <a:t>2)  валютный риск, обусловленный изменчивостью стоимости валют в результате колебаний валютных курсов.</a:t>
            </a:r>
            <a:endParaRPr lang="ru-RU" sz="2400" dirty="0">
              <a:solidFill>
                <a:schemeClr val="accent3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FFA68B-E80C-48FA-A2F0-D761B3C35B86}"/>
              </a:ext>
            </a:extLst>
          </p:cNvPr>
          <p:cNvSpPr/>
          <p:nvPr/>
        </p:nvSpPr>
        <p:spPr>
          <a:xfrm>
            <a:off x="2405848" y="3950563"/>
            <a:ext cx="70689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банковской практике традиционно выделяют две важней­шие составляющие рыночного риска</a:t>
            </a:r>
            <a:endParaRPr lang="ru-RU" sz="1200" dirty="0">
              <a:solidFill>
                <a:schemeClr val="accent3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0C1B063-CBA1-4671-9EE2-985F170D6F65}"/>
              </a:ext>
            </a:extLst>
          </p:cNvPr>
          <p:cNvSpPr/>
          <p:nvPr/>
        </p:nvSpPr>
        <p:spPr>
          <a:xfrm>
            <a:off x="284085" y="2065356"/>
            <a:ext cx="1115923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возможная опасность изменения стоимости активов, пассивов и забалансовых статей банка в результате воз­действия рыночных факторов (изменения процентных ставок, курсов валют и т.д.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1998 г. банки, работающие на международных рынках стран, принявших Базельский стандарт, должны поддер­живать свой капитал на уровне, покрывающем рыночный риск.</a:t>
            </a:r>
          </a:p>
        </p:txBody>
      </p:sp>
    </p:spTree>
    <p:extLst>
      <p:ext uri="{BB962C8B-B14F-4D97-AF65-F5344CB8AC3E}">
        <p14:creationId xmlns:p14="http://schemas.microsoft.com/office/powerpoint/2010/main" val="3587351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0F88B-4D1E-4D66-80A1-356C257A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Рыноч­ный риск (Процентный)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4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85710E-BB7F-4178-8DB2-C3E81056E4F4}"/>
              </a:ext>
            </a:extLst>
          </p:cNvPr>
          <p:cNvSpPr/>
          <p:nvPr/>
        </p:nvSpPr>
        <p:spPr>
          <a:xfrm>
            <a:off x="490193" y="2055043"/>
            <a:ext cx="10878532" cy="417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риск повышения процентных ставок по привлеченным ре­сурсам (пассивам), вынуждающий банк нести большие, чем ожидалось, расходы по обслуживанию своих обязательств;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риск понижения процентных ставок по размещенным ресур­сам (активам), оказывающий отрицательное влияние на уро­вень процентных доходов банка;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риск отрицательной процентной маржи, характеризующийся как проявление крайней степени процентного риска, наступающий, когда процентные расходы банка, выплачиваемые по средствам Национального банка, других банков, по счетам коммерческих и не коммерческих организаций, превышают процентные доходы от размещения ресурсов.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Хотя данный риск является обычным для банковской деятельности, он может нанести значительный урон прибыли и собственному капиталу банка. Поэтому управление риском процентной ставки является крайне важным при проведении операций на сложных финансовых рынках, где участники сами формируют рыночные процентные ставки, и особенно в странах с разрегулированной процентной ставкой.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11584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73</TotalTime>
  <Words>1393</Words>
  <Application>Microsoft Office PowerPoint</Application>
  <PresentationFormat>Широкоэкранный</PresentationFormat>
  <Paragraphs>72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 Black</vt:lpstr>
      <vt:lpstr>Calibri</vt:lpstr>
      <vt:lpstr>Corbel</vt:lpstr>
      <vt:lpstr>Gill Sans MT</vt:lpstr>
      <vt:lpstr>Segoe UI Semilight</vt:lpstr>
      <vt:lpstr>Times New Roman</vt:lpstr>
      <vt:lpstr>Wingdings 2</vt:lpstr>
      <vt:lpstr>Дивиденд</vt:lpstr>
      <vt:lpstr>Банковские риски и их сущность</vt:lpstr>
      <vt:lpstr>    Риск в банковской деятельности </vt:lpstr>
      <vt:lpstr>    Риск в банковской деятельности </vt:lpstr>
      <vt:lpstr>    Риск в банковской деятельности </vt:lpstr>
      <vt:lpstr>Ключевые риски</vt:lpstr>
      <vt:lpstr>1) Кредитный риск </vt:lpstr>
      <vt:lpstr>Страновой риск и риск перевода</vt:lpstr>
      <vt:lpstr>Рыноч­ный риск </vt:lpstr>
      <vt:lpstr>Рыноч­ный риск (Процентный) </vt:lpstr>
      <vt:lpstr>Рыноч­ный риск (валютный) </vt:lpstr>
      <vt:lpstr>Рыноч­ный риск (валютный) </vt:lpstr>
      <vt:lpstr>Риск ликвидности </vt:lpstr>
      <vt:lpstr>Операционный риск </vt:lpstr>
      <vt:lpstr>Юридический риск</vt:lpstr>
      <vt:lpstr>Риск репутации  </vt:lpstr>
      <vt:lpstr>Банковские риски, с точки зрения движения финансовых ресурсов банка:</vt:lpstr>
      <vt:lpstr>ПО возможностям и методам регулирования</vt:lpstr>
      <vt:lpstr>оценка степени риска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Банковские риски и их сущность</dc:title>
  <dc:creator>Lenovo</dc:creator>
  <cp:lastModifiedBy>user1</cp:lastModifiedBy>
  <cp:revision>12</cp:revision>
  <dcterms:created xsi:type="dcterms:W3CDTF">2020-04-02T11:56:05Z</dcterms:created>
  <dcterms:modified xsi:type="dcterms:W3CDTF">2021-03-07T13:09:36Z</dcterms:modified>
</cp:coreProperties>
</file>