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8"/>
  </p:notesMasterIdLst>
  <p:sldIdLst>
    <p:sldId id="256" r:id="rId2"/>
    <p:sldId id="285" r:id="rId3"/>
    <p:sldId id="344" r:id="rId4"/>
    <p:sldId id="286" r:id="rId5"/>
    <p:sldId id="329" r:id="rId6"/>
    <p:sldId id="330" r:id="rId7"/>
    <p:sldId id="338" r:id="rId8"/>
    <p:sldId id="339" r:id="rId9"/>
    <p:sldId id="340" r:id="rId10"/>
    <p:sldId id="342" r:id="rId11"/>
    <p:sldId id="343" r:id="rId12"/>
    <p:sldId id="331" r:id="rId13"/>
    <p:sldId id="332" r:id="rId14"/>
    <p:sldId id="333" r:id="rId15"/>
    <p:sldId id="341" r:id="rId16"/>
    <p:sldId id="335" r:id="rId17"/>
    <p:sldId id="299" r:id="rId18"/>
    <p:sldId id="336" r:id="rId19"/>
    <p:sldId id="345" r:id="rId20"/>
    <p:sldId id="298" r:id="rId21"/>
    <p:sldId id="346" r:id="rId22"/>
    <p:sldId id="347" r:id="rId23"/>
    <p:sldId id="348" r:id="rId24"/>
    <p:sldId id="349" r:id="rId25"/>
    <p:sldId id="350" r:id="rId26"/>
    <p:sldId id="351" r:id="rId2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19" autoAdjust="0"/>
    <p:restoredTop sz="94595" autoAdjust="0"/>
  </p:normalViewPr>
  <p:slideViewPr>
    <p:cSldViewPr>
      <p:cViewPr varScale="1">
        <p:scale>
          <a:sx n="64" d="100"/>
          <a:sy n="64" d="100"/>
        </p:scale>
        <p:origin x="1296" y="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ru-RU"/>
          </a:p>
        </p:txBody>
      </p:sp>
      <p:sp>
        <p:nvSpPr>
          <p:cNvPr id="819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ru-RU"/>
          </a:p>
        </p:txBody>
      </p:sp>
      <p:sp>
        <p:nvSpPr>
          <p:cNvPr id="8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ru-RU"/>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0763D96-1091-4B31-8534-C2AD6BA34FAE}" type="slidenum">
              <a:rPr lang="ru-RU"/>
              <a:pPr/>
              <a:t>‹#›</a:t>
            </a:fld>
            <a:endParaRPr lang="ru-RU"/>
          </a:p>
        </p:txBody>
      </p:sp>
    </p:spTree>
    <p:extLst>
      <p:ext uri="{BB962C8B-B14F-4D97-AF65-F5344CB8AC3E}">
        <p14:creationId xmlns:p14="http://schemas.microsoft.com/office/powerpoint/2010/main" val="5655629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4F07932A-D475-452F-AF62-694FDB9A6DD5}"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D56247-A4B5-4C17-B2AA-7D3026073F1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p>
            <a:endParaRPr lang="ru-RU"/>
          </a:p>
        </p:txBody>
      </p:sp>
      <p:sp>
        <p:nvSpPr>
          <p:cNvPr id="5" name="Нижний колонтитул 4"/>
          <p:cNvSpPr>
            <a:spLocks noGrp="1"/>
          </p:cNvSpPr>
          <p:nvPr>
            <p:ph type="ftr" sz="quarter" idx="11"/>
          </p:nvPr>
        </p:nvSpPr>
        <p:spPr>
          <a:xfrm>
            <a:off x="457200" y="6556248"/>
            <a:ext cx="3657600" cy="228600"/>
          </a:xfrm>
        </p:spPr>
        <p:txBody>
          <a:bodyPr/>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9C9E323-07CF-4D97-9504-962A55E169F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CD293A-0266-41D0-B59A-57E871CE6D3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p>
            <a:fld id="{982DA36B-70BF-4DCF-973F-297F22A2E5A7}"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68BEF3-2EBA-4DC7-87E5-BC298B66558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4F70388-59AC-4930-AA1A-1AC698C5745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2BD9185-779E-4E84-8E98-F7C6F4865BF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p>
            <a:fld id="{A349F657-6400-457A-98F8-712B3AA3B41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61408F-1F55-4A6D-9DDE-5BC879C1B58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5A52C62-BCB4-4F82-A9F3-5A7D49F4E2E7}"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ru-RU"/>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0E41826-96FE-4252-988A-2F146E3A1DD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ru-RU"/>
              <a:t>ВАЛЮТНЫЕ ОПЕРАЦИИ КОММЕРЧЕСКИХ БАНКОВ </a:t>
            </a:r>
          </a:p>
        </p:txBody>
      </p:sp>
      <p:sp>
        <p:nvSpPr>
          <p:cNvPr id="2051" name="Rectangle 3"/>
          <p:cNvSpPr>
            <a:spLocks noGrp="1" noChangeArrowheads="1"/>
          </p:cNvSpPr>
          <p:nvPr>
            <p:ph type="subTitle" idx="1"/>
          </p:nvPr>
        </p:nvSpPr>
        <p:spPr/>
        <p:txBody>
          <a:bodyPr/>
          <a:lstStyle/>
          <a:p>
            <a:endParaRPr lang="ru-RU" dirty="0"/>
          </a:p>
        </p:txBody>
      </p:sp>
      <p:sp>
        <p:nvSpPr>
          <p:cNvPr id="5" name="Номер слайда 5"/>
          <p:cNvSpPr>
            <a:spLocks noGrp="1"/>
          </p:cNvSpPr>
          <p:nvPr>
            <p:ph type="sldNum" sz="quarter" idx="12"/>
          </p:nvPr>
        </p:nvSpPr>
        <p:spPr/>
        <p:txBody>
          <a:bodyPr/>
          <a:lstStyle/>
          <a:p>
            <a:fld id="{DC8CDB7E-4F28-4F72-BF6C-862C273ECD6F}" type="slidenum">
              <a:rPr lang="ru-RU"/>
              <a:pPr/>
              <a:t>1</a:t>
            </a:fld>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274638"/>
            <a:ext cx="8362950" cy="417512"/>
          </a:xfrm>
        </p:spPr>
        <p:txBody>
          <a:bodyPr>
            <a:normAutofit fontScale="90000"/>
          </a:bodyPr>
          <a:lstStyle/>
          <a:p>
            <a:r>
              <a:rPr lang="ru-RU" sz="3200"/>
              <a:t>Классификация валютных операций</a:t>
            </a:r>
            <a:r>
              <a:rPr lang="ru-RU" sz="4000"/>
              <a:t> </a:t>
            </a:r>
          </a:p>
        </p:txBody>
      </p:sp>
      <p:sp>
        <p:nvSpPr>
          <p:cNvPr id="5" name="Номер слайда 5"/>
          <p:cNvSpPr>
            <a:spLocks noGrp="1"/>
          </p:cNvSpPr>
          <p:nvPr>
            <p:ph type="sldNum" sz="quarter" idx="12"/>
          </p:nvPr>
        </p:nvSpPr>
        <p:spPr/>
        <p:txBody>
          <a:bodyPr/>
          <a:lstStyle/>
          <a:p>
            <a:fld id="{D4FB0CC6-89F2-4F4C-8EFC-A16D6B1635B4}" type="slidenum">
              <a:rPr lang="ru-RU"/>
              <a:pPr/>
              <a:t>10</a:t>
            </a:fld>
            <a:endParaRPr lang="ru-RU"/>
          </a:p>
        </p:txBody>
      </p:sp>
      <p:sp>
        <p:nvSpPr>
          <p:cNvPr id="2" name="Прямоугольник 1"/>
          <p:cNvSpPr/>
          <p:nvPr/>
        </p:nvSpPr>
        <p:spPr>
          <a:xfrm>
            <a:off x="323850" y="692150"/>
            <a:ext cx="7560518" cy="6183231"/>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5</a:t>
            </a:r>
            <a:r>
              <a:rPr lang="ru-RU" b="1" i="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a:t>
            </a:r>
            <a:r>
              <a:rPr lang="ru-RU" b="1" i="1" dirty="0">
                <a:latin typeface="Times New Roman" panose="02020603050405020304" pitchFamily="18" charset="0"/>
                <a:cs typeface="Times New Roman" panose="02020603050405020304" pitchFamily="18" charset="0"/>
              </a:rPr>
              <a:t>Операции по международным расчетам, связанные с экспортом и импортом товаров и услуг</a:t>
            </a:r>
          </a:p>
          <a:p>
            <a:pPr algn="just">
              <a:lnSpc>
                <a:spcPct val="90000"/>
              </a:lnSpc>
              <a:buFontTx/>
              <a:buNone/>
            </a:pPr>
            <a:r>
              <a:rPr lang="ru-RU" dirty="0">
                <a:latin typeface="Times New Roman" panose="02020603050405020304" pitchFamily="18" charset="0"/>
                <a:cs typeface="Times New Roman" panose="02020603050405020304" pitchFamily="18" charset="0"/>
              </a:rPr>
              <a:t>      Под международными расчетами понимается система регулирования платежей по международным требованиям и обязательствам.</a:t>
            </a:r>
          </a:p>
          <a:p>
            <a:pPr algn="just">
              <a:lnSpc>
                <a:spcPct val="90000"/>
              </a:lnSpc>
              <a:buFontTx/>
              <a:buNone/>
            </a:pPr>
            <a:r>
              <a:rPr lang="ru-RU" dirty="0">
                <a:latin typeface="Times New Roman" panose="02020603050405020304" pitchFamily="18" charset="0"/>
                <a:cs typeface="Times New Roman" panose="02020603050405020304" pitchFamily="18" charset="0"/>
              </a:rPr>
              <a:t>     Формы международных расчетов аналогичны внутренним, но имеют </a:t>
            </a:r>
            <a:r>
              <a:rPr lang="ru-RU" b="1" dirty="0">
                <a:latin typeface="Times New Roman" panose="02020603050405020304" pitchFamily="18" charset="0"/>
                <a:cs typeface="Times New Roman" panose="02020603050405020304" pitchFamily="18" charset="0"/>
              </a:rPr>
              <a:t>особенности</a:t>
            </a:r>
            <a:r>
              <a:rPr lang="ru-RU" dirty="0">
                <a:latin typeface="Times New Roman" panose="02020603050405020304" pitchFamily="18" charset="0"/>
                <a:cs typeface="Times New Roman" panose="02020603050405020304" pitchFamily="18" charset="0"/>
              </a:rPr>
              <a:t>:</a:t>
            </a:r>
          </a:p>
          <a:p>
            <a:pPr marL="342900" indent="-342900" algn="just">
              <a:lnSpc>
                <a:spcPct val="90000"/>
              </a:lnSpc>
              <a:buFontTx/>
              <a:buChar char="-"/>
            </a:pPr>
            <a:r>
              <a:rPr lang="ru-RU" dirty="0">
                <a:latin typeface="Times New Roman" panose="02020603050405020304" pitchFamily="18" charset="0"/>
                <a:cs typeface="Times New Roman" panose="02020603050405020304" pitchFamily="18" charset="0"/>
              </a:rPr>
              <a:t>во-первых, они, как правило, носят документарный характер;</a:t>
            </a:r>
          </a:p>
          <a:p>
            <a:pPr marL="342900" indent="-342900" algn="just">
              <a:lnSpc>
                <a:spcPct val="90000"/>
              </a:lnSpc>
              <a:buFontTx/>
              <a:buChar char="-"/>
            </a:pPr>
            <a:r>
              <a:rPr lang="ru-RU" dirty="0">
                <a:latin typeface="Times New Roman" panose="02020603050405020304" pitchFamily="18" charset="0"/>
                <a:cs typeface="Times New Roman" panose="02020603050405020304" pitchFamily="18" charset="0"/>
              </a:rPr>
              <a:t>во-вторых, международные расчеты унифицированы. </a:t>
            </a:r>
          </a:p>
          <a:p>
            <a:pPr algn="just">
              <a:lnSpc>
                <a:spcPct val="90000"/>
              </a:lnSpc>
              <a:buFontTx/>
              <a:buNone/>
            </a:pPr>
            <a:r>
              <a:rPr lang="ru-RU" dirty="0">
                <a:latin typeface="Times New Roman" panose="02020603050405020304" pitchFamily="18" charset="0"/>
                <a:cs typeface="Times New Roman" panose="02020603050405020304" pitchFamily="18" charset="0"/>
              </a:rPr>
              <a:t>     </a:t>
            </a:r>
          </a:p>
          <a:p>
            <a:pPr algn="just">
              <a:lnSpc>
                <a:spcPct val="90000"/>
              </a:lnSpc>
              <a:buFontTx/>
              <a:buNone/>
            </a:pPr>
            <a:r>
              <a:rPr lang="ru-RU" dirty="0">
                <a:latin typeface="Times New Roman" panose="02020603050405020304" pitchFamily="18" charset="0"/>
                <a:cs typeface="Times New Roman" panose="02020603050405020304" pitchFamily="18" charset="0"/>
              </a:rPr>
              <a:t>Классическими и самыми распространенными в международных расчетах являются </a:t>
            </a:r>
            <a:r>
              <a:rPr lang="ru-RU" b="1" dirty="0">
                <a:latin typeface="Times New Roman" panose="02020603050405020304" pitchFamily="18" charset="0"/>
                <a:cs typeface="Times New Roman" panose="02020603050405020304" pitchFamily="18" charset="0"/>
              </a:rPr>
              <a:t>банковский перевод, документарный аккредитив и документарное инкассо. </a:t>
            </a:r>
          </a:p>
          <a:p>
            <a:pPr algn="just">
              <a:lnSpc>
                <a:spcPct val="90000"/>
              </a:lnSpc>
              <a:buFontTx/>
              <a:buNone/>
            </a:pPr>
            <a:endParaRPr lang="ru-RU" b="1" dirty="0">
              <a:latin typeface="Times New Roman" panose="02020603050405020304" pitchFamily="18" charset="0"/>
              <a:cs typeface="Times New Roman" panose="02020603050405020304" pitchFamily="18" charset="0"/>
            </a:endParaRPr>
          </a:p>
          <a:p>
            <a:pPr algn="just">
              <a:lnSpc>
                <a:spcPct val="90000"/>
              </a:lnSpc>
              <a:buFontTx/>
              <a:buNone/>
            </a:pPr>
            <a:r>
              <a:rPr lang="ru-RU" b="1" dirty="0">
                <a:latin typeface="Times New Roman" panose="02020603050405020304" pitchFamily="18" charset="0"/>
                <a:cs typeface="Times New Roman" panose="02020603050405020304" pitchFamily="18" charset="0"/>
              </a:rPr>
              <a:t>Документарный</a:t>
            </a:r>
            <a:r>
              <a:rPr lang="ru-RU"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аккредитив</a:t>
            </a:r>
            <a:r>
              <a:rPr lang="ru-RU" dirty="0">
                <a:latin typeface="Times New Roman" panose="02020603050405020304" pitchFamily="18" charset="0"/>
                <a:cs typeface="Times New Roman" panose="02020603050405020304" pitchFamily="18" charset="0"/>
              </a:rPr>
              <a:t> — письменное обязательство, выданное банком от имени покупателя (приказодателя) или от своего собственного имени, оплатить продавцу (бенефициару) стоимость тратты и/или документов, если соблюдены условия документарного аккредитива.</a:t>
            </a:r>
          </a:p>
          <a:p>
            <a:pPr algn="just">
              <a:lnSpc>
                <a:spcPct val="90000"/>
              </a:lnSpc>
              <a:buFontTx/>
              <a:buNone/>
            </a:pPr>
            <a:endParaRPr lang="ru-RU" dirty="0">
              <a:latin typeface="Times New Roman" panose="02020603050405020304" pitchFamily="18" charset="0"/>
              <a:cs typeface="Times New Roman" panose="02020603050405020304" pitchFamily="18" charset="0"/>
            </a:endParaRPr>
          </a:p>
          <a:p>
            <a:pPr algn="just">
              <a:lnSpc>
                <a:spcPct val="90000"/>
              </a:lnSpc>
            </a:pPr>
            <a:r>
              <a:rPr lang="ru-RU" b="1" dirty="0">
                <a:latin typeface="Times New Roman" panose="02020603050405020304" pitchFamily="18" charset="0"/>
                <a:cs typeface="Times New Roman" panose="02020603050405020304" pitchFamily="18" charset="0"/>
              </a:rPr>
              <a:t>Документарный аккредитив</a:t>
            </a:r>
            <a:r>
              <a:rPr lang="ru-RU" dirty="0">
                <a:latin typeface="Times New Roman" panose="02020603050405020304" pitchFamily="18" charset="0"/>
                <a:cs typeface="Times New Roman" panose="02020603050405020304" pitchFamily="18" charset="0"/>
              </a:rPr>
              <a:t> – это обязательство со стороны банка предоставить согласованную сумму в распоряжение продавца от имени покупателя в соответствии со строго определенными условиями.</a:t>
            </a:r>
          </a:p>
          <a:p>
            <a:pPr algn="just">
              <a:lnSpc>
                <a:spcPct val="90000"/>
              </a:lnSpc>
              <a:buFontTx/>
              <a:buNone/>
            </a:pPr>
            <a:endParaRPr lang="ru-RU" sz="2000" dirty="0">
              <a:latin typeface="Times New Roman" panose="02020603050405020304" pitchFamily="18" charset="0"/>
              <a:cs typeface="Times New Roman" panose="02020603050405020304" pitchFamily="18" charset="0"/>
            </a:endParaRPr>
          </a:p>
          <a:p>
            <a:pPr algn="just"/>
            <a:endParaRPr lang="ru-RU" sz="2800" b="1" i="1" dirty="0">
              <a:solidFill>
                <a:srgbClr val="242424"/>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5857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274638"/>
            <a:ext cx="8362950" cy="417512"/>
          </a:xfrm>
        </p:spPr>
        <p:txBody>
          <a:bodyPr>
            <a:normAutofit fontScale="90000"/>
          </a:bodyPr>
          <a:lstStyle/>
          <a:p>
            <a:r>
              <a:rPr lang="ru-RU" sz="3200"/>
              <a:t>Классификация валютных операций</a:t>
            </a:r>
            <a:r>
              <a:rPr lang="ru-RU" sz="4000"/>
              <a:t> </a:t>
            </a:r>
          </a:p>
        </p:txBody>
      </p:sp>
      <p:sp>
        <p:nvSpPr>
          <p:cNvPr id="5" name="Номер слайда 5"/>
          <p:cNvSpPr>
            <a:spLocks noGrp="1"/>
          </p:cNvSpPr>
          <p:nvPr>
            <p:ph type="sldNum" sz="quarter" idx="12"/>
          </p:nvPr>
        </p:nvSpPr>
        <p:spPr/>
        <p:txBody>
          <a:bodyPr/>
          <a:lstStyle/>
          <a:p>
            <a:fld id="{D4FB0CC6-89F2-4F4C-8EFC-A16D6B1635B4}" type="slidenum">
              <a:rPr lang="ru-RU"/>
              <a:pPr/>
              <a:t>11</a:t>
            </a:fld>
            <a:endParaRPr lang="ru-RU"/>
          </a:p>
        </p:txBody>
      </p:sp>
      <p:sp>
        <p:nvSpPr>
          <p:cNvPr id="2" name="Прямоугольник 1"/>
          <p:cNvSpPr/>
          <p:nvPr/>
        </p:nvSpPr>
        <p:spPr>
          <a:xfrm>
            <a:off x="251520" y="612845"/>
            <a:ext cx="7632848" cy="3847207"/>
          </a:xfrm>
          <a:prstGeom prst="rect">
            <a:avLst/>
          </a:prstGeom>
        </p:spPr>
        <p:txBody>
          <a:bodyPr wrap="square">
            <a:spAutoFit/>
          </a:bodyPr>
          <a:lstStyle/>
          <a:p>
            <a:pPr algn="just"/>
            <a:endParaRPr lang="ru-RU" sz="2400" dirty="0">
              <a:latin typeface="Times New Roman" panose="02020603050405020304" pitchFamily="18" charset="0"/>
              <a:cs typeface="Times New Roman" panose="02020603050405020304" pitchFamily="18" charset="0"/>
            </a:endParaRPr>
          </a:p>
          <a:p>
            <a:pPr algn="just"/>
            <a:endParaRPr lang="ru-RU" sz="2400" b="1" i="1" dirty="0">
              <a:latin typeface="Times New Roman" panose="02020603050405020304" pitchFamily="18" charset="0"/>
              <a:cs typeface="Times New Roman" panose="02020603050405020304" pitchFamily="18" charset="0"/>
            </a:endParaRPr>
          </a:p>
          <a:p>
            <a:pPr algn="just"/>
            <a:r>
              <a:rPr lang="ru-RU" sz="2400" b="1" i="1" dirty="0">
                <a:latin typeface="Times New Roman" panose="02020603050405020304" pitchFamily="18" charset="0"/>
                <a:cs typeface="Times New Roman" panose="02020603050405020304" pitchFamily="18" charset="0"/>
              </a:rPr>
              <a:t>6. Операции по привлечению и размещению банком валютных средств:</a:t>
            </a:r>
            <a:endParaRPr lang="ru-RU" sz="2400" dirty="0">
              <a:latin typeface="Times New Roman" panose="02020603050405020304" pitchFamily="18" charset="0"/>
              <a:cs typeface="Times New Roman" panose="02020603050405020304" pitchFamily="18" charset="0"/>
            </a:endParaRPr>
          </a:p>
          <a:p>
            <a:pPr algn="just"/>
            <a:r>
              <a:rPr lang="ru-RU" sz="2400" dirty="0">
                <a:latin typeface="Times New Roman" panose="02020603050405020304" pitchFamily="18" charset="0"/>
                <a:cs typeface="Times New Roman" panose="02020603050405020304" pitchFamily="18" charset="0"/>
              </a:rPr>
              <a:t>-  привлечение депозитов: физических лиц; юридических лиц, включая межбанковские депозиты;</a:t>
            </a:r>
          </a:p>
          <a:p>
            <a:pPr algn="just"/>
            <a:r>
              <a:rPr lang="ru-RU" sz="2400" dirty="0">
                <a:latin typeface="Times New Roman" panose="02020603050405020304" pitchFamily="18" charset="0"/>
                <a:cs typeface="Times New Roman" panose="02020603050405020304" pitchFamily="18" charset="0"/>
              </a:rPr>
              <a:t>- выдача кредитов: физическим лицам; юридическим лицам;</a:t>
            </a:r>
          </a:p>
          <a:p>
            <a:pPr algn="just"/>
            <a:r>
              <a:rPr lang="ru-RU" sz="2400" dirty="0">
                <a:latin typeface="Times New Roman" panose="02020603050405020304" pitchFamily="18" charset="0"/>
                <a:cs typeface="Times New Roman" panose="02020603050405020304" pitchFamily="18" charset="0"/>
              </a:rPr>
              <a:t>- размещение кредитов на межбанковском рынке.</a:t>
            </a:r>
          </a:p>
          <a:p>
            <a:pPr algn="just"/>
            <a:endParaRPr lang="ru-RU" sz="2800" b="1" i="1" dirty="0">
              <a:solidFill>
                <a:srgbClr val="242424"/>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0213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57200" y="274638"/>
            <a:ext cx="8291513" cy="706437"/>
          </a:xfrm>
        </p:spPr>
        <p:txBody>
          <a:bodyPr/>
          <a:lstStyle/>
          <a:p>
            <a:pPr algn="ctr"/>
            <a:r>
              <a:rPr lang="ru-RU" sz="3200" dirty="0"/>
              <a:t>Валютный (обменный ) курс</a:t>
            </a:r>
          </a:p>
        </p:txBody>
      </p:sp>
      <p:sp>
        <p:nvSpPr>
          <p:cNvPr id="92163" name="Rectangle 3"/>
          <p:cNvSpPr>
            <a:spLocks noGrp="1" noChangeArrowheads="1"/>
          </p:cNvSpPr>
          <p:nvPr>
            <p:ph idx="1"/>
          </p:nvPr>
        </p:nvSpPr>
        <p:spPr>
          <a:xfrm>
            <a:off x="457200" y="981075"/>
            <a:ext cx="7643192" cy="5145088"/>
          </a:xfrm>
        </p:spPr>
        <p:txBody>
          <a:bodyPr>
            <a:normAutofit fontScale="92500" lnSpcReduction="10000"/>
          </a:bodyPr>
          <a:lstStyle/>
          <a:p>
            <a:pPr algn="just">
              <a:lnSpc>
                <a:spcPct val="90000"/>
              </a:lnSpc>
              <a:buFontTx/>
              <a:buNone/>
            </a:pPr>
            <a:r>
              <a:rPr lang="ru-RU" sz="2400" b="1" dirty="0">
                <a:latin typeface="Times New Roman" panose="02020603050405020304" pitchFamily="18" charset="0"/>
                <a:cs typeface="Times New Roman" panose="02020603050405020304" pitchFamily="18" charset="0"/>
              </a:rPr>
              <a:t>Валютный (обменный ) курс </a:t>
            </a:r>
            <a:r>
              <a:rPr lang="ru-RU" sz="2400" dirty="0"/>
              <a:t>— </a:t>
            </a:r>
            <a:r>
              <a:rPr lang="ru-RU" sz="2400" dirty="0">
                <a:latin typeface="Times New Roman" panose="02020603050405020304" pitchFamily="18" charset="0"/>
                <a:cs typeface="Times New Roman" panose="02020603050405020304" pitchFamily="18" charset="0"/>
              </a:rPr>
              <a:t>это курс, по которому валюта одной страны может быть продана в обмен на валюту другой страны, т. е. цена одной денежной единицы, выряженная в других.</a:t>
            </a:r>
          </a:p>
          <a:p>
            <a:pPr>
              <a:lnSpc>
                <a:spcPct val="90000"/>
              </a:lnSpc>
              <a:buFontTx/>
              <a:buNone/>
            </a:pPr>
            <a:r>
              <a:rPr lang="ru-RU" sz="2400" dirty="0"/>
              <a:t>	</a:t>
            </a:r>
            <a:r>
              <a:rPr lang="ru-RU" sz="2400" u="sng" dirty="0">
                <a:latin typeface="Times New Roman" panose="02020603050405020304" pitchFamily="18" charset="0"/>
                <a:cs typeface="Times New Roman" panose="02020603050405020304" pitchFamily="18" charset="0"/>
              </a:rPr>
              <a:t>Анализ валютных операций коммерческого банка предполагает:</a:t>
            </a:r>
          </a:p>
          <a:p>
            <a:pPr lvl="1">
              <a:lnSpc>
                <a:spcPct val="90000"/>
              </a:lnSpc>
            </a:pPr>
            <a:r>
              <a:rPr lang="ru-RU" sz="2000" dirty="0">
                <a:solidFill>
                  <a:schemeClr val="tx1"/>
                </a:solidFill>
                <a:latin typeface="Times New Roman" panose="02020603050405020304" pitchFamily="18" charset="0"/>
                <a:cs typeface="Times New Roman" panose="02020603050405020304" pitchFamily="18" charset="0"/>
              </a:rPr>
              <a:t>изучение типов обменных курсов и порядка их регулирования:</a:t>
            </a:r>
          </a:p>
          <a:p>
            <a:pPr lvl="1">
              <a:lnSpc>
                <a:spcPct val="90000"/>
              </a:lnSpc>
            </a:pPr>
            <a:r>
              <a:rPr lang="ru-RU" sz="2000" dirty="0">
                <a:solidFill>
                  <a:schemeClr val="tx1"/>
                </a:solidFill>
                <a:latin typeface="Times New Roman" panose="02020603050405020304" pitchFamily="18" charset="0"/>
                <a:cs typeface="Times New Roman" panose="02020603050405020304" pitchFamily="18" charset="0"/>
              </a:rPr>
              <a:t>оценку изменений в валютных курсах;</a:t>
            </a:r>
          </a:p>
          <a:p>
            <a:pPr lvl="1">
              <a:lnSpc>
                <a:spcPct val="90000"/>
              </a:lnSpc>
            </a:pPr>
            <a:r>
              <a:rPr lang="ru-RU" sz="2000" dirty="0">
                <a:solidFill>
                  <a:schemeClr val="tx1"/>
                </a:solidFill>
                <a:latin typeface="Times New Roman" panose="02020603050405020304" pitchFamily="18" charset="0"/>
                <a:cs typeface="Times New Roman" panose="02020603050405020304" pitchFamily="18" charset="0"/>
              </a:rPr>
              <a:t>выявление факторов, влияющих на обменный курс.</a:t>
            </a:r>
          </a:p>
          <a:p>
            <a:pPr algn="just">
              <a:lnSpc>
                <a:spcPct val="90000"/>
              </a:lnSpc>
              <a:buFontTx/>
              <a:buNone/>
            </a:pPr>
            <a:r>
              <a:rPr lang="ru-RU" sz="2400" dirty="0">
                <a:latin typeface="Times New Roman" panose="02020603050405020304" pitchFamily="18" charset="0"/>
                <a:cs typeface="Times New Roman" panose="02020603050405020304" pitchFamily="18" charset="0"/>
              </a:rPr>
              <a:t>Существуют </a:t>
            </a:r>
            <a:r>
              <a:rPr lang="ru-RU" sz="2400" u="sng" dirty="0">
                <a:latin typeface="Times New Roman" panose="02020603050405020304" pitchFamily="18" charset="0"/>
                <a:cs typeface="Times New Roman" panose="02020603050405020304" pitchFamily="18" charset="0"/>
              </a:rPr>
              <a:t>два способа покупки и продажи иностранной валюты</a:t>
            </a:r>
            <a:r>
              <a:rPr lang="ru-RU" sz="2400" dirty="0">
                <a:latin typeface="Times New Roman" panose="02020603050405020304" pitchFamily="18" charset="0"/>
                <a:cs typeface="Times New Roman" panose="02020603050405020304" pitchFamily="18" charset="0"/>
              </a:rPr>
              <a:t>: </a:t>
            </a:r>
          </a:p>
          <a:p>
            <a:pPr>
              <a:lnSpc>
                <a:spcPct val="90000"/>
              </a:lnSpc>
              <a:buFontTx/>
              <a:buNone/>
            </a:pPr>
            <a:r>
              <a:rPr lang="ru-RU" sz="2400" b="1" dirty="0"/>
              <a:t>   - </a:t>
            </a:r>
            <a:r>
              <a:rPr lang="ru-RU" sz="2400" b="1" dirty="0">
                <a:latin typeface="Times New Roman" panose="02020603050405020304" pitchFamily="18" charset="0"/>
                <a:cs typeface="Times New Roman" panose="02020603050405020304" pitchFamily="18" charset="0"/>
              </a:rPr>
              <a:t>спот</a:t>
            </a:r>
            <a:r>
              <a:rPr lang="ru-RU" sz="2400" dirty="0">
                <a:latin typeface="Times New Roman" panose="02020603050405020304" pitchFamily="18" charset="0"/>
                <a:cs typeface="Times New Roman" panose="02020603050405020304" pitchFamily="18" charset="0"/>
              </a:rPr>
              <a:t>, т.е. немедленная поставка;</a:t>
            </a:r>
          </a:p>
          <a:p>
            <a:pPr>
              <a:lnSpc>
                <a:spcPct val="90000"/>
              </a:lnSpc>
              <a:buFontTx/>
              <a:buNone/>
            </a:pPr>
            <a:r>
              <a:rPr lang="ru-RU" sz="2400" i="1" dirty="0">
                <a:latin typeface="Times New Roman" panose="02020603050405020304" pitchFamily="18" charset="0"/>
                <a:cs typeface="Times New Roman" panose="02020603050405020304" pitchFamily="18" charset="0"/>
              </a:rPr>
              <a:t>   - </a:t>
            </a:r>
            <a:r>
              <a:rPr lang="ru-RU" sz="2400" b="1" dirty="0">
                <a:latin typeface="Times New Roman" panose="02020603050405020304" pitchFamily="18" charset="0"/>
                <a:cs typeface="Times New Roman" panose="02020603050405020304" pitchFamily="18" charset="0"/>
              </a:rPr>
              <a:t>форвард</a:t>
            </a:r>
            <a:r>
              <a:rPr lang="ru-RU" sz="2400" i="1" dirty="0">
                <a:latin typeface="Times New Roman" panose="02020603050405020304" pitchFamily="18" charset="0"/>
                <a:cs typeface="Times New Roman" panose="02020603050405020304" pitchFamily="18" charset="0"/>
              </a:rPr>
              <a:t>,</a:t>
            </a:r>
            <a:r>
              <a:rPr lang="ru-RU" sz="2400" dirty="0">
                <a:latin typeface="Times New Roman" panose="02020603050405020304" pitchFamily="18" charset="0"/>
                <a:cs typeface="Times New Roman" panose="02020603050405020304" pitchFamily="18" charset="0"/>
              </a:rPr>
              <a:t> т.е. поставка, связанная с определенной датой в будущем. </a:t>
            </a:r>
          </a:p>
          <a:p>
            <a:pPr>
              <a:lnSpc>
                <a:spcPct val="90000"/>
              </a:lnSpc>
              <a:buFontTx/>
              <a:buNone/>
            </a:pPr>
            <a:r>
              <a:rPr lang="ru-RU" sz="2400" dirty="0">
                <a:latin typeface="Times New Roman" panose="02020603050405020304" pitchFamily="18" charset="0"/>
                <a:cs typeface="Times New Roman" panose="02020603050405020304" pitchFamily="18" charset="0"/>
              </a:rPr>
              <a:t>Валютные операции спот составляют около 90% всех валютных сделок</a:t>
            </a:r>
            <a:r>
              <a:rPr lang="ru-RU" sz="2400" dirty="0"/>
              <a:t>. </a:t>
            </a:r>
          </a:p>
        </p:txBody>
      </p:sp>
      <p:sp>
        <p:nvSpPr>
          <p:cNvPr id="5" name="Номер слайда 5"/>
          <p:cNvSpPr>
            <a:spLocks noGrp="1"/>
          </p:cNvSpPr>
          <p:nvPr>
            <p:ph type="sldNum" sz="quarter" idx="12"/>
          </p:nvPr>
        </p:nvSpPr>
        <p:spPr/>
        <p:txBody>
          <a:bodyPr/>
          <a:lstStyle/>
          <a:p>
            <a:fld id="{6D0483E6-C6F6-499D-B71E-773F3F24670A}" type="slidenum">
              <a:rPr lang="ru-RU"/>
              <a:pPr/>
              <a:t>12</a:t>
            </a:fld>
            <a:endParaRPr lang="ru-R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Grp="1" noChangeArrowheads="1"/>
          </p:cNvSpPr>
          <p:nvPr>
            <p:ph idx="1"/>
          </p:nvPr>
        </p:nvSpPr>
        <p:spPr>
          <a:xfrm>
            <a:off x="457200" y="765175"/>
            <a:ext cx="7499176" cy="5360988"/>
          </a:xfrm>
        </p:spPr>
        <p:txBody>
          <a:bodyPr>
            <a:normAutofit lnSpcReduction="10000"/>
          </a:bodyPr>
          <a:lstStyle/>
          <a:p>
            <a:pPr marL="457200" indent="-457200" algn="just">
              <a:lnSpc>
                <a:spcPct val="90000"/>
              </a:lnSpc>
              <a:buFontTx/>
              <a:buNone/>
            </a:pPr>
            <a:r>
              <a:rPr lang="ru-RU" sz="2800" dirty="0">
                <a:latin typeface="Times New Roman" panose="02020603050405020304" pitchFamily="18" charset="0"/>
                <a:cs typeface="Times New Roman" panose="02020603050405020304" pitchFamily="18" charset="0"/>
              </a:rPr>
              <a:t>         Обменный курс двух валют, т.е. продажа и покупка, на условиях как спот, так и форвард, определяется спросом и предложением. </a:t>
            </a:r>
          </a:p>
          <a:p>
            <a:pPr marL="457200" indent="-457200">
              <a:lnSpc>
                <a:spcPct val="90000"/>
              </a:lnSpc>
              <a:buFontTx/>
              <a:buNone/>
            </a:pPr>
            <a:r>
              <a:rPr lang="ru-RU" sz="2800" dirty="0">
                <a:latin typeface="Times New Roman" panose="02020603050405020304" pitchFamily="18" charset="0"/>
                <a:cs typeface="Times New Roman" panose="02020603050405020304" pitchFamily="18" charset="0"/>
              </a:rPr>
              <a:t>    В свою очередь на спрос и предложение оказывает влияние целый </a:t>
            </a:r>
            <a:r>
              <a:rPr lang="ru-RU" sz="2800" u="sng" dirty="0">
                <a:latin typeface="Times New Roman" panose="02020603050405020304" pitchFamily="18" charset="0"/>
                <a:cs typeface="Times New Roman" panose="02020603050405020304" pitchFamily="18" charset="0"/>
              </a:rPr>
              <a:t>ряд факторов:</a:t>
            </a:r>
          </a:p>
          <a:p>
            <a:pPr marL="838200" lvl="1" indent="-381000">
              <a:lnSpc>
                <a:spcPct val="90000"/>
              </a:lnSpc>
              <a:buFontTx/>
              <a:buAutoNum type="arabicPeriod"/>
            </a:pPr>
            <a:r>
              <a:rPr lang="ru-RU" sz="2400" dirty="0">
                <a:solidFill>
                  <a:schemeClr val="tx1"/>
                </a:solidFill>
                <a:latin typeface="Times New Roman" panose="02020603050405020304" pitchFamily="18" charset="0"/>
                <a:cs typeface="Times New Roman" panose="02020603050405020304" pitchFamily="18" charset="0"/>
              </a:rPr>
              <a:t>Отношение уровня инфляции одной страны к уровню инфляции в других странах.</a:t>
            </a:r>
          </a:p>
          <a:p>
            <a:pPr marL="838200" lvl="1" indent="-381000">
              <a:lnSpc>
                <a:spcPct val="90000"/>
              </a:lnSpc>
              <a:buFontTx/>
              <a:buAutoNum type="arabicPeriod"/>
            </a:pPr>
            <a:r>
              <a:rPr lang="ru-RU" sz="2400" dirty="0">
                <a:solidFill>
                  <a:schemeClr val="tx1"/>
                </a:solidFill>
                <a:latin typeface="Times New Roman" panose="02020603050405020304" pitchFamily="18" charset="0"/>
                <a:cs typeface="Times New Roman" panose="02020603050405020304" pitchFamily="18" charset="0"/>
              </a:rPr>
              <a:t>Соотношение процентных ставок одной страны и других стран.</a:t>
            </a:r>
          </a:p>
          <a:p>
            <a:pPr marL="838200" lvl="1" indent="-381000">
              <a:lnSpc>
                <a:spcPct val="90000"/>
              </a:lnSpc>
              <a:buFontTx/>
              <a:buAutoNum type="arabicPeriod"/>
            </a:pPr>
            <a:r>
              <a:rPr lang="ru-RU" sz="2400" dirty="0">
                <a:solidFill>
                  <a:schemeClr val="tx1"/>
                </a:solidFill>
                <a:latin typeface="Times New Roman" panose="02020603050405020304" pitchFamily="18" charset="0"/>
                <a:cs typeface="Times New Roman" panose="02020603050405020304" pitchFamily="18" charset="0"/>
              </a:rPr>
              <a:t>Сальдо платежного баланса страны (разность между поступлениями и расходами)</a:t>
            </a:r>
          </a:p>
          <a:p>
            <a:pPr marL="838200" lvl="1" indent="-381000">
              <a:lnSpc>
                <a:spcPct val="90000"/>
              </a:lnSpc>
              <a:buFontTx/>
              <a:buAutoNum type="arabicPeriod"/>
            </a:pPr>
            <a:r>
              <a:rPr lang="ru-RU" sz="2400" dirty="0">
                <a:solidFill>
                  <a:schemeClr val="tx1"/>
                </a:solidFill>
                <a:latin typeface="Times New Roman" panose="02020603050405020304" pitchFamily="18" charset="0"/>
                <a:cs typeface="Times New Roman" panose="02020603050405020304" pitchFamily="18" charset="0"/>
              </a:rPr>
              <a:t>Спекуляция.</a:t>
            </a:r>
          </a:p>
          <a:p>
            <a:pPr marL="838200" lvl="1" indent="-381000">
              <a:lnSpc>
                <a:spcPct val="90000"/>
              </a:lnSpc>
              <a:buFontTx/>
              <a:buAutoNum type="arabicPeriod"/>
            </a:pPr>
            <a:r>
              <a:rPr lang="ru-RU" sz="2400" dirty="0">
                <a:solidFill>
                  <a:schemeClr val="tx1"/>
                </a:solidFill>
                <a:latin typeface="Times New Roman" panose="02020603050405020304" pitchFamily="18" charset="0"/>
                <a:cs typeface="Times New Roman" panose="02020603050405020304" pitchFamily="18" charset="0"/>
              </a:rPr>
              <a:t>Политика самого государства.</a:t>
            </a:r>
          </a:p>
        </p:txBody>
      </p:sp>
      <p:sp>
        <p:nvSpPr>
          <p:cNvPr id="4" name="Номер слайда 5"/>
          <p:cNvSpPr>
            <a:spLocks noGrp="1"/>
          </p:cNvSpPr>
          <p:nvPr>
            <p:ph type="sldNum" sz="quarter" idx="12"/>
          </p:nvPr>
        </p:nvSpPr>
        <p:spPr/>
        <p:txBody>
          <a:bodyPr/>
          <a:lstStyle/>
          <a:p>
            <a:fld id="{CC566A7A-6928-4D4A-B7A1-B6227953D148}" type="slidenum">
              <a:rPr lang="ru-RU"/>
              <a:pPr/>
              <a:t>13</a:t>
            </a:fld>
            <a:endParaRPr lang="ru-RU"/>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noChangeArrowheads="1"/>
          </p:cNvSpPr>
          <p:nvPr>
            <p:ph idx="1"/>
          </p:nvPr>
        </p:nvSpPr>
        <p:spPr>
          <a:xfrm>
            <a:off x="457200" y="404813"/>
            <a:ext cx="7715200" cy="5721350"/>
          </a:xfrm>
        </p:spPr>
        <p:txBody>
          <a:bodyPr>
            <a:normAutofit/>
          </a:bodyPr>
          <a:lstStyle/>
          <a:p>
            <a:pPr>
              <a:lnSpc>
                <a:spcPct val="80000"/>
              </a:lnSpc>
              <a:buFontTx/>
              <a:buNone/>
            </a:pPr>
            <a:r>
              <a:rPr lang="ru-RU" sz="2000" dirty="0">
                <a:latin typeface="Times New Roman" panose="02020603050405020304" pitchFamily="18" charset="0"/>
                <a:cs typeface="Times New Roman" panose="02020603050405020304" pitchFamily="18" charset="0"/>
              </a:rPr>
              <a:t>Определение курса валюты называется его</a:t>
            </a:r>
            <a:r>
              <a:rPr lang="ru-RU" sz="2000" i="1" dirty="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котировкой. </a:t>
            </a:r>
          </a:p>
          <a:p>
            <a:pPr>
              <a:lnSpc>
                <a:spcPct val="80000"/>
              </a:lnSpc>
              <a:buFontTx/>
              <a:buNone/>
            </a:pPr>
            <a:r>
              <a:rPr lang="ru-RU" sz="2000" b="1" i="1"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Полная котировка включает курс покупателя и продавца, в соответствии с которым банк купит иностранную валюту или обменяет ее на национальную.</a:t>
            </a:r>
          </a:p>
          <a:p>
            <a:pPr>
              <a:lnSpc>
                <a:spcPct val="80000"/>
              </a:lnSpc>
              <a:buFontTx/>
              <a:buNone/>
            </a:pPr>
            <a:r>
              <a:rPr lang="ru-RU" sz="2000" dirty="0">
                <a:latin typeface="Times New Roman" panose="02020603050405020304" pitchFamily="18" charset="0"/>
                <a:cs typeface="Times New Roman" panose="02020603050405020304" pitchFamily="18" charset="0"/>
              </a:rPr>
              <a:t>Разница между курсами продавца и покупателя называется</a:t>
            </a:r>
            <a:r>
              <a:rPr lang="ru-RU" sz="2000" i="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маржой</a:t>
            </a:r>
            <a:r>
              <a:rPr lang="ru-RU" sz="2000" b="1" i="1" dirty="0">
                <a:latin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 Маржа является для банка источником дохода, за счет которого он покрывает расходы по осуществлению сделки.</a:t>
            </a:r>
          </a:p>
          <a:p>
            <a:pPr>
              <a:lnSpc>
                <a:spcPct val="80000"/>
              </a:lnSpc>
              <a:buFontTx/>
              <a:buNone/>
            </a:pPr>
            <a:r>
              <a:rPr lang="ru-RU" sz="2000" dirty="0">
                <a:latin typeface="Times New Roman" panose="02020603050405020304" pitchFamily="18" charset="0"/>
                <a:cs typeface="Times New Roman" panose="02020603050405020304" pitchFamily="18" charset="0"/>
              </a:rPr>
              <a:t>Существуют </a:t>
            </a:r>
            <a:r>
              <a:rPr lang="ru-RU" sz="2000" u="sng" dirty="0">
                <a:latin typeface="Times New Roman" panose="02020603050405020304" pitchFamily="18" charset="0"/>
                <a:cs typeface="Times New Roman" panose="02020603050405020304" pitchFamily="18" charset="0"/>
              </a:rPr>
              <a:t>2 метода котировки </a:t>
            </a:r>
            <a:r>
              <a:rPr lang="ru-RU" sz="2000" dirty="0">
                <a:latin typeface="Times New Roman" panose="02020603050405020304" pitchFamily="18" charset="0"/>
                <a:cs typeface="Times New Roman" panose="02020603050405020304" pitchFamily="18" charset="0"/>
              </a:rPr>
              <a:t>иностранной валюты по отношению к национальной — прямая и косвенная.</a:t>
            </a:r>
          </a:p>
          <a:p>
            <a:pPr>
              <a:lnSpc>
                <a:spcPct val="80000"/>
              </a:lnSpc>
              <a:buFontTx/>
              <a:buNone/>
            </a:pPr>
            <a:r>
              <a:rPr lang="ru-RU" sz="2000" dirty="0">
                <a:latin typeface="Times New Roman" panose="02020603050405020304" pitchFamily="18" charset="0"/>
                <a:cs typeface="Times New Roman" panose="02020603050405020304" pitchFamily="18" charset="0"/>
              </a:rPr>
              <a:t>Большинство стран используют</a:t>
            </a:r>
            <a:r>
              <a:rPr lang="ru-RU" sz="2000" i="1" dirty="0">
                <a:latin typeface="Times New Roman" panose="02020603050405020304" pitchFamily="18" charset="0"/>
                <a:cs typeface="Times New Roman" panose="02020603050405020304" pitchFamily="18" charset="0"/>
              </a:rPr>
              <a:t> </a:t>
            </a:r>
            <a:r>
              <a:rPr lang="ru-RU" sz="2000" b="1" i="1" dirty="0">
                <a:latin typeface="Times New Roman" panose="02020603050405020304" pitchFamily="18" charset="0"/>
                <a:cs typeface="Times New Roman" panose="02020603050405020304" pitchFamily="18" charset="0"/>
              </a:rPr>
              <a:t>прямую котировку</a:t>
            </a:r>
            <a:r>
              <a:rPr lang="ru-RU" sz="2000" i="1" dirty="0">
                <a:latin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 при которой стоимость единицы иностранной валюты выражается в национальной денежной единице ( 1 дол =417 </a:t>
            </a:r>
            <a:r>
              <a:rPr lang="ru-RU" sz="2000" dirty="0" err="1">
                <a:latin typeface="Times New Roman" panose="02020603050405020304" pitchFamily="18" charset="0"/>
                <a:cs typeface="Times New Roman" panose="02020603050405020304" pitchFamily="18" charset="0"/>
              </a:rPr>
              <a:t>тг</a:t>
            </a:r>
            <a:r>
              <a:rPr lang="ru-RU" sz="2000" dirty="0">
                <a:latin typeface="Times New Roman" panose="02020603050405020304" pitchFamily="18" charset="0"/>
                <a:cs typeface="Times New Roman" panose="02020603050405020304" pitchFamily="18" charset="0"/>
              </a:rPr>
              <a:t>)</a:t>
            </a:r>
          </a:p>
          <a:p>
            <a:pPr>
              <a:lnSpc>
                <a:spcPct val="80000"/>
              </a:lnSpc>
              <a:buFontTx/>
              <a:buNone/>
            </a:pPr>
            <a:r>
              <a:rPr lang="ru-RU" sz="2000" dirty="0">
                <a:latin typeface="Times New Roman" panose="02020603050405020304" pitchFamily="18" charset="0"/>
                <a:cs typeface="Times New Roman" panose="02020603050405020304" pitchFamily="18" charset="0"/>
              </a:rPr>
              <a:t>При</a:t>
            </a:r>
            <a:r>
              <a:rPr lang="ru-RU" sz="2000" i="1" dirty="0">
                <a:latin typeface="Times New Roman" panose="02020603050405020304" pitchFamily="18" charset="0"/>
                <a:cs typeface="Times New Roman" panose="02020603050405020304" pitchFamily="18" charset="0"/>
              </a:rPr>
              <a:t> </a:t>
            </a:r>
            <a:r>
              <a:rPr lang="ru-RU" sz="2000" b="1" i="1" dirty="0">
                <a:latin typeface="Times New Roman" panose="02020603050405020304" pitchFamily="18" charset="0"/>
                <a:cs typeface="Times New Roman" panose="02020603050405020304" pitchFamily="18" charset="0"/>
              </a:rPr>
              <a:t>косвенной котировке</a:t>
            </a:r>
            <a:r>
              <a:rPr lang="ru-RU" sz="2000" dirty="0">
                <a:latin typeface="Times New Roman" panose="02020603050405020304" pitchFamily="18" charset="0"/>
                <a:cs typeface="Times New Roman" panose="02020603050405020304" pitchFamily="18" charset="0"/>
              </a:rPr>
              <a:t> за единицу принята национальная денежная единица, курс которой выражается в определенном количестве иностранной валюты. В операциях</a:t>
            </a:r>
            <a:r>
              <a:rPr lang="ru-RU" sz="2000" i="1"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на</a:t>
            </a:r>
            <a:r>
              <a:rPr lang="ru-RU" sz="2000" i="1"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межбанковском валютном рынке котировка производится преимущественно по отношению к доллару США, так как он является международным платежным и резервным средством.</a:t>
            </a:r>
          </a:p>
          <a:p>
            <a:pPr>
              <a:lnSpc>
                <a:spcPct val="80000"/>
              </a:lnSpc>
              <a:buFontTx/>
              <a:buNone/>
            </a:pPr>
            <a:r>
              <a:rPr lang="ru-RU" sz="2000" dirty="0">
                <a:latin typeface="Times New Roman" panose="02020603050405020304" pitchFamily="18" charset="0"/>
                <a:cs typeface="Times New Roman" panose="02020603050405020304" pitchFamily="18" charset="0"/>
              </a:rPr>
              <a:t>В анализе валютных операций вводится понятие</a:t>
            </a:r>
            <a:r>
              <a:rPr lang="ru-RU" sz="2000" i="1" dirty="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кросс курса</a:t>
            </a:r>
            <a:r>
              <a:rPr lang="ru-RU" sz="2000" dirty="0">
                <a:latin typeface="Times New Roman" panose="02020603050405020304" pitchFamily="18" charset="0"/>
                <a:cs typeface="Times New Roman" panose="02020603050405020304" pitchFamily="18" charset="0"/>
              </a:rPr>
              <a:t> — сравнение двух валют по отношению к третьей.</a:t>
            </a:r>
          </a:p>
        </p:txBody>
      </p:sp>
      <p:sp>
        <p:nvSpPr>
          <p:cNvPr id="4" name="Номер слайда 5"/>
          <p:cNvSpPr>
            <a:spLocks noGrp="1"/>
          </p:cNvSpPr>
          <p:nvPr>
            <p:ph type="sldNum" sz="quarter" idx="12"/>
          </p:nvPr>
        </p:nvSpPr>
        <p:spPr/>
        <p:txBody>
          <a:bodyPr/>
          <a:lstStyle/>
          <a:p>
            <a:fld id="{243636F6-40D8-4489-847D-0488A5E8AF88}" type="slidenum">
              <a:rPr lang="ru-RU"/>
              <a:pPr/>
              <a:t>14</a:t>
            </a:fld>
            <a:endParaRPr lang="ru-RU"/>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noChangeArrowheads="1"/>
          </p:cNvSpPr>
          <p:nvPr>
            <p:ph idx="1"/>
          </p:nvPr>
        </p:nvSpPr>
        <p:spPr>
          <a:xfrm>
            <a:off x="457200" y="404813"/>
            <a:ext cx="7715200" cy="5721350"/>
          </a:xfrm>
        </p:spPr>
        <p:txBody>
          <a:bodyPr>
            <a:normAutofit/>
          </a:bodyPr>
          <a:lstStyle/>
          <a:p>
            <a:pPr algn="ctr">
              <a:lnSpc>
                <a:spcPct val="80000"/>
              </a:lnSpc>
              <a:buFontTx/>
              <a:buNone/>
            </a:pPr>
            <a:r>
              <a:rPr lang="ru-RU" sz="3200" b="1" dirty="0">
                <a:latin typeface="Times New Roman" panose="02020603050405020304" pitchFamily="18" charset="0"/>
                <a:cs typeface="Times New Roman" panose="02020603050405020304" pitchFamily="18" charset="0"/>
              </a:rPr>
              <a:t>Валютные курсы:</a:t>
            </a:r>
          </a:p>
          <a:p>
            <a:pPr>
              <a:lnSpc>
                <a:spcPct val="80000"/>
              </a:lnSpc>
              <a:buFontTx/>
              <a:buNone/>
            </a:pPr>
            <a:r>
              <a:rPr lang="ru-RU" sz="3200" i="1" dirty="0">
                <a:latin typeface="Times New Roman" panose="02020603050405020304" pitchFamily="18" charset="0"/>
                <a:cs typeface="Times New Roman" panose="02020603050405020304" pitchFamily="18" charset="0"/>
              </a:rPr>
              <a:t>1.Фиксированный</a:t>
            </a:r>
            <a:r>
              <a:rPr lang="ru-RU" sz="3200" dirty="0">
                <a:latin typeface="Times New Roman" panose="02020603050405020304" pitchFamily="18" charset="0"/>
                <a:cs typeface="Times New Roman" panose="02020603050405020304" pitchFamily="18" charset="0"/>
              </a:rPr>
              <a:t> (</a:t>
            </a:r>
            <a:r>
              <a:rPr lang="ru-RU" sz="3200" i="1" dirty="0">
                <a:latin typeface="Times New Roman" panose="02020603050405020304" pitchFamily="18" charset="0"/>
                <a:cs typeface="Times New Roman" panose="02020603050405020304" pitchFamily="18" charset="0"/>
              </a:rPr>
              <a:t>твердый</a:t>
            </a:r>
            <a:r>
              <a:rPr lang="ru-RU" sz="3200" dirty="0">
                <a:latin typeface="Times New Roman" panose="02020603050405020304" pitchFamily="18" charset="0"/>
                <a:cs typeface="Times New Roman" panose="02020603050405020304" pitchFamily="18" charset="0"/>
              </a:rPr>
              <a:t>) </a:t>
            </a:r>
            <a:r>
              <a:rPr lang="ru-RU" sz="3200" i="1" dirty="0">
                <a:latin typeface="Times New Roman" panose="02020603050405020304" pitchFamily="18" charset="0"/>
                <a:cs typeface="Times New Roman" panose="02020603050405020304" pitchFamily="18" charset="0"/>
              </a:rPr>
              <a:t>валютный курс</a:t>
            </a:r>
            <a:r>
              <a:rPr lang="ru-RU" sz="3200" dirty="0">
                <a:latin typeface="Times New Roman" panose="02020603050405020304" pitchFamily="18" charset="0"/>
                <a:cs typeface="Times New Roman" panose="02020603050405020304" pitchFamily="18" charset="0"/>
              </a:rPr>
              <a:t> представляет собой официальной соотношение между валютами, которое устанавливается в законодательном порядке.</a:t>
            </a:r>
          </a:p>
          <a:p>
            <a:pPr>
              <a:lnSpc>
                <a:spcPct val="80000"/>
              </a:lnSpc>
              <a:buFontTx/>
              <a:buNone/>
            </a:pPr>
            <a:r>
              <a:rPr lang="ru-RU" sz="3200" i="1" dirty="0">
                <a:latin typeface="Times New Roman" panose="02020603050405020304" pitchFamily="18" charset="0"/>
                <a:cs typeface="Times New Roman" panose="02020603050405020304" pitchFamily="18" charset="0"/>
              </a:rPr>
              <a:t>2.Плавающий курс</a:t>
            </a:r>
            <a:r>
              <a:rPr lang="ru-RU" sz="3200" dirty="0">
                <a:latin typeface="Times New Roman" panose="02020603050405020304" pitchFamily="18" charset="0"/>
                <a:cs typeface="Times New Roman" panose="02020603050405020304" pitchFamily="18" charset="0"/>
              </a:rPr>
              <a:t> – это колеблющийся курс, предусматривающий определенную свободу выбора режима валютного курса, который устанавливается с учетом динамики курсов отдельных валют или набора валют (валютной корзины).</a:t>
            </a:r>
          </a:p>
        </p:txBody>
      </p:sp>
      <p:sp>
        <p:nvSpPr>
          <p:cNvPr id="4" name="Номер слайда 5"/>
          <p:cNvSpPr>
            <a:spLocks noGrp="1"/>
          </p:cNvSpPr>
          <p:nvPr>
            <p:ph type="sldNum" sz="quarter" idx="12"/>
          </p:nvPr>
        </p:nvSpPr>
        <p:spPr/>
        <p:txBody>
          <a:bodyPr/>
          <a:lstStyle/>
          <a:p>
            <a:fld id="{243636F6-40D8-4489-847D-0488A5E8AF88}" type="slidenum">
              <a:rPr lang="ru-RU"/>
              <a:pPr/>
              <a:t>15</a:t>
            </a:fld>
            <a:endParaRPr lang="ru-RU"/>
          </a:p>
        </p:txBody>
      </p:sp>
    </p:spTree>
    <p:extLst>
      <p:ext uri="{BB962C8B-B14F-4D97-AF65-F5344CB8AC3E}">
        <p14:creationId xmlns:p14="http://schemas.microsoft.com/office/powerpoint/2010/main" val="1139357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62475" y="658262"/>
            <a:ext cx="7239000" cy="444664"/>
          </a:xfrm>
        </p:spPr>
        <p:txBody>
          <a:bodyPr>
            <a:noAutofit/>
          </a:bodyPr>
          <a:lstStyle/>
          <a:p>
            <a:pPr algn="ctr"/>
            <a:br>
              <a:rPr lang="ru-RU" sz="2000" dirty="0"/>
            </a:br>
            <a:r>
              <a:rPr lang="ru-RU" sz="2800" dirty="0"/>
              <a:t>Виды валютных операций в зависимости от сроков</a:t>
            </a:r>
          </a:p>
        </p:txBody>
      </p:sp>
      <p:sp>
        <p:nvSpPr>
          <p:cNvPr id="34819" name="Rectangle 3"/>
          <p:cNvSpPr>
            <a:spLocks noGrp="1" noChangeArrowheads="1"/>
          </p:cNvSpPr>
          <p:nvPr>
            <p:ph idx="1"/>
          </p:nvPr>
        </p:nvSpPr>
        <p:spPr>
          <a:xfrm>
            <a:off x="457201" y="1196753"/>
            <a:ext cx="7427167" cy="4929410"/>
          </a:xfrm>
        </p:spPr>
        <p:txBody>
          <a:bodyPr>
            <a:normAutofit fontScale="92500" lnSpcReduction="20000"/>
          </a:bodyPr>
          <a:lstStyle/>
          <a:p>
            <a:pPr marL="0" indent="0" algn="just">
              <a:lnSpc>
                <a:spcPct val="80000"/>
              </a:lnSpc>
              <a:buNone/>
            </a:pPr>
            <a:r>
              <a:rPr lang="ru-RU" sz="2800" b="1" dirty="0">
                <a:latin typeface="Times New Roman" panose="02020603050405020304" pitchFamily="18" charset="0"/>
                <a:cs typeface="Times New Roman" panose="02020603050405020304" pitchFamily="18" charset="0"/>
              </a:rPr>
              <a:t>1.Срочные сделки:</a:t>
            </a:r>
          </a:p>
          <a:p>
            <a:pPr algn="just">
              <a:lnSpc>
                <a:spcPct val="80000"/>
              </a:lnSpc>
              <a:buFontTx/>
              <a:buChar char="-"/>
            </a:pPr>
            <a:r>
              <a:rPr lang="ru-RU" sz="2800" dirty="0">
                <a:latin typeface="Times New Roman" panose="02020603050405020304" pitchFamily="18" charset="0"/>
                <a:cs typeface="Times New Roman" panose="02020603050405020304" pitchFamily="18" charset="0"/>
              </a:rPr>
              <a:t>Конверсионные</a:t>
            </a:r>
          </a:p>
          <a:p>
            <a:pPr algn="just">
              <a:lnSpc>
                <a:spcPct val="80000"/>
              </a:lnSpc>
              <a:buFontTx/>
              <a:buChar char="-"/>
            </a:pPr>
            <a:r>
              <a:rPr lang="ru-RU" sz="2800" dirty="0">
                <a:latin typeface="Times New Roman" panose="02020603050405020304" pitchFamily="18" charset="0"/>
                <a:cs typeface="Times New Roman" panose="02020603050405020304" pitchFamily="18" charset="0"/>
              </a:rPr>
              <a:t>Страховые</a:t>
            </a:r>
          </a:p>
          <a:p>
            <a:pPr algn="just">
              <a:lnSpc>
                <a:spcPct val="80000"/>
              </a:lnSpc>
              <a:buFontTx/>
              <a:buChar char="-"/>
            </a:pPr>
            <a:r>
              <a:rPr lang="ru-RU" sz="2800" dirty="0">
                <a:latin typeface="Times New Roman" panose="02020603050405020304" pitchFamily="18" charset="0"/>
                <a:cs typeface="Times New Roman" panose="02020603050405020304" pitchFamily="18" charset="0"/>
              </a:rPr>
              <a:t>Спекулятивные </a:t>
            </a:r>
          </a:p>
          <a:p>
            <a:pPr>
              <a:lnSpc>
                <a:spcPct val="90000"/>
              </a:lnSpc>
              <a:buFontTx/>
              <a:buNone/>
            </a:pPr>
            <a:endParaRPr lang="ru-RU" b="1" dirty="0">
              <a:latin typeface="Times New Roman" panose="02020603050405020304" pitchFamily="18" charset="0"/>
              <a:cs typeface="Times New Roman" panose="02020603050405020304" pitchFamily="18" charset="0"/>
            </a:endParaRPr>
          </a:p>
          <a:p>
            <a:pPr>
              <a:lnSpc>
                <a:spcPct val="90000"/>
              </a:lnSpc>
              <a:buFontTx/>
              <a:buNone/>
            </a:pPr>
            <a:r>
              <a:rPr lang="ru-RU" b="1" dirty="0">
                <a:latin typeface="Times New Roman" panose="02020603050405020304" pitchFamily="18" charset="0"/>
                <a:cs typeface="Times New Roman" panose="02020603050405020304" pitchFamily="18" charset="0"/>
              </a:rPr>
              <a:t>Срочными операциями </a:t>
            </a:r>
            <a:r>
              <a:rPr lang="ru-RU" dirty="0">
                <a:latin typeface="Times New Roman" panose="02020603050405020304" pitchFamily="18" charset="0"/>
                <a:cs typeface="Times New Roman" panose="02020603050405020304" pitchFamily="18" charset="0"/>
              </a:rPr>
              <a:t>называются валютные сделки, расчет по которым производится более чем через два рабочих дня после их заключения.</a:t>
            </a:r>
          </a:p>
          <a:p>
            <a:pPr>
              <a:lnSpc>
                <a:spcPct val="90000"/>
              </a:lnSpc>
              <a:buFontTx/>
              <a:buNone/>
            </a:pPr>
            <a:endParaRPr lang="ru-RU" dirty="0">
              <a:latin typeface="Times New Roman" panose="02020603050405020304" pitchFamily="18" charset="0"/>
              <a:cs typeface="Times New Roman" panose="02020603050405020304" pitchFamily="18" charset="0"/>
            </a:endParaRPr>
          </a:p>
          <a:p>
            <a:pPr>
              <a:lnSpc>
                <a:spcPct val="90000"/>
              </a:lnSpc>
              <a:buFontTx/>
              <a:buNone/>
            </a:pPr>
            <a:r>
              <a:rPr lang="ru-RU" dirty="0">
                <a:latin typeface="Times New Roman" panose="02020603050405020304" pitchFamily="18" charset="0"/>
                <a:cs typeface="Times New Roman" panose="02020603050405020304" pitchFamily="18" charset="0"/>
              </a:rPr>
              <a:t>Цели их применения:</a:t>
            </a:r>
          </a:p>
          <a:p>
            <a:pPr lvl="1">
              <a:lnSpc>
                <a:spcPct val="90000"/>
              </a:lnSpc>
            </a:pPr>
            <a:r>
              <a:rPr lang="ru-RU" dirty="0">
                <a:solidFill>
                  <a:schemeClr val="tx1"/>
                </a:solidFill>
                <a:latin typeface="Times New Roman" panose="02020603050405020304" pitchFamily="18" charset="0"/>
                <a:cs typeface="Times New Roman" panose="02020603050405020304" pitchFamily="18" charset="0"/>
              </a:rPr>
              <a:t>страхование от изменения курса валют;</a:t>
            </a:r>
          </a:p>
          <a:p>
            <a:pPr lvl="1">
              <a:lnSpc>
                <a:spcPct val="90000"/>
              </a:lnSpc>
            </a:pPr>
            <a:r>
              <a:rPr lang="ru-RU" dirty="0">
                <a:solidFill>
                  <a:schemeClr val="tx1"/>
                </a:solidFill>
                <a:latin typeface="Times New Roman" panose="02020603050405020304" pitchFamily="18" charset="0"/>
                <a:cs typeface="Times New Roman" panose="02020603050405020304" pitchFamily="18" charset="0"/>
              </a:rPr>
              <a:t>извлечения спекулятивной прибыли;</a:t>
            </a:r>
          </a:p>
          <a:p>
            <a:pPr lvl="1">
              <a:lnSpc>
                <a:spcPct val="90000"/>
              </a:lnSpc>
            </a:pPr>
            <a:r>
              <a:rPr lang="ru-RU" dirty="0">
                <a:solidFill>
                  <a:schemeClr val="tx1"/>
                </a:solidFill>
                <a:latin typeface="Times New Roman" panose="02020603050405020304" pitchFamily="18" charset="0"/>
                <a:cs typeface="Times New Roman" panose="02020603050405020304" pitchFamily="18" charset="0"/>
              </a:rPr>
              <a:t>покрытие существующего в других случаях риска (коммерческого или финансового характера);</a:t>
            </a:r>
          </a:p>
          <a:p>
            <a:pPr marL="0" indent="0" algn="just">
              <a:lnSpc>
                <a:spcPct val="80000"/>
              </a:lnSpc>
              <a:buNone/>
            </a:pPr>
            <a:endParaRPr lang="ru-RU" sz="2800" dirty="0">
              <a:latin typeface="Times New Roman" panose="02020603050405020304" pitchFamily="18" charset="0"/>
              <a:cs typeface="Times New Roman" panose="02020603050405020304" pitchFamily="18" charset="0"/>
            </a:endParaRPr>
          </a:p>
          <a:p>
            <a:pPr marL="0" indent="0">
              <a:lnSpc>
                <a:spcPct val="80000"/>
              </a:lnSpc>
              <a:buNone/>
            </a:pPr>
            <a:r>
              <a:rPr lang="ru-RU" sz="3200" dirty="0">
                <a:latin typeface="Times New Roman" panose="02020603050405020304" pitchFamily="18" charset="0"/>
                <a:cs typeface="Times New Roman" panose="02020603050405020304" pitchFamily="18" charset="0"/>
              </a:rPr>
              <a:t> </a:t>
            </a:r>
          </a:p>
        </p:txBody>
      </p:sp>
      <p:sp>
        <p:nvSpPr>
          <p:cNvPr id="5" name="Номер слайда 5"/>
          <p:cNvSpPr>
            <a:spLocks noGrp="1"/>
          </p:cNvSpPr>
          <p:nvPr>
            <p:ph type="sldNum" sz="quarter" idx="12"/>
          </p:nvPr>
        </p:nvSpPr>
        <p:spPr/>
        <p:txBody>
          <a:bodyPr/>
          <a:lstStyle/>
          <a:p>
            <a:fld id="{1ED97511-0D55-427B-ADF8-D3B0976143CA}" type="slidenum">
              <a:rPr lang="ru-RU"/>
              <a:pPr/>
              <a:t>16</a:t>
            </a:fld>
            <a:endParaRPr lang="ru-RU"/>
          </a:p>
        </p:txBody>
      </p:sp>
    </p:spTree>
    <p:extLst>
      <p:ext uri="{BB962C8B-B14F-4D97-AF65-F5344CB8AC3E}">
        <p14:creationId xmlns:p14="http://schemas.microsoft.com/office/powerpoint/2010/main" val="3486222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274638"/>
            <a:ext cx="8218488" cy="417512"/>
          </a:xfrm>
        </p:spPr>
        <p:txBody>
          <a:bodyPr>
            <a:normAutofit fontScale="90000"/>
          </a:bodyPr>
          <a:lstStyle/>
          <a:p>
            <a:pPr algn="ctr"/>
            <a:r>
              <a:rPr lang="ru-RU" sz="3200" dirty="0"/>
              <a:t>Особенности срочной сделки:</a:t>
            </a:r>
          </a:p>
        </p:txBody>
      </p:sp>
      <p:sp>
        <p:nvSpPr>
          <p:cNvPr id="51203" name="Rectangle 3"/>
          <p:cNvSpPr>
            <a:spLocks noGrp="1" noChangeArrowheads="1"/>
          </p:cNvSpPr>
          <p:nvPr>
            <p:ph idx="1"/>
          </p:nvPr>
        </p:nvSpPr>
        <p:spPr>
          <a:xfrm>
            <a:off x="457201" y="981075"/>
            <a:ext cx="7787208" cy="5616575"/>
          </a:xfrm>
        </p:spPr>
        <p:txBody>
          <a:bodyPr/>
          <a:lstStyle/>
          <a:p>
            <a:pPr>
              <a:lnSpc>
                <a:spcPct val="90000"/>
              </a:lnSpc>
              <a:buFontTx/>
              <a:buNone/>
            </a:pPr>
            <a:r>
              <a:rPr lang="ru-RU" sz="2400" b="1" dirty="0">
                <a:latin typeface="Times New Roman" panose="02020603050405020304" pitchFamily="18" charset="0"/>
                <a:cs typeface="Times New Roman" panose="02020603050405020304" pitchFamily="18" charset="0"/>
              </a:rPr>
              <a:t>Во-первых</a:t>
            </a:r>
            <a:r>
              <a:rPr lang="ru-RU" sz="2400" dirty="0">
                <a:latin typeface="Times New Roman" panose="02020603050405020304" pitchFamily="18" charset="0"/>
                <a:cs typeface="Times New Roman" panose="02020603050405020304" pitchFamily="18" charset="0"/>
              </a:rPr>
              <a:t>, срочная сделка основывается на договоре купли-продажи иностранной валюты с поставкой в определенный срок или в течение некоторого периода в будущем</a:t>
            </a:r>
          </a:p>
          <a:p>
            <a:pPr>
              <a:lnSpc>
                <a:spcPct val="90000"/>
              </a:lnSpc>
              <a:buFontTx/>
              <a:buNone/>
            </a:pPr>
            <a:r>
              <a:rPr lang="ru-RU" sz="2400" b="1" dirty="0">
                <a:latin typeface="Times New Roman" panose="02020603050405020304" pitchFamily="18" charset="0"/>
                <a:cs typeface="Times New Roman" panose="02020603050405020304" pitchFamily="18" charset="0"/>
              </a:rPr>
              <a:t>Во-вторых</a:t>
            </a:r>
            <a:r>
              <a:rPr lang="ru-RU" sz="2400" dirty="0">
                <a:latin typeface="Times New Roman" panose="02020603050405020304" pitchFamily="18" charset="0"/>
                <a:cs typeface="Times New Roman" panose="02020603050405020304" pitchFamily="18" charset="0"/>
              </a:rPr>
              <a:t>: курс обмена, зафиксированный в момент заключения сделки, может значительно отклоняться от курса на валютном рынке в момент ее исполнения (текущего курса). При наступлении обусловленного срока валюта покупается или продается по курсу, зафиксированному в договоре купли-продажи.</a:t>
            </a:r>
          </a:p>
          <a:p>
            <a:pPr>
              <a:lnSpc>
                <a:spcPct val="90000"/>
              </a:lnSpc>
              <a:buFontTx/>
              <a:buNone/>
            </a:pPr>
            <a:endParaRPr lang="ru-RU" sz="2400" dirty="0">
              <a:latin typeface="Times New Roman" panose="02020603050405020304" pitchFamily="18" charset="0"/>
              <a:cs typeface="Times New Roman" panose="02020603050405020304" pitchFamily="18" charset="0"/>
            </a:endParaRPr>
          </a:p>
          <a:p>
            <a:pPr>
              <a:lnSpc>
                <a:spcPct val="90000"/>
              </a:lnSpc>
              <a:buFontTx/>
              <a:buNone/>
            </a:pPr>
            <a:r>
              <a:rPr lang="ru-RU" sz="2400" b="1" dirty="0">
                <a:latin typeface="Times New Roman" panose="02020603050405020304" pitchFamily="18" charset="0"/>
                <a:cs typeface="Times New Roman" panose="02020603050405020304" pitchFamily="18" charset="0"/>
              </a:rPr>
              <a:t>К срочным сделкам относятся форвардные, опционные, фьючерсные сделки.</a:t>
            </a:r>
            <a:endParaRPr lang="ru-RU" sz="1800" b="1" dirty="0">
              <a:latin typeface="Times New Roman" panose="02020603050405020304" pitchFamily="18" charset="0"/>
              <a:cs typeface="Times New Roman" panose="02020603050405020304" pitchFamily="18" charset="0"/>
            </a:endParaRPr>
          </a:p>
        </p:txBody>
      </p:sp>
      <p:sp>
        <p:nvSpPr>
          <p:cNvPr id="5" name="Номер слайда 5"/>
          <p:cNvSpPr>
            <a:spLocks noGrp="1"/>
          </p:cNvSpPr>
          <p:nvPr>
            <p:ph type="sldNum" sz="quarter" idx="12"/>
          </p:nvPr>
        </p:nvSpPr>
        <p:spPr/>
        <p:txBody>
          <a:bodyPr/>
          <a:lstStyle/>
          <a:p>
            <a:fld id="{FB22A92F-23EF-495B-9E69-08D7674A7C57}" type="slidenum">
              <a:rPr lang="ru-RU"/>
              <a:pPr/>
              <a:t>17</a:t>
            </a:fld>
            <a:endParaRPr lang="ru-RU"/>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1"/>
            <a:ext cx="7499176" cy="981074"/>
          </a:xfrm>
        </p:spPr>
        <p:txBody>
          <a:bodyPr>
            <a:normAutofit/>
          </a:bodyPr>
          <a:lstStyle/>
          <a:p>
            <a:pPr algn="ctr"/>
            <a:r>
              <a:rPr lang="ru-RU" sz="3200" dirty="0"/>
              <a:t>Конверсионные операции (Срочные сделки)</a:t>
            </a:r>
          </a:p>
        </p:txBody>
      </p:sp>
      <p:sp>
        <p:nvSpPr>
          <p:cNvPr id="51203" name="Rectangle 3"/>
          <p:cNvSpPr>
            <a:spLocks noGrp="1" noChangeArrowheads="1"/>
          </p:cNvSpPr>
          <p:nvPr>
            <p:ph idx="1"/>
          </p:nvPr>
        </p:nvSpPr>
        <p:spPr>
          <a:xfrm>
            <a:off x="457200" y="1412776"/>
            <a:ext cx="7499176" cy="5184873"/>
          </a:xfrm>
        </p:spPr>
        <p:txBody>
          <a:bodyPr/>
          <a:lstStyle/>
          <a:p>
            <a:pPr marL="342900" indent="-342900">
              <a:lnSpc>
                <a:spcPct val="90000"/>
              </a:lnSpc>
              <a:buFontTx/>
              <a:buAutoNum type="arabicPeriod"/>
            </a:pPr>
            <a:r>
              <a:rPr lang="ru-RU" sz="2800" b="1" dirty="0">
                <a:latin typeface="Times New Roman" panose="02020603050405020304" pitchFamily="18" charset="0"/>
                <a:cs typeface="Times New Roman" panose="02020603050405020304" pitchFamily="18" charset="0"/>
              </a:rPr>
              <a:t>Сделка типа «TODAY» </a:t>
            </a:r>
            <a:r>
              <a:rPr lang="ru-RU" sz="2800" dirty="0">
                <a:latin typeface="Times New Roman" panose="02020603050405020304" pitchFamily="18" charset="0"/>
                <a:cs typeface="Times New Roman" panose="02020603050405020304" pitchFamily="18" charset="0"/>
              </a:rPr>
              <a:t>- операция, которая заключается и исполняется в один день.</a:t>
            </a:r>
          </a:p>
          <a:p>
            <a:pPr marL="342900" indent="-342900">
              <a:lnSpc>
                <a:spcPct val="90000"/>
              </a:lnSpc>
              <a:buFontTx/>
              <a:buAutoNum type="arabicPeriod"/>
            </a:pPr>
            <a:r>
              <a:rPr lang="ru-RU" sz="2800" b="1" dirty="0">
                <a:latin typeface="Times New Roman" panose="02020603050405020304" pitchFamily="18" charset="0"/>
                <a:cs typeface="Times New Roman" panose="02020603050405020304" pitchFamily="18" charset="0"/>
              </a:rPr>
              <a:t>  Сделка типа «TOMORROW»</a:t>
            </a:r>
            <a:r>
              <a:rPr lang="ru-RU" sz="2800" dirty="0">
                <a:latin typeface="Times New Roman" panose="02020603050405020304" pitchFamily="18" charset="0"/>
                <a:cs typeface="Times New Roman" panose="02020603050405020304" pitchFamily="18" charset="0"/>
              </a:rPr>
              <a:t> - операция, которая исполняется на следующий рабочий банковский день после заключения сделки.</a:t>
            </a:r>
          </a:p>
          <a:p>
            <a:pPr marL="342900" indent="-342900">
              <a:lnSpc>
                <a:spcPct val="90000"/>
              </a:lnSpc>
              <a:buFontTx/>
              <a:buAutoNum type="arabicPeriod"/>
            </a:pPr>
            <a:r>
              <a:rPr lang="ru-RU" sz="2800" b="1" dirty="0">
                <a:latin typeface="Times New Roman" panose="02020603050405020304" pitchFamily="18" charset="0"/>
                <a:cs typeface="Times New Roman" panose="02020603050405020304" pitchFamily="18" charset="0"/>
              </a:rPr>
              <a:t>Операция «форвард» </a:t>
            </a:r>
            <a:r>
              <a:rPr lang="ru-RU" sz="2800" dirty="0">
                <a:latin typeface="Times New Roman" panose="02020603050405020304" pitchFamily="18" charset="0"/>
                <a:cs typeface="Times New Roman" panose="02020603050405020304" pitchFamily="18" charset="0"/>
              </a:rPr>
              <a:t>- это контракт, который заключается в настоящий момент времени по покупке одной валюты в обмен на другую по обусловленному курсу.</a:t>
            </a:r>
          </a:p>
          <a:p>
            <a:pPr marL="342900" indent="-342900">
              <a:lnSpc>
                <a:spcPct val="90000"/>
              </a:lnSpc>
              <a:buFontTx/>
              <a:buAutoNum type="arabicPeriod"/>
            </a:pPr>
            <a:endParaRPr lang="ru-RU" sz="1800" b="1" dirty="0">
              <a:latin typeface="Times New Roman" panose="02020603050405020304" pitchFamily="18" charset="0"/>
              <a:cs typeface="Times New Roman" panose="02020603050405020304" pitchFamily="18" charset="0"/>
            </a:endParaRPr>
          </a:p>
          <a:p>
            <a:pPr marL="342900" indent="-342900">
              <a:lnSpc>
                <a:spcPct val="90000"/>
              </a:lnSpc>
              <a:buFontTx/>
              <a:buAutoNum type="arabicPeriod"/>
            </a:pPr>
            <a:endParaRPr lang="ru-RU" sz="1800" b="1" dirty="0">
              <a:latin typeface="Times New Roman" panose="02020603050405020304" pitchFamily="18" charset="0"/>
              <a:cs typeface="Times New Roman" panose="02020603050405020304" pitchFamily="18" charset="0"/>
            </a:endParaRPr>
          </a:p>
        </p:txBody>
      </p:sp>
      <p:sp>
        <p:nvSpPr>
          <p:cNvPr id="5" name="Номер слайда 5"/>
          <p:cNvSpPr>
            <a:spLocks noGrp="1"/>
          </p:cNvSpPr>
          <p:nvPr>
            <p:ph type="sldNum" sz="quarter" idx="12"/>
          </p:nvPr>
        </p:nvSpPr>
        <p:spPr/>
        <p:txBody>
          <a:bodyPr/>
          <a:lstStyle/>
          <a:p>
            <a:fld id="{FB22A92F-23EF-495B-9E69-08D7674A7C57}" type="slidenum">
              <a:rPr lang="ru-RU"/>
              <a:pPr/>
              <a:t>18</a:t>
            </a:fld>
            <a:endParaRPr lang="ru-RU"/>
          </a:p>
        </p:txBody>
      </p:sp>
    </p:spTree>
    <p:extLst>
      <p:ext uri="{BB962C8B-B14F-4D97-AF65-F5344CB8AC3E}">
        <p14:creationId xmlns:p14="http://schemas.microsoft.com/office/powerpoint/2010/main" val="3752507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62475" y="658262"/>
            <a:ext cx="7239000" cy="444664"/>
          </a:xfrm>
        </p:spPr>
        <p:txBody>
          <a:bodyPr>
            <a:noAutofit/>
          </a:bodyPr>
          <a:lstStyle/>
          <a:p>
            <a:pPr algn="ctr"/>
            <a:br>
              <a:rPr lang="ru-RU" sz="2000" dirty="0"/>
            </a:br>
            <a:r>
              <a:rPr lang="ru-RU" sz="2800" dirty="0"/>
              <a:t>Виды валютных операций в зависимости от сроков</a:t>
            </a:r>
          </a:p>
        </p:txBody>
      </p:sp>
      <p:sp>
        <p:nvSpPr>
          <p:cNvPr id="34819" name="Rectangle 3"/>
          <p:cNvSpPr>
            <a:spLocks noGrp="1" noChangeArrowheads="1"/>
          </p:cNvSpPr>
          <p:nvPr>
            <p:ph idx="1"/>
          </p:nvPr>
        </p:nvSpPr>
        <p:spPr>
          <a:xfrm>
            <a:off x="457201" y="1196753"/>
            <a:ext cx="7427167" cy="4929410"/>
          </a:xfrm>
        </p:spPr>
        <p:txBody>
          <a:bodyPr>
            <a:normAutofit/>
          </a:bodyPr>
          <a:lstStyle/>
          <a:p>
            <a:pPr marL="0" indent="0" algn="just">
              <a:lnSpc>
                <a:spcPct val="80000"/>
              </a:lnSpc>
              <a:buNone/>
            </a:pPr>
            <a:endParaRPr lang="ru-RU" sz="2800" dirty="0">
              <a:latin typeface="Times New Roman" panose="02020603050405020304" pitchFamily="18" charset="0"/>
              <a:cs typeface="Times New Roman" panose="02020603050405020304" pitchFamily="18" charset="0"/>
            </a:endParaRPr>
          </a:p>
          <a:p>
            <a:pPr marL="0" indent="0" algn="just">
              <a:lnSpc>
                <a:spcPct val="80000"/>
              </a:lnSpc>
              <a:buNone/>
            </a:pPr>
            <a:r>
              <a:rPr lang="ru-RU" sz="2800" b="1" dirty="0">
                <a:latin typeface="Times New Roman" panose="02020603050405020304" pitchFamily="18" charset="0"/>
                <a:cs typeface="Times New Roman" panose="02020603050405020304" pitchFamily="18" charset="0"/>
              </a:rPr>
              <a:t>2. Наличные операции</a:t>
            </a:r>
          </a:p>
          <a:p>
            <a:pPr marL="0" indent="0" algn="just">
              <a:lnSpc>
                <a:spcPct val="80000"/>
              </a:lnSpc>
              <a:buNone/>
            </a:pPr>
            <a:r>
              <a:rPr lang="ru-RU" sz="2800" dirty="0">
                <a:latin typeface="Times New Roman" panose="02020603050405020304" pitchFamily="18" charset="0"/>
                <a:cs typeface="Times New Roman" panose="02020603050405020304" pitchFamily="18" charset="0"/>
              </a:rPr>
              <a:t>   Наличные валютные операции осуществляют в основном на условиях </a:t>
            </a:r>
            <a:r>
              <a:rPr lang="ru-RU" sz="2800" b="1" dirty="0">
                <a:latin typeface="Times New Roman" panose="02020603050405020304" pitchFamily="18" charset="0"/>
                <a:cs typeface="Times New Roman" panose="02020603050405020304" pitchFamily="18" charset="0"/>
              </a:rPr>
              <a:t>спот</a:t>
            </a:r>
            <a:r>
              <a:rPr lang="ru-RU" sz="2800" dirty="0">
                <a:latin typeface="Times New Roman" panose="02020603050405020304" pitchFamily="18" charset="0"/>
                <a:cs typeface="Times New Roman" panose="02020603050405020304" pitchFamily="18" charset="0"/>
              </a:rPr>
              <a:t>, что подразумевает двухдневный срок перевода валют после заключения сделки по курсу, зафиксированному в момент ее заключения. Это позволяет перевести средства в любую страну и завершить оформление сделки. Базой для проведения операции  служат корреспондентские отношения между банками.</a:t>
            </a:r>
          </a:p>
          <a:p>
            <a:pPr marL="0" indent="0">
              <a:lnSpc>
                <a:spcPct val="80000"/>
              </a:lnSpc>
              <a:buNone/>
            </a:pPr>
            <a:r>
              <a:rPr lang="ru-RU" sz="3200" dirty="0">
                <a:latin typeface="Times New Roman" panose="02020603050405020304" pitchFamily="18" charset="0"/>
                <a:cs typeface="Times New Roman" panose="02020603050405020304" pitchFamily="18" charset="0"/>
              </a:rPr>
              <a:t> </a:t>
            </a:r>
          </a:p>
        </p:txBody>
      </p:sp>
      <p:sp>
        <p:nvSpPr>
          <p:cNvPr id="5" name="Номер слайда 5"/>
          <p:cNvSpPr>
            <a:spLocks noGrp="1"/>
          </p:cNvSpPr>
          <p:nvPr>
            <p:ph type="sldNum" sz="quarter" idx="12"/>
          </p:nvPr>
        </p:nvSpPr>
        <p:spPr/>
        <p:txBody>
          <a:bodyPr/>
          <a:lstStyle/>
          <a:p>
            <a:fld id="{1ED97511-0D55-427B-ADF8-D3B0976143CA}" type="slidenum">
              <a:rPr lang="ru-RU"/>
              <a:pPr/>
              <a:t>19</a:t>
            </a:fld>
            <a:endParaRPr lang="ru-RU"/>
          </a:p>
        </p:txBody>
      </p:sp>
    </p:spTree>
    <p:extLst>
      <p:ext uri="{BB962C8B-B14F-4D97-AF65-F5344CB8AC3E}">
        <p14:creationId xmlns:p14="http://schemas.microsoft.com/office/powerpoint/2010/main" val="4023428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457201" y="476250"/>
            <a:ext cx="7427168" cy="5649913"/>
          </a:xfrm>
        </p:spPr>
        <p:txBody>
          <a:bodyPr>
            <a:normAutofit/>
          </a:bodyPr>
          <a:lstStyle/>
          <a:p>
            <a:pPr marL="0" indent="0" algn="just">
              <a:lnSpc>
                <a:spcPct val="90000"/>
              </a:lnSpc>
              <a:buNone/>
            </a:pPr>
            <a:r>
              <a:rPr lang="ru-RU" sz="2800" dirty="0">
                <a:latin typeface="Times New Roman" panose="02020603050405020304" pitchFamily="18" charset="0"/>
                <a:cs typeface="Times New Roman" panose="02020603050405020304" pitchFamily="18" charset="0"/>
              </a:rPr>
              <a:t>Валютные операции занимают важное место в деятельности коммерческих банков, являясь одним из существенных источников банковских доходов. Основная доля валютных операций приходится на крупнейшие коммерческие банки. Они не только покупают и продают валюту, осуществляют международные расчеты, но и хранят запасы иностранной валюты, определяют курсы валют. Другие банки обращаются к ним за котировкой и покупают валюту для своих клиентов.</a:t>
            </a:r>
          </a:p>
          <a:p>
            <a:pPr marL="0" indent="0" algn="just">
              <a:lnSpc>
                <a:spcPct val="90000"/>
              </a:lnSpc>
              <a:buNone/>
            </a:pPr>
            <a:endParaRPr lang="ru-RU" sz="3200" dirty="0">
              <a:latin typeface="Times New Roman" panose="02020603050405020304" pitchFamily="18" charset="0"/>
              <a:cs typeface="Times New Roman" panose="02020603050405020304" pitchFamily="18" charset="0"/>
            </a:endParaRPr>
          </a:p>
        </p:txBody>
      </p:sp>
      <p:sp>
        <p:nvSpPr>
          <p:cNvPr id="4" name="Номер слайда 5"/>
          <p:cNvSpPr>
            <a:spLocks noGrp="1"/>
          </p:cNvSpPr>
          <p:nvPr>
            <p:ph type="sldNum" sz="quarter" idx="12"/>
          </p:nvPr>
        </p:nvSpPr>
        <p:spPr/>
        <p:txBody>
          <a:bodyPr/>
          <a:lstStyle/>
          <a:p>
            <a:fld id="{2F6F0C89-3816-45FD-BDB1-9AF9BCF1ADAE}" type="slidenum">
              <a:rPr lang="ru-RU"/>
              <a:pPr/>
              <a:t>2</a:t>
            </a:fld>
            <a:endParaRPr lang="ru-RU"/>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16632"/>
            <a:ext cx="7067128" cy="1392272"/>
          </a:xfrm>
        </p:spPr>
        <p:txBody>
          <a:bodyPr>
            <a:normAutofit/>
          </a:bodyPr>
          <a:lstStyle/>
          <a:p>
            <a:pPr algn="ctr"/>
            <a:r>
              <a:rPr lang="ru-RU" sz="4000" dirty="0"/>
              <a:t>Сделка спот </a:t>
            </a:r>
            <a:br>
              <a:rPr lang="ru-RU" sz="4000" dirty="0"/>
            </a:br>
            <a:r>
              <a:rPr lang="ru-RU" sz="4000" dirty="0"/>
              <a:t>(НАЛИЧНАЯ СДЕЛКА)</a:t>
            </a:r>
            <a:endParaRPr lang="ru-RU" dirty="0"/>
          </a:p>
        </p:txBody>
      </p:sp>
      <p:sp>
        <p:nvSpPr>
          <p:cNvPr id="50179" name="Rectangle 3"/>
          <p:cNvSpPr>
            <a:spLocks noGrp="1" noChangeArrowheads="1"/>
          </p:cNvSpPr>
          <p:nvPr>
            <p:ph idx="1"/>
          </p:nvPr>
        </p:nvSpPr>
        <p:spPr/>
        <p:txBody>
          <a:bodyPr>
            <a:normAutofit/>
          </a:bodyPr>
          <a:lstStyle/>
          <a:p>
            <a:pPr algn="just">
              <a:lnSpc>
                <a:spcPct val="90000"/>
              </a:lnSpc>
              <a:buFontTx/>
              <a:buNone/>
            </a:pP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  Сделка спот </a:t>
            </a:r>
            <a:r>
              <a:rPr lang="ru-RU" sz="2400" dirty="0">
                <a:latin typeface="Times New Roman" panose="02020603050405020304" pitchFamily="18" charset="0"/>
                <a:cs typeface="Times New Roman" panose="02020603050405020304" pitchFamily="18" charset="0"/>
              </a:rPr>
              <a:t>— наиболее распространенная текущая сделка в мировой практике. </a:t>
            </a:r>
          </a:p>
          <a:p>
            <a:pPr algn="just">
              <a:lnSpc>
                <a:spcPct val="90000"/>
              </a:lnSpc>
              <a:buFontTx/>
              <a:buNone/>
            </a:pPr>
            <a:r>
              <a:rPr lang="ru-RU" sz="2400" dirty="0">
                <a:latin typeface="Times New Roman" panose="02020603050405020304" pitchFamily="18" charset="0"/>
                <a:cs typeface="Times New Roman" panose="02020603050405020304" pitchFamily="18" charset="0"/>
              </a:rPr>
              <a:t>    В переводе с английского </a:t>
            </a:r>
            <a:r>
              <a:rPr lang="ru-RU" sz="2400" dirty="0" err="1">
                <a:latin typeface="Times New Roman" panose="02020603050405020304" pitchFamily="18" charset="0"/>
                <a:cs typeface="Times New Roman" panose="02020603050405020304" pitchFamily="18" charset="0"/>
              </a:rPr>
              <a:t>spot</a:t>
            </a:r>
            <a:r>
              <a:rPr lang="ru-RU" sz="2400" dirty="0">
                <a:latin typeface="Times New Roman" panose="02020603050405020304" pitchFamily="18" charset="0"/>
                <a:cs typeface="Times New Roman" panose="02020603050405020304" pitchFamily="18" charset="0"/>
              </a:rPr>
              <a:t> означает </a:t>
            </a:r>
            <a:r>
              <a:rPr lang="ru-RU" sz="2400" i="1" dirty="0">
                <a:latin typeface="Times New Roman" panose="02020603050405020304" pitchFamily="18" charset="0"/>
                <a:cs typeface="Times New Roman" panose="02020603050405020304" pitchFamily="18" charset="0"/>
              </a:rPr>
              <a:t>наличный</a:t>
            </a:r>
            <a:r>
              <a:rPr lang="ru-RU" sz="2400" dirty="0">
                <a:latin typeface="Times New Roman" panose="02020603050405020304" pitchFamily="18" charset="0"/>
                <a:cs typeface="Times New Roman" panose="02020603050405020304" pitchFamily="18" charset="0"/>
              </a:rPr>
              <a:t>, имеющийся в наличии. Поэтому термины «наличная», «кассовая» используются для обозначения текущих валютных сделок, хотя большинство таких сделок (как и вообще всех валютных операций) осуществляется безналичным путем. </a:t>
            </a:r>
          </a:p>
          <a:p>
            <a:pPr algn="just">
              <a:lnSpc>
                <a:spcPct val="90000"/>
              </a:lnSpc>
              <a:buFontTx/>
              <a:buNone/>
            </a:pPr>
            <a:r>
              <a:rPr lang="ru-RU" sz="2400" dirty="0">
                <a:latin typeface="Times New Roman" panose="02020603050405020304" pitchFamily="18" charset="0"/>
                <a:cs typeface="Times New Roman" panose="02020603050405020304" pitchFamily="18" charset="0"/>
              </a:rPr>
              <a:t>     </a:t>
            </a:r>
          </a:p>
        </p:txBody>
      </p:sp>
      <p:sp>
        <p:nvSpPr>
          <p:cNvPr id="5" name="Номер слайда 5"/>
          <p:cNvSpPr>
            <a:spLocks noGrp="1"/>
          </p:cNvSpPr>
          <p:nvPr>
            <p:ph type="sldNum" sz="quarter" idx="12"/>
          </p:nvPr>
        </p:nvSpPr>
        <p:spPr/>
        <p:txBody>
          <a:bodyPr/>
          <a:lstStyle/>
          <a:p>
            <a:fld id="{B6097B43-6BA0-4B1B-8A1A-B4F106004ED7}" type="slidenum">
              <a:rPr lang="ru-RU"/>
              <a:pPr/>
              <a:t>20</a:t>
            </a:fld>
            <a:endParaRPr lang="ru-RU"/>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16632"/>
            <a:ext cx="7283152" cy="648072"/>
          </a:xfrm>
        </p:spPr>
        <p:txBody>
          <a:bodyPr>
            <a:normAutofit/>
          </a:bodyPr>
          <a:lstStyle/>
          <a:p>
            <a:pPr algn="ctr"/>
            <a:r>
              <a:rPr lang="ru-RU" sz="4000" dirty="0"/>
              <a:t>Валютное регулирование</a:t>
            </a:r>
            <a:endParaRPr lang="ru-RU" dirty="0"/>
          </a:p>
        </p:txBody>
      </p:sp>
      <p:sp>
        <p:nvSpPr>
          <p:cNvPr id="50179" name="Rectangle 3"/>
          <p:cNvSpPr>
            <a:spLocks noGrp="1" noChangeArrowheads="1"/>
          </p:cNvSpPr>
          <p:nvPr>
            <p:ph idx="1"/>
          </p:nvPr>
        </p:nvSpPr>
        <p:spPr>
          <a:xfrm>
            <a:off x="457200" y="980728"/>
            <a:ext cx="7239000" cy="5475008"/>
          </a:xfrm>
        </p:spPr>
        <p:txBody>
          <a:bodyPr>
            <a:normAutofit fontScale="92500" lnSpcReduction="20000"/>
          </a:bodyPr>
          <a:lstStyle/>
          <a:p>
            <a:pPr marL="0" indent="0" algn="just">
              <a:buNone/>
            </a:pPr>
            <a:r>
              <a:rPr lang="ru-RU" dirty="0">
                <a:latin typeface="Times New Roman" panose="02020603050405020304" pitchFamily="18" charset="0"/>
                <a:cs typeface="Times New Roman" panose="02020603050405020304" pitchFamily="18" charset="0"/>
              </a:rPr>
              <a:t>Закон Республики Казахстан от 2 июля 2018 года № 167-VІ ЗРК «О валютном регулировании и валютном контроле». Валютные операции являются объектом государственного и банковского наблюдения и контроля. </a:t>
            </a:r>
          </a:p>
          <a:p>
            <a:pPr marL="0" indent="0" algn="just">
              <a:buNone/>
            </a:pPr>
            <a:r>
              <a:rPr lang="ru-RU" b="1" dirty="0">
                <a:latin typeface="Times New Roman" panose="02020603050405020304" pitchFamily="18" charset="0"/>
                <a:cs typeface="Times New Roman" panose="02020603050405020304" pitchFamily="18" charset="0"/>
              </a:rPr>
              <a:t>Целью валютного регулирования</a:t>
            </a:r>
            <a:r>
              <a:rPr lang="ru-RU" dirty="0">
                <a:latin typeface="Times New Roman" panose="02020603050405020304" pitchFamily="18" charset="0"/>
                <a:cs typeface="Times New Roman" panose="02020603050405020304" pitchFamily="18" charset="0"/>
              </a:rPr>
              <a:t> является содействие государственной политике по достижению устойчивого экономического роста и обеспечению экономической безопасности.</a:t>
            </a:r>
          </a:p>
          <a:p>
            <a:pPr marL="0" indent="0" algn="just">
              <a:buNone/>
            </a:pPr>
            <a:r>
              <a:rPr lang="ru-RU" dirty="0">
                <a:latin typeface="Times New Roman" panose="02020603050405020304" pitchFamily="18" charset="0"/>
                <a:cs typeface="Times New Roman" panose="02020603050405020304" pitchFamily="18" charset="0"/>
              </a:rPr>
              <a:t>Основным органом валютного регулирования в Республике Казахстан является Национальный Банк Республики Казахстан. </a:t>
            </a:r>
          </a:p>
          <a:p>
            <a:pPr marL="0" indent="0" algn="just">
              <a:buNone/>
            </a:pPr>
            <a:r>
              <a:rPr lang="ru-RU" dirty="0">
                <a:latin typeface="Times New Roman" panose="02020603050405020304" pitchFamily="18" charset="0"/>
                <a:cs typeface="Times New Roman" panose="02020603050405020304" pitchFamily="18" charset="0"/>
              </a:rPr>
              <a:t>Правительство Республики Казахстан и иные государственные органы осуществляют валютное регулирование в пределах своей компетенции. </a:t>
            </a:r>
          </a:p>
          <a:p>
            <a:pPr algn="just">
              <a:lnSpc>
                <a:spcPct val="90000"/>
              </a:lnSpc>
              <a:buFontTx/>
              <a:buNone/>
            </a:pPr>
            <a:r>
              <a:rPr lang="ru-RU" sz="2400" dirty="0">
                <a:latin typeface="Times New Roman" panose="02020603050405020304" pitchFamily="18" charset="0"/>
                <a:cs typeface="Times New Roman" panose="02020603050405020304" pitchFamily="18" charset="0"/>
              </a:rPr>
              <a:t>     </a:t>
            </a:r>
          </a:p>
        </p:txBody>
      </p:sp>
      <p:sp>
        <p:nvSpPr>
          <p:cNvPr id="5" name="Номер слайда 5"/>
          <p:cNvSpPr>
            <a:spLocks noGrp="1"/>
          </p:cNvSpPr>
          <p:nvPr>
            <p:ph type="sldNum" sz="quarter" idx="12"/>
          </p:nvPr>
        </p:nvSpPr>
        <p:spPr/>
        <p:txBody>
          <a:bodyPr/>
          <a:lstStyle/>
          <a:p>
            <a:fld id="{B6097B43-6BA0-4B1B-8A1A-B4F106004ED7}" type="slidenum">
              <a:rPr lang="ru-RU"/>
              <a:pPr/>
              <a:t>21</a:t>
            </a:fld>
            <a:endParaRPr lang="ru-RU"/>
          </a:p>
        </p:txBody>
      </p:sp>
    </p:spTree>
    <p:extLst>
      <p:ext uri="{BB962C8B-B14F-4D97-AF65-F5344CB8AC3E}">
        <p14:creationId xmlns:p14="http://schemas.microsoft.com/office/powerpoint/2010/main" val="35586198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16632"/>
            <a:ext cx="7283152" cy="648072"/>
          </a:xfrm>
        </p:spPr>
        <p:txBody>
          <a:bodyPr>
            <a:normAutofit/>
          </a:bodyPr>
          <a:lstStyle/>
          <a:p>
            <a:pPr algn="ctr"/>
            <a:r>
              <a:rPr lang="ru-RU" sz="4000" dirty="0"/>
              <a:t>Валютное регулирование</a:t>
            </a:r>
            <a:endParaRPr lang="ru-RU" dirty="0"/>
          </a:p>
        </p:txBody>
      </p:sp>
      <p:sp>
        <p:nvSpPr>
          <p:cNvPr id="50179" name="Rectangle 3"/>
          <p:cNvSpPr>
            <a:spLocks noGrp="1" noChangeArrowheads="1"/>
          </p:cNvSpPr>
          <p:nvPr>
            <p:ph idx="1"/>
          </p:nvPr>
        </p:nvSpPr>
        <p:spPr>
          <a:xfrm>
            <a:off x="251520" y="764704"/>
            <a:ext cx="7848872" cy="5691032"/>
          </a:xfrm>
        </p:spPr>
        <p:txBody>
          <a:bodyPr>
            <a:normAutofit fontScale="85000" lnSpcReduction="10000"/>
          </a:bodyPr>
          <a:lstStyle/>
          <a:p>
            <a:pPr algn="just">
              <a:lnSpc>
                <a:spcPct val="90000"/>
              </a:lnSpc>
              <a:buNone/>
            </a:pPr>
            <a:r>
              <a:rPr lang="ru-RU" sz="2800" u="sng" dirty="0">
                <a:latin typeface="Times New Roman" panose="02020603050405020304" pitchFamily="18" charset="0"/>
                <a:cs typeface="Times New Roman" panose="02020603050405020304" pitchFamily="18" charset="0"/>
              </a:rPr>
              <a:t>Национальный Банк Республики Казахстан </a:t>
            </a:r>
            <a:r>
              <a:rPr lang="ru-RU" sz="2800" dirty="0">
                <a:latin typeface="Times New Roman" panose="02020603050405020304" pitchFamily="18" charset="0"/>
                <a:cs typeface="Times New Roman" panose="02020603050405020304" pitchFamily="18" charset="0"/>
              </a:rPr>
              <a:t>как основной орган валютного регулирования устанавливает: </a:t>
            </a:r>
          </a:p>
          <a:p>
            <a:pPr marL="0" indent="0" algn="just">
              <a:lnSpc>
                <a:spcPct val="90000"/>
              </a:lnSpc>
              <a:buNone/>
            </a:pPr>
            <a:r>
              <a:rPr lang="ru-RU" sz="2800" dirty="0">
                <a:latin typeface="Times New Roman" panose="02020603050405020304" pitchFamily="18" charset="0"/>
                <a:cs typeface="Times New Roman" panose="02020603050405020304" pitchFamily="18" charset="0"/>
              </a:rPr>
              <a:t>порядок и требования к осуществлению деятельности по организации обменных операций с иностранной валютой;</a:t>
            </a:r>
          </a:p>
          <a:p>
            <a:pPr marL="0" indent="0" algn="just">
              <a:lnSpc>
                <a:spcPct val="90000"/>
              </a:lnSpc>
              <a:buNone/>
            </a:pPr>
            <a:r>
              <a:rPr lang="ru-RU" sz="2800" dirty="0">
                <a:latin typeface="Times New Roman" panose="02020603050405020304" pitchFamily="18" charset="0"/>
                <a:cs typeface="Times New Roman" panose="02020603050405020304" pitchFamily="18" charset="0"/>
              </a:rPr>
              <a:t> 2) порядок осуществления резидентами и нерезидентами валютных операций, в том числе режимы валютного регулирования: регистрации; уведомления;    </a:t>
            </a:r>
          </a:p>
          <a:p>
            <a:pPr marL="0" indent="0" algn="just">
              <a:lnSpc>
                <a:spcPct val="90000"/>
              </a:lnSpc>
              <a:buNone/>
            </a:pPr>
            <a:r>
              <a:rPr lang="ru-RU" sz="2800" dirty="0">
                <a:latin typeface="Times New Roman" panose="02020603050405020304" pitchFamily="18" charset="0"/>
                <a:cs typeface="Times New Roman" panose="02020603050405020304" pitchFamily="18" charset="0"/>
              </a:rPr>
              <a:t>3) порядок осуществления мониторинга валютных операций нерезидентов, осуществляющих деятельность на территории Республики Казахстан (валютный мониторинг);   </a:t>
            </a:r>
          </a:p>
          <a:p>
            <a:pPr marL="0" indent="0" algn="just">
              <a:lnSpc>
                <a:spcPct val="90000"/>
              </a:lnSpc>
              <a:buNone/>
            </a:pPr>
            <a:r>
              <a:rPr lang="ru-RU" sz="2800" dirty="0">
                <a:latin typeface="Times New Roman" panose="02020603050405020304" pitchFamily="18" charset="0"/>
                <a:cs typeface="Times New Roman" panose="02020603050405020304" pitchFamily="18" charset="0"/>
              </a:rPr>
              <a:t>4) формы учета и отчетности по валютным операциям, обязательные для исполнения всеми резидентами и нерезидентами, по согласованию с уполномоченными государственными органами в соответствии с их компетенцией.</a:t>
            </a:r>
          </a:p>
          <a:p>
            <a:pPr algn="just">
              <a:lnSpc>
                <a:spcPct val="90000"/>
              </a:lnSpc>
              <a:buFontTx/>
              <a:buNone/>
            </a:pPr>
            <a:r>
              <a:rPr lang="ru-RU" sz="2400" dirty="0">
                <a:latin typeface="Times New Roman" panose="02020603050405020304" pitchFamily="18" charset="0"/>
                <a:cs typeface="Times New Roman" panose="02020603050405020304" pitchFamily="18" charset="0"/>
              </a:rPr>
              <a:t>     </a:t>
            </a:r>
          </a:p>
        </p:txBody>
      </p:sp>
      <p:sp>
        <p:nvSpPr>
          <p:cNvPr id="5" name="Номер слайда 5"/>
          <p:cNvSpPr>
            <a:spLocks noGrp="1"/>
          </p:cNvSpPr>
          <p:nvPr>
            <p:ph type="sldNum" sz="quarter" idx="12"/>
          </p:nvPr>
        </p:nvSpPr>
        <p:spPr/>
        <p:txBody>
          <a:bodyPr/>
          <a:lstStyle/>
          <a:p>
            <a:fld id="{B6097B43-6BA0-4B1B-8A1A-B4F106004ED7}" type="slidenum">
              <a:rPr lang="ru-RU"/>
              <a:pPr/>
              <a:t>22</a:t>
            </a:fld>
            <a:endParaRPr lang="ru-RU"/>
          </a:p>
        </p:txBody>
      </p:sp>
    </p:spTree>
    <p:extLst>
      <p:ext uri="{BB962C8B-B14F-4D97-AF65-F5344CB8AC3E}">
        <p14:creationId xmlns:p14="http://schemas.microsoft.com/office/powerpoint/2010/main" val="1125512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16632"/>
            <a:ext cx="7283152" cy="648072"/>
          </a:xfrm>
        </p:spPr>
        <p:txBody>
          <a:bodyPr>
            <a:normAutofit/>
          </a:bodyPr>
          <a:lstStyle/>
          <a:p>
            <a:pPr algn="ctr"/>
            <a:r>
              <a:rPr lang="ru-RU" sz="4000" dirty="0"/>
              <a:t>Валютное регулирование</a:t>
            </a:r>
            <a:endParaRPr lang="ru-RU" dirty="0"/>
          </a:p>
        </p:txBody>
      </p:sp>
      <p:sp>
        <p:nvSpPr>
          <p:cNvPr id="50179" name="Rectangle 3"/>
          <p:cNvSpPr>
            <a:spLocks noGrp="1" noChangeArrowheads="1"/>
          </p:cNvSpPr>
          <p:nvPr>
            <p:ph idx="1"/>
          </p:nvPr>
        </p:nvSpPr>
        <p:spPr>
          <a:xfrm>
            <a:off x="251520" y="764704"/>
            <a:ext cx="7848872" cy="5691032"/>
          </a:xfrm>
        </p:spPr>
        <p:txBody>
          <a:bodyPr>
            <a:normAutofit lnSpcReduction="10000"/>
          </a:bodyPr>
          <a:lstStyle/>
          <a:p>
            <a:pPr marL="0" indent="0" algn="just">
              <a:buNone/>
            </a:pPr>
            <a:r>
              <a:rPr lang="ru-RU" dirty="0">
                <a:latin typeface="Times New Roman" panose="02020603050405020304" pitchFamily="18" charset="0"/>
                <a:cs typeface="Times New Roman" panose="02020603050405020304" pitchFamily="18" charset="0"/>
              </a:rPr>
              <a:t>НБ РК выдает лицензию на осуществление деятельности по организации обменных операций с иностранной валютой уполномоченным организациям. </a:t>
            </a:r>
          </a:p>
          <a:p>
            <a:pPr marL="0" indent="0" algn="just">
              <a:buNone/>
            </a:pPr>
            <a:r>
              <a:rPr lang="ru-RU" dirty="0">
                <a:latin typeface="Times New Roman" panose="02020603050405020304" pitchFamily="18" charset="0"/>
                <a:cs typeface="Times New Roman" panose="02020603050405020304" pitchFamily="18" charset="0"/>
              </a:rPr>
              <a:t>При регистрации обменного пункта выдается документ установленного образца - регистрационное свидетельство обменного пункта. </a:t>
            </a:r>
          </a:p>
          <a:p>
            <a:pPr marL="0" indent="0" algn="just">
              <a:buNone/>
            </a:pPr>
            <a:r>
              <a:rPr lang="ru-RU" dirty="0">
                <a:latin typeface="Times New Roman" panose="02020603050405020304" pitchFamily="18" charset="0"/>
                <a:cs typeface="Times New Roman" panose="02020603050405020304" pitchFamily="18" charset="0"/>
              </a:rPr>
              <a:t>Лицензии на осуществление деятельности по организации обменных операций с иностранной валютой или отказ в выдаче лицензии выдаются в течение тридцати рабочих дней с даты представления резидентом полного пакета документов. При отказе в выдаче лицензии заявителю дается мотивированный ответ в письменной форме. </a:t>
            </a:r>
          </a:p>
          <a:p>
            <a:pPr algn="just">
              <a:lnSpc>
                <a:spcPct val="90000"/>
              </a:lnSpc>
              <a:buFontTx/>
              <a:buNone/>
            </a:pPr>
            <a:r>
              <a:rPr lang="ru-RU" sz="2400" dirty="0">
                <a:latin typeface="Times New Roman" panose="02020603050405020304" pitchFamily="18" charset="0"/>
                <a:cs typeface="Times New Roman" panose="02020603050405020304" pitchFamily="18" charset="0"/>
              </a:rPr>
              <a:t>     </a:t>
            </a:r>
          </a:p>
        </p:txBody>
      </p:sp>
      <p:sp>
        <p:nvSpPr>
          <p:cNvPr id="5" name="Номер слайда 5"/>
          <p:cNvSpPr>
            <a:spLocks noGrp="1"/>
          </p:cNvSpPr>
          <p:nvPr>
            <p:ph type="sldNum" sz="quarter" idx="12"/>
          </p:nvPr>
        </p:nvSpPr>
        <p:spPr/>
        <p:txBody>
          <a:bodyPr/>
          <a:lstStyle/>
          <a:p>
            <a:fld id="{B6097B43-6BA0-4B1B-8A1A-B4F106004ED7}" type="slidenum">
              <a:rPr lang="ru-RU"/>
              <a:pPr/>
              <a:t>23</a:t>
            </a:fld>
            <a:endParaRPr lang="ru-RU"/>
          </a:p>
        </p:txBody>
      </p:sp>
    </p:spTree>
    <p:extLst>
      <p:ext uri="{BB962C8B-B14F-4D97-AF65-F5344CB8AC3E}">
        <p14:creationId xmlns:p14="http://schemas.microsoft.com/office/powerpoint/2010/main" val="3636548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16632"/>
            <a:ext cx="7283152" cy="648072"/>
          </a:xfrm>
        </p:spPr>
        <p:txBody>
          <a:bodyPr>
            <a:normAutofit/>
          </a:bodyPr>
          <a:lstStyle/>
          <a:p>
            <a:pPr algn="ctr"/>
            <a:r>
              <a:rPr lang="ru-RU" sz="4000" dirty="0"/>
              <a:t>Валютное регулирование</a:t>
            </a:r>
            <a:endParaRPr lang="ru-RU" dirty="0"/>
          </a:p>
        </p:txBody>
      </p:sp>
      <p:sp>
        <p:nvSpPr>
          <p:cNvPr id="50179" name="Rectangle 3"/>
          <p:cNvSpPr>
            <a:spLocks noGrp="1" noChangeArrowheads="1"/>
          </p:cNvSpPr>
          <p:nvPr>
            <p:ph idx="1"/>
          </p:nvPr>
        </p:nvSpPr>
        <p:spPr>
          <a:xfrm>
            <a:off x="251520" y="764704"/>
            <a:ext cx="7848872" cy="5691032"/>
          </a:xfrm>
        </p:spPr>
        <p:txBody>
          <a:bodyPr>
            <a:normAutofit fontScale="70000" lnSpcReduction="20000"/>
          </a:bodyPr>
          <a:lstStyle/>
          <a:p>
            <a:pPr marL="0" indent="0" algn="just">
              <a:buNone/>
            </a:pPr>
            <a:r>
              <a:rPr lang="ru-RU" dirty="0">
                <a:latin typeface="Times New Roman" panose="02020603050405020304" pitchFamily="18" charset="0"/>
                <a:cs typeface="Times New Roman" panose="02020603050405020304" pitchFamily="18" charset="0"/>
              </a:rPr>
              <a:t>     НБ РК осуществляет контроль за соблюдением резидентами и нерезидентами требований валютного законодательства и за надлежащим исполнением функций агентов валютного контроля уполномоченными банками и уполномоченными организациями. </a:t>
            </a:r>
          </a:p>
          <a:p>
            <a:pPr marL="0" indent="0" algn="just">
              <a:buNone/>
            </a:pPr>
            <a:r>
              <a:rPr lang="ru-RU" dirty="0">
                <a:latin typeface="Times New Roman" panose="02020603050405020304" pitchFamily="18" charset="0"/>
                <a:cs typeface="Times New Roman" panose="02020603050405020304" pitchFamily="18" charset="0"/>
              </a:rPr>
              <a:t>    Министерство финансов РК обеспечивает мониторинг и контроль по займам Правительства РК, контроль за целевым и эффективным использованием гарантированных государством займов, мониторинг государственного и гарантированного государством долга.</a:t>
            </a:r>
          </a:p>
          <a:p>
            <a:pPr marL="0" indent="0" algn="just">
              <a:buNone/>
            </a:pPr>
            <a:r>
              <a:rPr lang="ru-RU" dirty="0">
                <a:latin typeface="Times New Roman" panose="02020603050405020304" pitchFamily="18" charset="0"/>
                <a:cs typeface="Times New Roman" panose="02020603050405020304" pitchFamily="18" charset="0"/>
              </a:rPr>
              <a:t>    Министерство индустрии и торговли РК осуществляет лицензирование экспорта и импорта товаров (работ, услуг) и иных видов деятельности в пределах своей компетенции, а также контроль за выполнением лицензиатами установленных квалификационных требований и лицензионных правил.</a:t>
            </a:r>
          </a:p>
          <a:p>
            <a:pPr marL="0" indent="0" algn="just">
              <a:buNone/>
            </a:pPr>
            <a:r>
              <a:rPr lang="ru-RU" dirty="0">
                <a:latin typeface="Times New Roman" panose="02020603050405020304" pitchFamily="18" charset="0"/>
                <a:cs typeface="Times New Roman" panose="02020603050405020304" pitchFamily="18" charset="0"/>
              </a:rPr>
              <a:t>    Агентство РК по регулирования и надзору финансового рынка и финансовых организаций (АФН) осуществляет лицензирование организации банками обменных операций с иностранной валютой в рамках общей банковской лицензии. </a:t>
            </a:r>
          </a:p>
          <a:p>
            <a:pPr marL="0" indent="0" algn="just">
              <a:buNone/>
            </a:pPr>
            <a:r>
              <a:rPr lang="ru-RU" dirty="0">
                <a:latin typeface="Times New Roman" panose="02020603050405020304" pitchFamily="18" charset="0"/>
                <a:cs typeface="Times New Roman" panose="02020603050405020304" pitchFamily="18" charset="0"/>
              </a:rPr>
              <a:t>   Таможенные органы (Комитет таможенного контроля Министерства финансов РК) осуществляют таможенный контроль и принимают участие в осуществлении экспортного импортного валютного контроля.</a:t>
            </a:r>
          </a:p>
          <a:p>
            <a:pPr algn="just">
              <a:lnSpc>
                <a:spcPct val="90000"/>
              </a:lnSpc>
              <a:buFontTx/>
              <a:buNone/>
            </a:pPr>
            <a:r>
              <a:rPr lang="ru-RU" sz="2400" dirty="0">
                <a:latin typeface="Times New Roman" panose="02020603050405020304" pitchFamily="18" charset="0"/>
                <a:cs typeface="Times New Roman" panose="02020603050405020304" pitchFamily="18" charset="0"/>
              </a:rPr>
              <a:t>     </a:t>
            </a:r>
          </a:p>
        </p:txBody>
      </p:sp>
      <p:sp>
        <p:nvSpPr>
          <p:cNvPr id="5" name="Номер слайда 5"/>
          <p:cNvSpPr>
            <a:spLocks noGrp="1"/>
          </p:cNvSpPr>
          <p:nvPr>
            <p:ph type="sldNum" sz="quarter" idx="12"/>
          </p:nvPr>
        </p:nvSpPr>
        <p:spPr/>
        <p:txBody>
          <a:bodyPr/>
          <a:lstStyle/>
          <a:p>
            <a:fld id="{B6097B43-6BA0-4B1B-8A1A-B4F106004ED7}" type="slidenum">
              <a:rPr lang="ru-RU"/>
              <a:pPr/>
              <a:t>24</a:t>
            </a:fld>
            <a:endParaRPr lang="ru-RU"/>
          </a:p>
        </p:txBody>
      </p:sp>
    </p:spTree>
    <p:extLst>
      <p:ext uri="{BB962C8B-B14F-4D97-AF65-F5344CB8AC3E}">
        <p14:creationId xmlns:p14="http://schemas.microsoft.com/office/powerpoint/2010/main" val="9614131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16632"/>
            <a:ext cx="7283152" cy="648072"/>
          </a:xfrm>
        </p:spPr>
        <p:txBody>
          <a:bodyPr>
            <a:normAutofit/>
          </a:bodyPr>
          <a:lstStyle/>
          <a:p>
            <a:pPr algn="ctr"/>
            <a:r>
              <a:rPr lang="ru-RU" sz="4000" dirty="0"/>
              <a:t>Валютный контроль</a:t>
            </a:r>
            <a:endParaRPr lang="ru-RU" dirty="0"/>
          </a:p>
        </p:txBody>
      </p:sp>
      <p:sp>
        <p:nvSpPr>
          <p:cNvPr id="50179" name="Rectangle 3"/>
          <p:cNvSpPr>
            <a:spLocks noGrp="1" noChangeArrowheads="1"/>
          </p:cNvSpPr>
          <p:nvPr>
            <p:ph idx="1"/>
          </p:nvPr>
        </p:nvSpPr>
        <p:spPr>
          <a:xfrm>
            <a:off x="251520" y="764704"/>
            <a:ext cx="7848872" cy="5691032"/>
          </a:xfrm>
        </p:spPr>
        <p:txBody>
          <a:bodyPr>
            <a:normAutofit/>
          </a:bodyPr>
          <a:lstStyle/>
          <a:p>
            <a:pPr marL="0" algn="just">
              <a:spcBef>
                <a:spcPts val="0"/>
              </a:spcBef>
              <a:buNone/>
            </a:pP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Целью валютного контроля</a:t>
            </a:r>
            <a:r>
              <a:rPr lang="ru-RU" sz="2400" dirty="0">
                <a:latin typeface="Times New Roman" panose="02020603050405020304" pitchFamily="18" charset="0"/>
                <a:cs typeface="Times New Roman" panose="02020603050405020304" pitchFamily="18" charset="0"/>
              </a:rPr>
              <a:t> является обеспечение</a:t>
            </a:r>
          </a:p>
          <a:p>
            <a:pPr marL="0" algn="just">
              <a:spcBef>
                <a:spcPts val="0"/>
              </a:spcBef>
              <a:buNone/>
            </a:pPr>
            <a:r>
              <a:rPr lang="ru-RU" sz="2400" dirty="0">
                <a:latin typeface="Times New Roman" panose="02020603050405020304" pitchFamily="18" charset="0"/>
                <a:cs typeface="Times New Roman" panose="02020603050405020304" pitchFamily="18" charset="0"/>
              </a:rPr>
              <a:t>соблюдения законодательства Республики Казахстан </a:t>
            </a:r>
          </a:p>
          <a:p>
            <a:pPr marL="0" algn="just">
              <a:spcBef>
                <a:spcPts val="0"/>
              </a:spcBef>
              <a:buNone/>
            </a:pPr>
            <a:r>
              <a:rPr lang="ru-RU" sz="2400" dirty="0">
                <a:latin typeface="Times New Roman" panose="02020603050405020304" pitchFamily="18" charset="0"/>
                <a:cs typeface="Times New Roman" panose="02020603050405020304" pitchFamily="18" charset="0"/>
              </a:rPr>
              <a:t>резидентами и нерезидентами Республики Казахстан при </a:t>
            </a:r>
          </a:p>
          <a:p>
            <a:pPr marL="0" algn="just">
              <a:spcBef>
                <a:spcPts val="0"/>
              </a:spcBef>
              <a:buNone/>
            </a:pPr>
            <a:r>
              <a:rPr lang="ru-RU" sz="2400" dirty="0">
                <a:latin typeface="Times New Roman" panose="02020603050405020304" pitchFamily="18" charset="0"/>
                <a:cs typeface="Times New Roman" panose="02020603050405020304" pitchFamily="18" charset="0"/>
              </a:rPr>
              <a:t>проведении ими валютных операций. </a:t>
            </a:r>
          </a:p>
          <a:p>
            <a:pPr marL="0" algn="just">
              <a:spcBef>
                <a:spcPts val="0"/>
              </a:spcBef>
              <a:buNone/>
            </a:pPr>
            <a:endParaRPr lang="ru-RU" sz="2400" dirty="0">
              <a:latin typeface="Times New Roman" panose="02020603050405020304" pitchFamily="18" charset="0"/>
              <a:cs typeface="Times New Roman" panose="02020603050405020304" pitchFamily="18" charset="0"/>
            </a:endParaRPr>
          </a:p>
          <a:p>
            <a:pPr marL="0" algn="just">
              <a:spcBef>
                <a:spcPts val="0"/>
              </a:spcBef>
              <a:buNone/>
            </a:pPr>
            <a:r>
              <a:rPr lang="ru-RU" sz="2400" dirty="0">
                <a:latin typeface="Times New Roman" panose="02020603050405020304" pitchFamily="18" charset="0"/>
                <a:cs typeface="Times New Roman" panose="02020603050405020304" pitchFamily="18" charset="0"/>
              </a:rPr>
              <a:t>    Система валютного регулирования в стране преследует </a:t>
            </a:r>
          </a:p>
          <a:p>
            <a:pPr marL="0" algn="just">
              <a:spcBef>
                <a:spcPts val="0"/>
              </a:spcBef>
              <a:buNone/>
            </a:pPr>
            <a:r>
              <a:rPr lang="ru-RU" sz="2400" dirty="0">
                <a:latin typeface="Times New Roman" panose="02020603050405020304" pitchFamily="18" charset="0"/>
                <a:cs typeface="Times New Roman" panose="02020603050405020304" pitchFamily="18" charset="0"/>
              </a:rPr>
              <a:t>такие цели, как обеспечение устойчивости национальной </a:t>
            </a:r>
          </a:p>
          <a:p>
            <a:pPr marL="0" algn="just">
              <a:spcBef>
                <a:spcPts val="0"/>
              </a:spcBef>
              <a:buNone/>
            </a:pPr>
            <a:r>
              <a:rPr lang="ru-RU" sz="2400" dirty="0">
                <a:latin typeface="Times New Roman" panose="02020603050405020304" pitchFamily="18" charset="0"/>
                <a:cs typeface="Times New Roman" panose="02020603050405020304" pitchFamily="18" charset="0"/>
              </a:rPr>
              <a:t>валюты, укрепление платежного баланса и развитие </a:t>
            </a:r>
          </a:p>
          <a:p>
            <a:pPr marL="0" algn="just">
              <a:spcBef>
                <a:spcPts val="0"/>
              </a:spcBef>
              <a:buNone/>
            </a:pPr>
            <a:r>
              <a:rPr lang="ru-RU" sz="2400" dirty="0">
                <a:latin typeface="Times New Roman" panose="02020603050405020304" pitchFamily="18" charset="0"/>
                <a:cs typeface="Times New Roman" panose="02020603050405020304" pitchFamily="18" charset="0"/>
              </a:rPr>
              <a:t>внутреннего валютного рынка. Исходя из этого </a:t>
            </a:r>
          </a:p>
          <a:p>
            <a:pPr marL="0" algn="just">
              <a:spcBef>
                <a:spcPts val="0"/>
              </a:spcBef>
              <a:buNone/>
            </a:pPr>
            <a:r>
              <a:rPr lang="ru-RU" sz="2400" dirty="0">
                <a:latin typeface="Times New Roman" panose="02020603050405020304" pitchFamily="18" charset="0"/>
                <a:cs typeface="Times New Roman" panose="02020603050405020304" pitchFamily="18" charset="0"/>
              </a:rPr>
              <a:t>основными направлениями валютного регулирования </a:t>
            </a:r>
          </a:p>
          <a:p>
            <a:pPr marL="0" algn="just">
              <a:spcBef>
                <a:spcPts val="0"/>
              </a:spcBef>
              <a:buNone/>
            </a:pPr>
            <a:r>
              <a:rPr lang="ru-RU" sz="2400" dirty="0">
                <a:latin typeface="Times New Roman" panose="02020603050405020304" pitchFamily="18" charset="0"/>
                <a:cs typeface="Times New Roman" panose="02020603050405020304" pitchFamily="18" charset="0"/>
              </a:rPr>
              <a:t>являются контроль за текущими операциями и контроль за </a:t>
            </a:r>
          </a:p>
          <a:p>
            <a:pPr marL="0" algn="just">
              <a:spcBef>
                <a:spcPts val="0"/>
              </a:spcBef>
              <a:buNone/>
            </a:pPr>
            <a:r>
              <a:rPr lang="ru-RU" sz="2400" dirty="0">
                <a:latin typeface="Times New Roman" panose="02020603050405020304" pitchFamily="18" charset="0"/>
                <a:cs typeface="Times New Roman" panose="02020603050405020304" pitchFamily="18" charset="0"/>
              </a:rPr>
              <a:t>операциями, связанными с движением капитала.</a:t>
            </a:r>
          </a:p>
          <a:p>
            <a:pPr algn="just">
              <a:lnSpc>
                <a:spcPct val="90000"/>
              </a:lnSpc>
              <a:buFontTx/>
              <a:buNone/>
            </a:pPr>
            <a:endParaRPr lang="ru-RU" sz="2400" dirty="0">
              <a:latin typeface="Times New Roman" panose="02020603050405020304" pitchFamily="18" charset="0"/>
              <a:cs typeface="Times New Roman" panose="02020603050405020304" pitchFamily="18" charset="0"/>
            </a:endParaRPr>
          </a:p>
        </p:txBody>
      </p:sp>
      <p:sp>
        <p:nvSpPr>
          <p:cNvPr id="5" name="Номер слайда 5"/>
          <p:cNvSpPr>
            <a:spLocks noGrp="1"/>
          </p:cNvSpPr>
          <p:nvPr>
            <p:ph type="sldNum" sz="quarter" idx="12"/>
          </p:nvPr>
        </p:nvSpPr>
        <p:spPr/>
        <p:txBody>
          <a:bodyPr/>
          <a:lstStyle/>
          <a:p>
            <a:fld id="{B6097B43-6BA0-4B1B-8A1A-B4F106004ED7}" type="slidenum">
              <a:rPr lang="ru-RU"/>
              <a:pPr/>
              <a:t>25</a:t>
            </a:fld>
            <a:endParaRPr lang="ru-RU"/>
          </a:p>
        </p:txBody>
      </p:sp>
    </p:spTree>
    <p:extLst>
      <p:ext uri="{BB962C8B-B14F-4D97-AF65-F5344CB8AC3E}">
        <p14:creationId xmlns:p14="http://schemas.microsoft.com/office/powerpoint/2010/main" val="7254220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16632"/>
            <a:ext cx="7283152" cy="648072"/>
          </a:xfrm>
        </p:spPr>
        <p:txBody>
          <a:bodyPr>
            <a:normAutofit/>
          </a:bodyPr>
          <a:lstStyle/>
          <a:p>
            <a:pPr algn="ctr"/>
            <a:r>
              <a:rPr lang="ru-RU" sz="4000" dirty="0"/>
              <a:t>Валютный контроль</a:t>
            </a:r>
            <a:endParaRPr lang="ru-RU" dirty="0"/>
          </a:p>
        </p:txBody>
      </p:sp>
      <p:sp>
        <p:nvSpPr>
          <p:cNvPr id="50179" name="Rectangle 3"/>
          <p:cNvSpPr>
            <a:spLocks noGrp="1" noChangeArrowheads="1"/>
          </p:cNvSpPr>
          <p:nvPr>
            <p:ph idx="1"/>
          </p:nvPr>
        </p:nvSpPr>
        <p:spPr>
          <a:xfrm>
            <a:off x="251520" y="764704"/>
            <a:ext cx="7848872" cy="5691032"/>
          </a:xfrm>
        </p:spPr>
        <p:txBody>
          <a:bodyPr>
            <a:normAutofit/>
          </a:bodyPr>
          <a:lstStyle/>
          <a:p>
            <a:pPr marL="0" algn="just">
              <a:spcBef>
                <a:spcPts val="0"/>
              </a:spcBef>
              <a:buNone/>
            </a:pPr>
            <a:r>
              <a:rPr lang="ru-RU" sz="2400" dirty="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Согласно новому порядку физические лица (резиденты и нерезиденты) вправе вывозить наличную иностранную валюту, сумма которой не превышает эквивалент 10 тысяч долларов, без документов, подтверждающих легальность ее происхождения. Вывоз наличной иностранной валюты свыше этой суммы осуществляется только при представлении физическими лицами в таможенный орган документов, подтверждающих легальность ее происхождения.</a:t>
            </a:r>
          </a:p>
          <a:p>
            <a:pPr marL="0" algn="just">
              <a:spcBef>
                <a:spcPts val="0"/>
              </a:spcBef>
              <a:buNone/>
            </a:pPr>
            <a:endParaRPr lang="ru-RU" sz="2400" dirty="0">
              <a:latin typeface="Times New Roman" panose="02020603050405020304" pitchFamily="18" charset="0"/>
              <a:cs typeface="Times New Roman" panose="02020603050405020304" pitchFamily="18" charset="0"/>
            </a:endParaRPr>
          </a:p>
        </p:txBody>
      </p:sp>
      <p:sp>
        <p:nvSpPr>
          <p:cNvPr id="5" name="Номер слайда 5"/>
          <p:cNvSpPr>
            <a:spLocks noGrp="1"/>
          </p:cNvSpPr>
          <p:nvPr>
            <p:ph type="sldNum" sz="quarter" idx="12"/>
          </p:nvPr>
        </p:nvSpPr>
        <p:spPr/>
        <p:txBody>
          <a:bodyPr/>
          <a:lstStyle/>
          <a:p>
            <a:fld id="{B6097B43-6BA0-4B1B-8A1A-B4F106004ED7}" type="slidenum">
              <a:rPr lang="ru-RU"/>
              <a:pPr/>
              <a:t>26</a:t>
            </a:fld>
            <a:endParaRPr lang="ru-RU"/>
          </a:p>
        </p:txBody>
      </p:sp>
    </p:spTree>
    <p:extLst>
      <p:ext uri="{BB962C8B-B14F-4D97-AF65-F5344CB8AC3E}">
        <p14:creationId xmlns:p14="http://schemas.microsoft.com/office/powerpoint/2010/main" val="1549801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467543" y="260648"/>
            <a:ext cx="7704857" cy="5865515"/>
          </a:xfrm>
        </p:spPr>
        <p:txBody>
          <a:bodyPr>
            <a:normAutofit fontScale="70000" lnSpcReduction="20000"/>
          </a:bodyPr>
          <a:lstStyle/>
          <a:p>
            <a:pPr marL="0" indent="0" algn="just">
              <a:lnSpc>
                <a:spcPct val="120000"/>
              </a:lnSpc>
              <a:spcBef>
                <a:spcPts val="0"/>
              </a:spcBef>
              <a:buNone/>
            </a:pPr>
            <a:r>
              <a:rPr lang="ru-RU" sz="3100" b="1" dirty="0">
                <a:latin typeface="Times New Roman" panose="02020603050405020304" pitchFamily="18" charset="0"/>
                <a:cs typeface="Times New Roman" panose="02020603050405020304" pitchFamily="18" charset="0"/>
              </a:rPr>
              <a:t> Иностранная валюта - </a:t>
            </a:r>
            <a:r>
              <a:rPr lang="ru-RU" sz="3100" dirty="0">
                <a:latin typeface="Times New Roman" panose="02020603050405020304" pitchFamily="18" charset="0"/>
                <a:cs typeface="Times New Roman" panose="02020603050405020304" pitchFamily="18" charset="0"/>
              </a:rPr>
              <a:t>денежные знаки в виде банкнот, казначейских билетов, монеты, находящиеся в обращении и являющиеся законным платежным средством в соответствующем иностранном государстве или группе государств.</a:t>
            </a:r>
          </a:p>
          <a:p>
            <a:pPr marL="0" indent="0" algn="just">
              <a:lnSpc>
                <a:spcPct val="120000"/>
              </a:lnSpc>
              <a:spcBef>
                <a:spcPts val="0"/>
              </a:spcBef>
              <a:buNone/>
            </a:pPr>
            <a:endParaRPr lang="ru-RU" sz="3100" dirty="0">
              <a:latin typeface="Times New Roman" panose="02020603050405020304" pitchFamily="18" charset="0"/>
              <a:cs typeface="Times New Roman" panose="02020603050405020304" pitchFamily="18" charset="0"/>
            </a:endParaRPr>
          </a:p>
          <a:p>
            <a:pPr algn="just">
              <a:lnSpc>
                <a:spcPct val="120000"/>
              </a:lnSpc>
              <a:spcBef>
                <a:spcPts val="0"/>
              </a:spcBef>
              <a:buFontTx/>
              <a:buNone/>
            </a:pPr>
            <a:r>
              <a:rPr lang="ru-RU" sz="3200" b="1" dirty="0">
                <a:latin typeface="Times New Roman" panose="02020603050405020304" pitchFamily="18" charset="0"/>
                <a:cs typeface="Times New Roman" panose="02020603050405020304" pitchFamily="18" charset="0"/>
              </a:rPr>
              <a:t>Валютные операции</a:t>
            </a:r>
            <a:r>
              <a:rPr lang="ru-RU" sz="3200" dirty="0">
                <a:latin typeface="Times New Roman" panose="02020603050405020304" pitchFamily="18" charset="0"/>
                <a:cs typeface="Times New Roman" panose="02020603050405020304" pitchFamily="18" charset="0"/>
              </a:rPr>
              <a:t> (сделки) - это соглашения  (контракты)</a:t>
            </a:r>
          </a:p>
          <a:p>
            <a:pPr algn="just">
              <a:lnSpc>
                <a:spcPct val="120000"/>
              </a:lnSpc>
              <a:spcBef>
                <a:spcPts val="0"/>
              </a:spcBef>
              <a:buFontTx/>
              <a:buNone/>
            </a:pPr>
            <a:r>
              <a:rPr lang="ru-RU" sz="3200" dirty="0">
                <a:latin typeface="Times New Roman" panose="02020603050405020304" pitchFamily="18" charset="0"/>
                <a:cs typeface="Times New Roman" panose="02020603050405020304" pitchFamily="18" charset="0"/>
              </a:rPr>
              <a:t>участников валютного рынка по  купле-продаже,</a:t>
            </a:r>
          </a:p>
          <a:p>
            <a:pPr algn="just">
              <a:lnSpc>
                <a:spcPct val="120000"/>
              </a:lnSpc>
              <a:spcBef>
                <a:spcPts val="0"/>
              </a:spcBef>
              <a:buFontTx/>
              <a:buNone/>
            </a:pPr>
            <a:r>
              <a:rPr lang="ru-RU" sz="3200" dirty="0">
                <a:latin typeface="Times New Roman" panose="02020603050405020304" pitchFamily="18" charset="0"/>
                <a:cs typeface="Times New Roman" panose="02020603050405020304" pitchFamily="18" charset="0"/>
              </a:rPr>
              <a:t>предоставлению в ссуду, платежам  иностранной валюты на</a:t>
            </a:r>
          </a:p>
          <a:p>
            <a:pPr algn="just">
              <a:lnSpc>
                <a:spcPct val="120000"/>
              </a:lnSpc>
              <a:spcBef>
                <a:spcPts val="0"/>
              </a:spcBef>
              <a:buFontTx/>
              <a:buNone/>
            </a:pPr>
            <a:r>
              <a:rPr lang="ru-RU" sz="3200" dirty="0">
                <a:latin typeface="Times New Roman" panose="02020603050405020304" pitchFamily="18" charset="0"/>
                <a:cs typeface="Times New Roman" panose="02020603050405020304" pitchFamily="18" charset="0"/>
              </a:rPr>
              <a:t>конкретных условиях (наименование валют, сумма, курс</a:t>
            </a:r>
          </a:p>
          <a:p>
            <a:pPr algn="just">
              <a:lnSpc>
                <a:spcPct val="120000"/>
              </a:lnSpc>
              <a:spcBef>
                <a:spcPts val="0"/>
              </a:spcBef>
              <a:buFontTx/>
              <a:buNone/>
            </a:pPr>
            <a:r>
              <a:rPr lang="ru-RU" sz="3200" dirty="0">
                <a:latin typeface="Times New Roman" panose="02020603050405020304" pitchFamily="18" charset="0"/>
                <a:cs typeface="Times New Roman" panose="02020603050405020304" pitchFamily="18" charset="0"/>
              </a:rPr>
              <a:t>обмена, процентная ставка, дата валютирования).</a:t>
            </a:r>
          </a:p>
          <a:p>
            <a:pPr algn="just">
              <a:lnSpc>
                <a:spcPct val="120000"/>
              </a:lnSpc>
              <a:spcBef>
                <a:spcPts val="0"/>
              </a:spcBef>
              <a:buFontTx/>
              <a:buNone/>
            </a:pPr>
            <a:endParaRPr lang="ru-RU" sz="3200" dirty="0">
              <a:latin typeface="Times New Roman" panose="02020603050405020304" pitchFamily="18" charset="0"/>
              <a:cs typeface="Times New Roman" panose="02020603050405020304" pitchFamily="18" charset="0"/>
            </a:endParaRPr>
          </a:p>
          <a:p>
            <a:pPr algn="just">
              <a:lnSpc>
                <a:spcPct val="120000"/>
              </a:lnSpc>
              <a:spcBef>
                <a:spcPts val="0"/>
              </a:spcBef>
              <a:buFontTx/>
              <a:buNone/>
            </a:pPr>
            <a:r>
              <a:rPr lang="ru-RU" sz="3200" b="1" dirty="0">
                <a:latin typeface="Times New Roman" panose="02020603050405020304" pitchFamily="18" charset="0"/>
                <a:cs typeface="Times New Roman" panose="02020603050405020304" pitchFamily="18" charset="0"/>
              </a:rPr>
              <a:t> Валютные операции — </a:t>
            </a:r>
            <a:r>
              <a:rPr lang="ru-RU" sz="3200" dirty="0">
                <a:latin typeface="Times New Roman" panose="02020603050405020304" pitchFamily="18" charset="0"/>
                <a:cs typeface="Times New Roman" panose="02020603050405020304" pitchFamily="18" charset="0"/>
              </a:rPr>
              <a:t>это сделки, предметом </a:t>
            </a:r>
          </a:p>
          <a:p>
            <a:pPr algn="just">
              <a:lnSpc>
                <a:spcPct val="120000"/>
              </a:lnSpc>
              <a:spcBef>
                <a:spcPts val="0"/>
              </a:spcBef>
              <a:buFontTx/>
              <a:buNone/>
            </a:pPr>
            <a:r>
              <a:rPr lang="ru-RU" sz="3200" dirty="0">
                <a:latin typeface="Times New Roman" panose="02020603050405020304" pitchFamily="18" charset="0"/>
                <a:cs typeface="Times New Roman" panose="02020603050405020304" pitchFamily="18" charset="0"/>
              </a:rPr>
              <a:t>которых выступают валютные ценности (иностранная </a:t>
            </a:r>
          </a:p>
          <a:p>
            <a:pPr algn="just">
              <a:lnSpc>
                <a:spcPct val="120000"/>
              </a:lnSpc>
              <a:spcBef>
                <a:spcPts val="0"/>
              </a:spcBef>
              <a:buFontTx/>
              <a:buNone/>
            </a:pPr>
            <a:r>
              <a:rPr lang="ru-RU" sz="3200" dirty="0">
                <a:latin typeface="Times New Roman" panose="02020603050405020304" pitchFamily="18" charset="0"/>
                <a:cs typeface="Times New Roman" panose="02020603050405020304" pitchFamily="18" charset="0"/>
              </a:rPr>
              <a:t>валюта и внешние ценные бумаги</a:t>
            </a:r>
            <a:r>
              <a:rPr lang="ru-RU" sz="3200" dirty="0"/>
              <a:t>)</a:t>
            </a:r>
          </a:p>
          <a:p>
            <a:pPr marL="0" indent="0" algn="just">
              <a:buNone/>
            </a:pPr>
            <a:endParaRPr lang="ru-RU" sz="3100" dirty="0">
              <a:latin typeface="Times New Roman" panose="02020603050405020304" pitchFamily="18" charset="0"/>
              <a:cs typeface="Times New Roman" panose="02020603050405020304" pitchFamily="18" charset="0"/>
            </a:endParaRPr>
          </a:p>
          <a:p>
            <a:pPr algn="ctr">
              <a:lnSpc>
                <a:spcPct val="90000"/>
              </a:lnSpc>
              <a:buFontTx/>
              <a:buNone/>
            </a:pPr>
            <a:endParaRPr lang="ru-RU" sz="3200" dirty="0">
              <a:latin typeface="Times New Roman" panose="02020603050405020304" pitchFamily="18" charset="0"/>
              <a:cs typeface="Times New Roman" panose="02020603050405020304" pitchFamily="18" charset="0"/>
            </a:endParaRPr>
          </a:p>
        </p:txBody>
      </p:sp>
      <p:sp>
        <p:nvSpPr>
          <p:cNvPr id="4" name="Номер слайда 5"/>
          <p:cNvSpPr>
            <a:spLocks noGrp="1"/>
          </p:cNvSpPr>
          <p:nvPr>
            <p:ph type="sldNum" sz="quarter" idx="12"/>
          </p:nvPr>
        </p:nvSpPr>
        <p:spPr/>
        <p:txBody>
          <a:bodyPr/>
          <a:lstStyle/>
          <a:p>
            <a:fld id="{2F6F0C89-3816-45FD-BDB1-9AF9BCF1ADAE}" type="slidenum">
              <a:rPr lang="ru-RU"/>
              <a:pPr/>
              <a:t>3</a:t>
            </a:fld>
            <a:endParaRPr lang="ru-RU"/>
          </a:p>
        </p:txBody>
      </p:sp>
    </p:spTree>
    <p:extLst>
      <p:ext uri="{BB962C8B-B14F-4D97-AF65-F5344CB8AC3E}">
        <p14:creationId xmlns:p14="http://schemas.microsoft.com/office/powerpoint/2010/main" val="37002687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320040"/>
            <a:ext cx="7239000" cy="1143000"/>
          </a:xfrm>
        </p:spPr>
        <p:txBody>
          <a:bodyPr>
            <a:normAutofit fontScale="90000"/>
          </a:bodyPr>
          <a:lstStyle/>
          <a:p>
            <a:pPr algn="ctr"/>
            <a:r>
              <a:rPr lang="ru-RU" sz="3600" dirty="0"/>
              <a:t>К валютным ценностям относятся:</a:t>
            </a:r>
            <a:br>
              <a:rPr lang="ru-RU" sz="3600" dirty="0"/>
            </a:br>
            <a:endParaRPr lang="ru-RU" sz="3600" dirty="0"/>
          </a:p>
        </p:txBody>
      </p:sp>
      <p:sp>
        <p:nvSpPr>
          <p:cNvPr id="34819" name="Rectangle 3"/>
          <p:cNvSpPr>
            <a:spLocks noGrp="1" noChangeArrowheads="1"/>
          </p:cNvSpPr>
          <p:nvPr>
            <p:ph idx="1"/>
          </p:nvPr>
        </p:nvSpPr>
        <p:spPr>
          <a:xfrm>
            <a:off x="457201" y="1052513"/>
            <a:ext cx="7571184" cy="5073650"/>
          </a:xfrm>
        </p:spPr>
        <p:txBody>
          <a:bodyPr>
            <a:normAutofit lnSpcReduction="10000"/>
          </a:bodyPr>
          <a:lstStyle/>
          <a:p>
            <a:pPr>
              <a:lnSpc>
                <a:spcPct val="80000"/>
              </a:lnSpc>
            </a:pPr>
            <a:r>
              <a:rPr lang="ru-RU" sz="2400" b="1" dirty="0"/>
              <a:t>иностранная валюта</a:t>
            </a:r>
            <a:r>
              <a:rPr lang="ru-RU" sz="2400" dirty="0"/>
              <a:t>;</a:t>
            </a:r>
          </a:p>
          <a:p>
            <a:pPr>
              <a:lnSpc>
                <a:spcPct val="80000"/>
              </a:lnSpc>
            </a:pPr>
            <a:r>
              <a:rPr lang="ru-RU" sz="2400" b="1" dirty="0"/>
              <a:t>ценные бумаги</a:t>
            </a:r>
            <a:r>
              <a:rPr lang="ru-RU" sz="2400" dirty="0"/>
              <a:t> в иностранной валюте - платежные документы (чеки, векселя, аккредитивы и др.), фондовые ценности (акции, облигации) и другие долговые обязательства, выраженные в иностранной валюте;</a:t>
            </a:r>
          </a:p>
          <a:p>
            <a:pPr>
              <a:lnSpc>
                <a:spcPct val="80000"/>
              </a:lnSpc>
            </a:pPr>
            <a:r>
              <a:rPr lang="ru-RU" sz="2400" b="1" dirty="0"/>
              <a:t>драгоценные металлы</a:t>
            </a:r>
            <a:r>
              <a:rPr lang="ru-RU" sz="2400" dirty="0"/>
              <a:t> - золото, серебро, платина и металлы платиновой группы (палладий, иридий, радий, рутений и осмий) в любом виде и состоянии, за исключением ювелирных и других бытовых изделий, а также лома таких изделий;</a:t>
            </a:r>
          </a:p>
          <a:p>
            <a:pPr>
              <a:lnSpc>
                <a:spcPct val="80000"/>
              </a:lnSpc>
            </a:pPr>
            <a:r>
              <a:rPr lang="ru-RU" sz="2400" b="1" dirty="0"/>
              <a:t>природные драгоценные камни</a:t>
            </a:r>
            <a:r>
              <a:rPr lang="ru-RU" sz="2400" dirty="0"/>
              <a:t> - алмазы, рубины, изумруды, сапфиры и александриты в сыром и обработанном виде, а также жемчуг, за исключением ювелирных и других бытовых изделий из этих камней и лома таких изделий.</a:t>
            </a:r>
          </a:p>
        </p:txBody>
      </p:sp>
      <p:sp>
        <p:nvSpPr>
          <p:cNvPr id="5" name="Номер слайда 5"/>
          <p:cNvSpPr>
            <a:spLocks noGrp="1"/>
          </p:cNvSpPr>
          <p:nvPr>
            <p:ph type="sldNum" sz="quarter" idx="12"/>
          </p:nvPr>
        </p:nvSpPr>
        <p:spPr/>
        <p:txBody>
          <a:bodyPr/>
          <a:lstStyle/>
          <a:p>
            <a:fld id="{1ED97511-0D55-427B-ADF8-D3B0976143CA}" type="slidenum">
              <a:rPr lang="ru-RU"/>
              <a:pPr/>
              <a:t>4</a:t>
            </a:fld>
            <a:endParaRPr lang="ru-RU"/>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idx="1"/>
          </p:nvPr>
        </p:nvSpPr>
        <p:spPr>
          <a:xfrm>
            <a:off x="323528" y="404664"/>
            <a:ext cx="7704856" cy="5721350"/>
          </a:xfrm>
        </p:spPr>
        <p:txBody>
          <a:bodyPr>
            <a:normAutofit/>
          </a:bodyPr>
          <a:lstStyle/>
          <a:p>
            <a:pPr algn="just">
              <a:lnSpc>
                <a:spcPct val="90000"/>
              </a:lnSpc>
              <a:buFontTx/>
              <a:buNone/>
            </a:pPr>
            <a:r>
              <a:rPr lang="ru-RU" sz="2800" b="1" dirty="0">
                <a:latin typeface="Times New Roman" panose="02020603050405020304" pitchFamily="18" charset="0"/>
                <a:cs typeface="Times New Roman" panose="02020603050405020304" pitchFamily="18" charset="0"/>
              </a:rPr>
              <a:t>    Классификация банковских валютных операций</a:t>
            </a:r>
            <a:r>
              <a:rPr lang="ru-RU" sz="2800" dirty="0">
                <a:latin typeface="Times New Roman" panose="02020603050405020304" pitchFamily="18" charset="0"/>
                <a:cs typeface="Times New Roman" panose="02020603050405020304" pitchFamily="18" charset="0"/>
              </a:rPr>
              <a:t> может осуществляться как по критериям, общим для всех банковских операций (пассивные, активные операции), так и по особым классификационным признакам, свойственным только валютным операциям.</a:t>
            </a:r>
          </a:p>
          <a:p>
            <a:pPr algn="just">
              <a:lnSpc>
                <a:spcPct val="90000"/>
              </a:lnSpc>
              <a:buFontTx/>
              <a:buNone/>
            </a:pPr>
            <a:endParaRPr lang="ru-RU" sz="2800" dirty="0">
              <a:latin typeface="Times New Roman" panose="02020603050405020304" pitchFamily="18" charset="0"/>
              <a:cs typeface="Times New Roman" panose="02020603050405020304" pitchFamily="18" charset="0"/>
            </a:endParaRPr>
          </a:p>
          <a:p>
            <a:pPr algn="just">
              <a:lnSpc>
                <a:spcPct val="90000"/>
              </a:lnSpc>
              <a:buFontTx/>
              <a:buNone/>
            </a:pPr>
            <a:r>
              <a:rPr lang="ru-RU" sz="2800" dirty="0">
                <a:latin typeface="Times New Roman" panose="02020603050405020304" pitchFamily="18" charset="0"/>
                <a:cs typeface="Times New Roman" panose="02020603050405020304" pitchFamily="18" charset="0"/>
              </a:rPr>
              <a:t>    Все валютные операции тесно взаимосвязаны, поэтому очень сложно четко </a:t>
            </a:r>
            <a:r>
              <a:rPr lang="ru-RU" sz="2800" dirty="0" err="1">
                <a:latin typeface="Times New Roman" panose="02020603050405020304" pitchFamily="18" charset="0"/>
                <a:cs typeface="Times New Roman" panose="02020603050405020304" pitchFamily="18" charset="0"/>
              </a:rPr>
              <a:t>отклассифицировать</a:t>
            </a:r>
            <a:r>
              <a:rPr lang="ru-RU" sz="2800" dirty="0">
                <a:latin typeface="Times New Roman" panose="02020603050405020304" pitchFamily="18" charset="0"/>
                <a:cs typeface="Times New Roman" panose="02020603050405020304" pitchFamily="18" charset="0"/>
              </a:rPr>
              <a:t> все операции с иностранной валютой. Тем более, что одна и та же операция может быть отнесена к нескольким основным видам валютных операций </a:t>
            </a:r>
          </a:p>
        </p:txBody>
      </p:sp>
      <p:sp>
        <p:nvSpPr>
          <p:cNvPr id="4" name="Номер слайда 5"/>
          <p:cNvSpPr>
            <a:spLocks noGrp="1"/>
          </p:cNvSpPr>
          <p:nvPr>
            <p:ph type="sldNum" sz="quarter" idx="12"/>
          </p:nvPr>
        </p:nvSpPr>
        <p:spPr/>
        <p:txBody>
          <a:bodyPr/>
          <a:lstStyle/>
          <a:p>
            <a:fld id="{0BE04CCC-0F1D-494C-A373-D66910A002CF}" type="slidenum">
              <a:rPr lang="ru-RU"/>
              <a:pPr/>
              <a:t>5</a:t>
            </a:fld>
            <a:endParaRPr lang="ru-R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274638"/>
            <a:ext cx="8362950" cy="417512"/>
          </a:xfrm>
        </p:spPr>
        <p:txBody>
          <a:bodyPr>
            <a:normAutofit fontScale="90000"/>
          </a:bodyPr>
          <a:lstStyle/>
          <a:p>
            <a:r>
              <a:rPr lang="ru-RU" sz="3200"/>
              <a:t>Классификация валютных операций</a:t>
            </a:r>
            <a:r>
              <a:rPr lang="ru-RU" sz="4000"/>
              <a:t> </a:t>
            </a:r>
          </a:p>
        </p:txBody>
      </p:sp>
      <p:sp>
        <p:nvSpPr>
          <p:cNvPr id="5" name="Номер слайда 5"/>
          <p:cNvSpPr>
            <a:spLocks noGrp="1"/>
          </p:cNvSpPr>
          <p:nvPr>
            <p:ph type="sldNum" sz="quarter" idx="12"/>
          </p:nvPr>
        </p:nvSpPr>
        <p:spPr/>
        <p:txBody>
          <a:bodyPr/>
          <a:lstStyle/>
          <a:p>
            <a:fld id="{D4FB0CC6-89F2-4F4C-8EFC-A16D6B1635B4}" type="slidenum">
              <a:rPr lang="ru-RU"/>
              <a:pPr/>
              <a:t>6</a:t>
            </a:fld>
            <a:endParaRPr lang="ru-RU"/>
          </a:p>
        </p:txBody>
      </p:sp>
      <p:sp>
        <p:nvSpPr>
          <p:cNvPr id="2" name="Прямоугольник 1"/>
          <p:cNvSpPr/>
          <p:nvPr/>
        </p:nvSpPr>
        <p:spPr>
          <a:xfrm>
            <a:off x="251520" y="612845"/>
            <a:ext cx="7632848" cy="4801314"/>
          </a:xfrm>
          <a:prstGeom prst="rect">
            <a:avLst/>
          </a:prstGeom>
        </p:spPr>
        <p:txBody>
          <a:bodyPr wrap="square">
            <a:spAutoFit/>
          </a:bodyPr>
          <a:lstStyle/>
          <a:p>
            <a:pPr algn="just"/>
            <a:endParaRPr lang="ru-RU" b="1" i="1" dirty="0">
              <a:solidFill>
                <a:srgbClr val="242424"/>
              </a:solidFill>
              <a:latin typeface="Open Sans"/>
            </a:endParaRPr>
          </a:p>
          <a:p>
            <a:pPr marL="342900" indent="-342900" algn="just">
              <a:buAutoNum type="arabicPeriod"/>
            </a:pPr>
            <a:r>
              <a:rPr lang="ru-RU" sz="2400" b="1" i="1" dirty="0">
                <a:solidFill>
                  <a:srgbClr val="242424"/>
                </a:solidFill>
                <a:latin typeface="Times New Roman" panose="02020603050405020304" pitchFamily="18" charset="0"/>
                <a:cs typeface="Times New Roman" panose="02020603050405020304" pitchFamily="18" charset="0"/>
              </a:rPr>
              <a:t>Открытие и ведение валютных счетов клиентов: </a:t>
            </a:r>
            <a:endParaRPr lang="ru-RU" sz="2400" dirty="0">
              <a:solidFill>
                <a:srgbClr val="242424"/>
              </a:solidFill>
              <a:latin typeface="Times New Roman" panose="02020603050405020304" pitchFamily="18" charset="0"/>
              <a:cs typeface="Times New Roman" panose="02020603050405020304" pitchFamily="18" charset="0"/>
            </a:endParaRPr>
          </a:p>
          <a:p>
            <a:pPr algn="just"/>
            <a:r>
              <a:rPr lang="ru-RU" sz="2400" dirty="0">
                <a:solidFill>
                  <a:srgbClr val="242424"/>
                </a:solidFill>
                <a:latin typeface="Times New Roman" panose="02020603050405020304" pitchFamily="18" charset="0"/>
                <a:cs typeface="Times New Roman" panose="02020603050405020304" pitchFamily="18" charset="0"/>
              </a:rPr>
              <a:t>– открытие валютных счетов юридическим (резидентам и нерезидентам) и физическим лицам;</a:t>
            </a:r>
          </a:p>
          <a:p>
            <a:pPr algn="just"/>
            <a:r>
              <a:rPr lang="ru-RU" sz="2400" dirty="0">
                <a:solidFill>
                  <a:srgbClr val="242424"/>
                </a:solidFill>
                <a:latin typeface="Times New Roman" panose="02020603050405020304" pitchFamily="18" charset="0"/>
                <a:cs typeface="Times New Roman" panose="02020603050405020304" pitchFamily="18" charset="0"/>
              </a:rPr>
              <a:t>– начисление процентов по ставкам на счетах;</a:t>
            </a:r>
          </a:p>
          <a:p>
            <a:pPr algn="just"/>
            <a:r>
              <a:rPr lang="ru-RU" sz="2400" dirty="0">
                <a:solidFill>
                  <a:srgbClr val="242424"/>
                </a:solidFill>
                <a:latin typeface="Times New Roman" panose="02020603050405020304" pitchFamily="18" charset="0"/>
                <a:cs typeface="Times New Roman" panose="02020603050405020304" pitchFamily="18" charset="0"/>
              </a:rPr>
              <a:t>– предоставление выписок по мере совершения операций;</a:t>
            </a:r>
          </a:p>
          <a:p>
            <a:pPr algn="just"/>
            <a:r>
              <a:rPr lang="ru-RU" sz="2400" dirty="0">
                <a:solidFill>
                  <a:srgbClr val="242424"/>
                </a:solidFill>
                <a:latin typeface="Times New Roman" panose="02020603050405020304" pitchFamily="18" charset="0"/>
                <a:cs typeface="Times New Roman" panose="02020603050405020304" pitchFamily="18" charset="0"/>
              </a:rPr>
              <a:t>- оформление архива счета за любой период времени;</a:t>
            </a:r>
          </a:p>
          <a:p>
            <a:pPr marL="285750" indent="-285750" algn="just">
              <a:buFontTx/>
              <a:buChar char="-"/>
            </a:pPr>
            <a:r>
              <a:rPr lang="ru-RU" sz="2400" dirty="0">
                <a:solidFill>
                  <a:srgbClr val="242424"/>
                </a:solidFill>
                <a:latin typeface="Times New Roman" panose="02020603050405020304" pitchFamily="18" charset="0"/>
                <a:cs typeface="Times New Roman" panose="02020603050405020304" pitchFamily="18" charset="0"/>
              </a:rPr>
              <a:t>выполнение операций по распоряжению клиентов относительно средств на их валютных счетах (оплата предоставленных документов, покупка и продажа иностранной валюты за счет средств клиентов);</a:t>
            </a:r>
          </a:p>
          <a:p>
            <a:pPr algn="just"/>
            <a:r>
              <a:rPr lang="ru-RU" sz="2400" dirty="0">
                <a:solidFill>
                  <a:srgbClr val="242424"/>
                </a:solidFill>
                <a:latin typeface="Times New Roman" panose="02020603050405020304" pitchFamily="18" charset="0"/>
                <a:cs typeface="Times New Roman" panose="02020603050405020304" pitchFamily="18" charset="0"/>
              </a:rPr>
              <a:t> контроль за экспортно-импортными операциями.</a:t>
            </a:r>
            <a:endParaRPr lang="ru-RU" sz="2400" b="0" i="0" dirty="0">
              <a:solidFill>
                <a:srgbClr val="242424"/>
              </a:solidFill>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274638"/>
            <a:ext cx="8362950" cy="417512"/>
          </a:xfrm>
        </p:spPr>
        <p:txBody>
          <a:bodyPr>
            <a:normAutofit fontScale="90000"/>
          </a:bodyPr>
          <a:lstStyle/>
          <a:p>
            <a:r>
              <a:rPr lang="ru-RU" sz="3200"/>
              <a:t>Классификация валютных операций</a:t>
            </a:r>
            <a:r>
              <a:rPr lang="ru-RU" sz="4000"/>
              <a:t> </a:t>
            </a:r>
          </a:p>
        </p:txBody>
      </p:sp>
      <p:sp>
        <p:nvSpPr>
          <p:cNvPr id="5" name="Номер слайда 5"/>
          <p:cNvSpPr>
            <a:spLocks noGrp="1"/>
          </p:cNvSpPr>
          <p:nvPr>
            <p:ph type="sldNum" sz="quarter" idx="12"/>
          </p:nvPr>
        </p:nvSpPr>
        <p:spPr/>
        <p:txBody>
          <a:bodyPr/>
          <a:lstStyle/>
          <a:p>
            <a:fld id="{D4FB0CC6-89F2-4F4C-8EFC-A16D6B1635B4}" type="slidenum">
              <a:rPr lang="ru-RU"/>
              <a:pPr/>
              <a:t>7</a:t>
            </a:fld>
            <a:endParaRPr lang="ru-RU"/>
          </a:p>
        </p:txBody>
      </p:sp>
      <p:sp>
        <p:nvSpPr>
          <p:cNvPr id="2" name="Прямоугольник 1"/>
          <p:cNvSpPr/>
          <p:nvPr/>
        </p:nvSpPr>
        <p:spPr>
          <a:xfrm>
            <a:off x="251520" y="612845"/>
            <a:ext cx="7632848" cy="6001643"/>
          </a:xfrm>
          <a:prstGeom prst="rect">
            <a:avLst/>
          </a:prstGeom>
        </p:spPr>
        <p:txBody>
          <a:bodyPr wrap="square">
            <a:spAutoFit/>
          </a:bodyPr>
          <a:lstStyle/>
          <a:p>
            <a:pPr algn="just"/>
            <a:endParaRPr lang="ru-RU" sz="2400" dirty="0">
              <a:latin typeface="Times New Roman" panose="02020603050405020304" pitchFamily="18" charset="0"/>
              <a:cs typeface="Times New Roman" panose="02020603050405020304" pitchFamily="18" charset="0"/>
            </a:endParaRPr>
          </a:p>
          <a:p>
            <a:pPr algn="just"/>
            <a:r>
              <a:rPr lang="ru-RU" sz="2000" dirty="0">
                <a:latin typeface="Times New Roman" panose="02020603050405020304" pitchFamily="18" charset="0"/>
                <a:cs typeface="Times New Roman" panose="02020603050405020304" pitchFamily="18" charset="0"/>
              </a:rPr>
              <a:t>2. </a:t>
            </a:r>
            <a:r>
              <a:rPr lang="ru-RU" sz="2000" b="1" i="1" dirty="0">
                <a:latin typeface="Times New Roman" panose="02020603050405020304" pitchFamily="18" charset="0"/>
                <a:cs typeface="Times New Roman" panose="02020603050405020304" pitchFamily="18" charset="0"/>
              </a:rPr>
              <a:t>Неторговые операции коммерческого банка:</a:t>
            </a:r>
          </a:p>
          <a:p>
            <a:r>
              <a:rPr lang="ru-RU" sz="2000" dirty="0">
                <a:latin typeface="Times New Roman" panose="02020603050405020304" pitchFamily="18" charset="0"/>
                <a:cs typeface="Times New Roman" panose="02020603050405020304" pitchFamily="18" charset="0"/>
              </a:rPr>
              <a:t> - покупка и продажа наличной иностранной валюты и платежных документов в иностранной валюте;</a:t>
            </a:r>
          </a:p>
          <a:p>
            <a:r>
              <a:rPr lang="ru-RU" sz="2000" dirty="0">
                <a:latin typeface="Times New Roman" panose="02020603050405020304" pitchFamily="18" charset="0"/>
                <a:cs typeface="Times New Roman" panose="02020603050405020304" pitchFamily="18" charset="0"/>
              </a:rPr>
              <a:t>– инкассо иностранной валюты и платежных документов в валюте;</a:t>
            </a:r>
          </a:p>
          <a:p>
            <a:r>
              <a:rPr lang="ru-RU" sz="2000" dirty="0">
                <a:latin typeface="Times New Roman" panose="02020603050405020304" pitchFamily="18" charset="0"/>
                <a:cs typeface="Times New Roman" panose="02020603050405020304" pitchFamily="18" charset="0"/>
              </a:rPr>
              <a:t>– выпуск и обслуживание пластиковых карточек клиентов банка;</a:t>
            </a:r>
          </a:p>
          <a:p>
            <a:r>
              <a:rPr lang="ru-RU" sz="2000" dirty="0">
                <a:latin typeface="Times New Roman" panose="02020603050405020304" pitchFamily="18" charset="0"/>
                <a:cs typeface="Times New Roman" panose="02020603050405020304" pitchFamily="18" charset="0"/>
              </a:rPr>
              <a:t>– покупка (оплата) дорожных чеков иностранных банков.</a:t>
            </a:r>
          </a:p>
          <a:p>
            <a:pPr algn="just"/>
            <a:r>
              <a:rPr lang="ru-RU" sz="2000" dirty="0">
                <a:latin typeface="Times New Roman" panose="02020603050405020304" pitchFamily="18" charset="0"/>
                <a:cs typeface="Times New Roman" panose="02020603050405020304" pitchFamily="18" charset="0"/>
              </a:rPr>
              <a:t>    </a:t>
            </a:r>
          </a:p>
          <a:p>
            <a:pPr algn="just"/>
            <a:r>
              <a:rPr lang="ru-RU" sz="2000" b="1" dirty="0">
                <a:latin typeface="Times New Roman" panose="02020603050405020304" pitchFamily="18" charset="0"/>
                <a:cs typeface="Times New Roman" panose="02020603050405020304" pitchFamily="18" charset="0"/>
              </a:rPr>
              <a:t>Инкассо</a:t>
            </a:r>
            <a:r>
              <a:rPr lang="ru-RU" sz="2000" dirty="0">
                <a:latin typeface="Times New Roman" panose="02020603050405020304" pitchFamily="18" charset="0"/>
                <a:cs typeface="Times New Roman" panose="02020603050405020304" pitchFamily="18" charset="0"/>
              </a:rPr>
              <a:t> - посредническая банковская операция по передаче денежных средств от плательщика к получателю через банк с зачислением этих средств на счёт получателя. За выполнение инкассо банки взимают комиссионные.</a:t>
            </a:r>
          </a:p>
          <a:p>
            <a:pPr algn="just"/>
            <a:endParaRPr lang="ru-RU" sz="2000" dirty="0">
              <a:latin typeface="Times New Roman" panose="02020603050405020304" pitchFamily="18" charset="0"/>
              <a:cs typeface="Times New Roman" panose="02020603050405020304" pitchFamily="18" charset="0"/>
            </a:endParaRPr>
          </a:p>
          <a:p>
            <a:pPr algn="just"/>
            <a:r>
              <a:rPr lang="ru-RU" sz="2000" dirty="0">
                <a:latin typeface="Times New Roman" panose="02020603050405020304" pitchFamily="18" charset="0"/>
                <a:cs typeface="Times New Roman" panose="02020603050405020304" pitchFamily="18" charset="0"/>
              </a:rPr>
              <a:t>К данным операциям относят операции по обслуживанию клиентов, не связанные с проведением расчетов по импорту и экспорту товаров и услуг, движением капитала.</a:t>
            </a:r>
          </a:p>
          <a:p>
            <a:pPr algn="just"/>
            <a:endParaRPr lang="ru-RU" sz="2400" dirty="0">
              <a:latin typeface="Times New Roman" panose="02020603050405020304" pitchFamily="18" charset="0"/>
              <a:cs typeface="Times New Roman" panose="02020603050405020304" pitchFamily="18" charset="0"/>
            </a:endParaRPr>
          </a:p>
          <a:p>
            <a:pPr algn="just"/>
            <a:endParaRPr lang="ru-RU" b="1" i="1" dirty="0"/>
          </a:p>
          <a:p>
            <a:pPr algn="just"/>
            <a:endParaRPr lang="ru-RU" b="1" i="1" dirty="0">
              <a:solidFill>
                <a:srgbClr val="242424"/>
              </a:solidFill>
              <a:latin typeface="Open Sans"/>
            </a:endParaRPr>
          </a:p>
        </p:txBody>
      </p:sp>
    </p:spTree>
    <p:extLst>
      <p:ext uri="{BB962C8B-B14F-4D97-AF65-F5344CB8AC3E}">
        <p14:creationId xmlns:p14="http://schemas.microsoft.com/office/powerpoint/2010/main" val="597148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274638"/>
            <a:ext cx="8362950" cy="417512"/>
          </a:xfrm>
        </p:spPr>
        <p:txBody>
          <a:bodyPr>
            <a:normAutofit fontScale="90000"/>
          </a:bodyPr>
          <a:lstStyle/>
          <a:p>
            <a:r>
              <a:rPr lang="ru-RU" sz="3200"/>
              <a:t>Классификация валютных операций</a:t>
            </a:r>
            <a:r>
              <a:rPr lang="ru-RU" sz="4000"/>
              <a:t> </a:t>
            </a:r>
          </a:p>
        </p:txBody>
      </p:sp>
      <p:sp>
        <p:nvSpPr>
          <p:cNvPr id="5" name="Номер слайда 5"/>
          <p:cNvSpPr>
            <a:spLocks noGrp="1"/>
          </p:cNvSpPr>
          <p:nvPr>
            <p:ph type="sldNum" sz="quarter" idx="12"/>
          </p:nvPr>
        </p:nvSpPr>
        <p:spPr/>
        <p:txBody>
          <a:bodyPr/>
          <a:lstStyle/>
          <a:p>
            <a:fld id="{D4FB0CC6-89F2-4F4C-8EFC-A16D6B1635B4}" type="slidenum">
              <a:rPr lang="ru-RU"/>
              <a:pPr/>
              <a:t>8</a:t>
            </a:fld>
            <a:endParaRPr lang="ru-RU"/>
          </a:p>
        </p:txBody>
      </p:sp>
      <p:sp>
        <p:nvSpPr>
          <p:cNvPr id="2" name="Прямоугольник 1"/>
          <p:cNvSpPr/>
          <p:nvPr/>
        </p:nvSpPr>
        <p:spPr>
          <a:xfrm>
            <a:off x="251520" y="612845"/>
            <a:ext cx="7632848" cy="6340197"/>
          </a:xfrm>
          <a:prstGeom prst="rect">
            <a:avLst/>
          </a:prstGeom>
        </p:spPr>
        <p:txBody>
          <a:bodyPr wrap="square">
            <a:spAutoFit/>
          </a:bodyPr>
          <a:lstStyle/>
          <a:p>
            <a:pPr algn="just"/>
            <a:endParaRPr lang="ru-RU" sz="2400" dirty="0">
              <a:latin typeface="Times New Roman" panose="02020603050405020304" pitchFamily="18" charset="0"/>
              <a:cs typeface="Times New Roman" panose="02020603050405020304" pitchFamily="18" charset="0"/>
            </a:endParaRPr>
          </a:p>
          <a:p>
            <a:pPr algn="just"/>
            <a:r>
              <a:rPr lang="ru-RU" sz="2800" dirty="0">
                <a:latin typeface="Times New Roman" panose="02020603050405020304" pitchFamily="18" charset="0"/>
                <a:cs typeface="Times New Roman" panose="02020603050405020304" pitchFamily="18" charset="0"/>
              </a:rPr>
              <a:t>3. </a:t>
            </a:r>
            <a:r>
              <a:rPr lang="ru-RU" sz="2800" b="1" i="1" dirty="0">
                <a:latin typeface="Times New Roman" panose="02020603050405020304" pitchFamily="18" charset="0"/>
                <a:cs typeface="Times New Roman" panose="02020603050405020304" pitchFamily="18" charset="0"/>
              </a:rPr>
              <a:t>Установление корреспондентских отношений с иностранными банками</a:t>
            </a:r>
            <a:endParaRPr lang="ru-RU" sz="2800" dirty="0">
              <a:latin typeface="Times New Roman" panose="02020603050405020304" pitchFamily="18" charset="0"/>
              <a:cs typeface="Times New Roman" panose="02020603050405020304" pitchFamily="18" charset="0"/>
            </a:endParaRPr>
          </a:p>
          <a:p>
            <a:pPr algn="just"/>
            <a:r>
              <a:rPr lang="ru-RU" sz="2800" dirty="0">
                <a:latin typeface="Times New Roman" panose="02020603050405020304" pitchFamily="18" charset="0"/>
                <a:cs typeface="Times New Roman" panose="02020603050405020304" pitchFamily="18" charset="0"/>
              </a:rPr>
              <a:t>    Данная операция является необходимой для проведения банком международных расчетов. </a:t>
            </a:r>
          </a:p>
          <a:p>
            <a:pPr algn="just"/>
            <a:r>
              <a:rPr lang="ru-RU" sz="2800" dirty="0">
                <a:latin typeface="Times New Roman" panose="02020603050405020304" pitchFamily="18" charset="0"/>
                <a:cs typeface="Times New Roman" panose="02020603050405020304" pitchFamily="18" charset="0"/>
              </a:rPr>
              <a:t>    Для осуществления международных расчетов банк открывает в иностранных банках и у себя корреспондентские счета НОСТРО и ЛОРО. </a:t>
            </a:r>
          </a:p>
          <a:p>
            <a:pPr algn="just"/>
            <a:r>
              <a:rPr lang="ru-RU" sz="2800" b="1" dirty="0">
                <a:latin typeface="Times New Roman" panose="02020603050405020304" pitchFamily="18" charset="0"/>
                <a:cs typeface="Times New Roman" panose="02020603050405020304" pitchFamily="18" charset="0"/>
              </a:rPr>
              <a:t>   Счет НОСТРО </a:t>
            </a:r>
            <a:r>
              <a:rPr lang="ru-RU" sz="2800" dirty="0">
                <a:latin typeface="Times New Roman" panose="02020603050405020304" pitchFamily="18" charset="0"/>
                <a:cs typeface="Times New Roman" panose="02020603050405020304" pitchFamily="18" charset="0"/>
              </a:rPr>
              <a:t>представляет собой текущий счет, открытый на имя коммерческого банка у банка-корреспондента. </a:t>
            </a:r>
          </a:p>
          <a:p>
            <a:pPr algn="just"/>
            <a:r>
              <a:rPr lang="ru-RU" sz="2800" b="1" dirty="0">
                <a:latin typeface="Times New Roman" panose="02020603050405020304" pitchFamily="18" charset="0"/>
                <a:cs typeface="Times New Roman" panose="02020603050405020304" pitchFamily="18" charset="0"/>
              </a:rPr>
              <a:t>   Счет ЛОРО </a:t>
            </a:r>
            <a:r>
              <a:rPr lang="ru-RU" sz="2800" dirty="0">
                <a:latin typeface="Times New Roman" panose="02020603050405020304" pitchFamily="18" charset="0"/>
                <a:cs typeface="Times New Roman" panose="02020603050405020304" pitchFamily="18" charset="0"/>
              </a:rPr>
              <a:t>характеризует собой текущий счет, открытый в коммерческом банке на имя банка-корреспондента.</a:t>
            </a:r>
            <a:endParaRPr lang="ru-RU" sz="2800" b="1" i="1" dirty="0">
              <a:latin typeface="Times New Roman" panose="02020603050405020304" pitchFamily="18" charset="0"/>
              <a:cs typeface="Times New Roman" panose="02020603050405020304" pitchFamily="18" charset="0"/>
            </a:endParaRPr>
          </a:p>
          <a:p>
            <a:pPr algn="just"/>
            <a:endParaRPr lang="ru-RU" b="1" i="1" dirty="0">
              <a:solidFill>
                <a:srgbClr val="242424"/>
              </a:solidFill>
              <a:latin typeface="Open Sans"/>
            </a:endParaRPr>
          </a:p>
        </p:txBody>
      </p:sp>
    </p:spTree>
    <p:extLst>
      <p:ext uri="{BB962C8B-B14F-4D97-AF65-F5344CB8AC3E}">
        <p14:creationId xmlns:p14="http://schemas.microsoft.com/office/powerpoint/2010/main" val="1723053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274638"/>
            <a:ext cx="8362950" cy="417512"/>
          </a:xfrm>
        </p:spPr>
        <p:txBody>
          <a:bodyPr>
            <a:normAutofit fontScale="90000"/>
          </a:bodyPr>
          <a:lstStyle/>
          <a:p>
            <a:r>
              <a:rPr lang="ru-RU" sz="3200"/>
              <a:t>Классификация валютных операций</a:t>
            </a:r>
            <a:r>
              <a:rPr lang="ru-RU" sz="4000"/>
              <a:t> </a:t>
            </a:r>
          </a:p>
        </p:txBody>
      </p:sp>
      <p:sp>
        <p:nvSpPr>
          <p:cNvPr id="5" name="Номер слайда 5"/>
          <p:cNvSpPr>
            <a:spLocks noGrp="1"/>
          </p:cNvSpPr>
          <p:nvPr>
            <p:ph type="sldNum" sz="quarter" idx="12"/>
          </p:nvPr>
        </p:nvSpPr>
        <p:spPr/>
        <p:txBody>
          <a:bodyPr/>
          <a:lstStyle/>
          <a:p>
            <a:fld id="{D4FB0CC6-89F2-4F4C-8EFC-A16D6B1635B4}" type="slidenum">
              <a:rPr lang="ru-RU"/>
              <a:pPr/>
              <a:t>9</a:t>
            </a:fld>
            <a:endParaRPr lang="ru-RU"/>
          </a:p>
        </p:txBody>
      </p:sp>
      <p:sp>
        <p:nvSpPr>
          <p:cNvPr id="2" name="Прямоугольник 1"/>
          <p:cNvSpPr/>
          <p:nvPr/>
        </p:nvSpPr>
        <p:spPr>
          <a:xfrm>
            <a:off x="251520" y="612845"/>
            <a:ext cx="7632848" cy="4770537"/>
          </a:xfrm>
          <a:prstGeom prst="rect">
            <a:avLst/>
          </a:prstGeom>
        </p:spPr>
        <p:txBody>
          <a:bodyPr wrap="square">
            <a:spAutoFit/>
          </a:bodyPr>
          <a:lstStyle/>
          <a:p>
            <a:pPr algn="just"/>
            <a:endParaRPr lang="ru-RU" sz="2400" dirty="0">
              <a:latin typeface="Times New Roman" panose="02020603050405020304" pitchFamily="18" charset="0"/>
              <a:cs typeface="Times New Roman" panose="02020603050405020304" pitchFamily="18" charset="0"/>
            </a:endParaRPr>
          </a:p>
          <a:p>
            <a:pPr algn="just"/>
            <a:r>
              <a:rPr lang="ru-RU" sz="2800" b="1" i="1" dirty="0">
                <a:latin typeface="Times New Roman" panose="02020603050405020304" pitchFamily="18" charset="0"/>
                <a:cs typeface="Times New Roman" panose="02020603050405020304" pitchFamily="18" charset="0"/>
              </a:rPr>
              <a:t>4. Конверсионные операции</a:t>
            </a:r>
          </a:p>
          <a:p>
            <a:pPr algn="just"/>
            <a:endParaRPr lang="ru-RU" sz="2800" b="1" i="1" dirty="0">
              <a:latin typeface="Times New Roman" panose="02020603050405020304" pitchFamily="18" charset="0"/>
              <a:cs typeface="Times New Roman" panose="02020603050405020304" pitchFamily="18" charset="0"/>
            </a:endParaRPr>
          </a:p>
          <a:p>
            <a:pPr algn="just"/>
            <a:r>
              <a:rPr lang="ru-RU" sz="2800" b="1" i="1" dirty="0">
                <a:latin typeface="Times New Roman" panose="02020603050405020304" pitchFamily="18" charset="0"/>
                <a:cs typeface="Times New Roman" panose="02020603050405020304" pitchFamily="18" charset="0"/>
              </a:rPr>
              <a:t>Конверсия валюты</a:t>
            </a:r>
            <a:r>
              <a:rPr lang="ru-RU" sz="2800" dirty="0">
                <a:latin typeface="Times New Roman" panose="02020603050405020304" pitchFamily="18" charset="0"/>
                <a:cs typeface="Times New Roman" panose="02020603050405020304" pitchFamily="18" charset="0"/>
              </a:rPr>
              <a:t> – это обмен одной валюты на другую по действующему валютному курсу.</a:t>
            </a:r>
          </a:p>
          <a:p>
            <a:pPr algn="just"/>
            <a:endParaRPr lang="ru-RU" sz="2800" dirty="0">
              <a:latin typeface="Times New Roman" panose="02020603050405020304" pitchFamily="18" charset="0"/>
              <a:cs typeface="Times New Roman" panose="02020603050405020304" pitchFamily="18" charset="0"/>
            </a:endParaRPr>
          </a:p>
          <a:p>
            <a:pPr algn="just"/>
            <a:r>
              <a:rPr lang="ru-RU" sz="2800" b="1" i="1" dirty="0">
                <a:latin typeface="Times New Roman" panose="02020603050405020304" pitchFamily="18" charset="0"/>
                <a:cs typeface="Times New Roman" panose="02020603050405020304" pitchFamily="18" charset="0"/>
              </a:rPr>
              <a:t>Конверсионные операции</a:t>
            </a:r>
            <a:r>
              <a:rPr lang="ru-RU" sz="2800" i="1" dirty="0">
                <a:latin typeface="Times New Roman" panose="02020603050405020304" pitchFamily="18" charset="0"/>
                <a:cs typeface="Times New Roman" panose="02020603050405020304" pitchFamily="18" charset="0"/>
              </a:rPr>
              <a:t> </a:t>
            </a:r>
            <a:r>
              <a:rPr lang="ru-RU" sz="2800" b="1" i="1" dirty="0">
                <a:latin typeface="Times New Roman" panose="02020603050405020304" pitchFamily="18" charset="0"/>
                <a:cs typeface="Times New Roman" panose="02020603050405020304" pitchFamily="18" charset="0"/>
              </a:rPr>
              <a:t>–</a:t>
            </a:r>
            <a:r>
              <a:rPr lang="ru-RU" sz="2800" dirty="0">
                <a:latin typeface="Times New Roman" panose="02020603050405020304" pitchFamily="18" charset="0"/>
                <a:cs typeface="Times New Roman" panose="02020603050405020304" pitchFamily="18" charset="0"/>
              </a:rPr>
              <a:t> это сделки покупки и продажи наличной и безналичной иностранной валюты (в том числе валюты с ограниченной конверсией) против наличных и безналичных тенге РК</a:t>
            </a:r>
            <a:r>
              <a:rPr lang="ru-RU" dirty="0"/>
              <a:t>.</a:t>
            </a:r>
            <a:endParaRPr lang="ru-RU" b="1" i="1" dirty="0">
              <a:solidFill>
                <a:srgbClr val="242424"/>
              </a:solidFill>
              <a:latin typeface="Open Sans"/>
            </a:endParaRPr>
          </a:p>
        </p:txBody>
      </p:sp>
    </p:spTree>
    <p:extLst>
      <p:ext uri="{BB962C8B-B14F-4D97-AF65-F5344CB8AC3E}">
        <p14:creationId xmlns:p14="http://schemas.microsoft.com/office/powerpoint/2010/main" val="20799582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396</TotalTime>
  <Words>2169</Words>
  <Application>Microsoft Office PowerPoint</Application>
  <PresentationFormat>Экран (4:3)</PresentationFormat>
  <Paragraphs>200</Paragraphs>
  <Slides>26</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26</vt:i4>
      </vt:variant>
    </vt:vector>
  </HeadingPairs>
  <TitlesOfParts>
    <vt:vector size="33" baseType="lpstr">
      <vt:lpstr>Arial</vt:lpstr>
      <vt:lpstr>Open Sans</vt:lpstr>
      <vt:lpstr>Times New Roman</vt:lpstr>
      <vt:lpstr>Trebuchet MS</vt:lpstr>
      <vt:lpstr>Wingdings</vt:lpstr>
      <vt:lpstr>Wingdings 2</vt:lpstr>
      <vt:lpstr>Изящная</vt:lpstr>
      <vt:lpstr>ВАЛЮТНЫЕ ОПЕРАЦИИ КОММЕРЧЕСКИХ БАНКОВ </vt:lpstr>
      <vt:lpstr>Презентация PowerPoint</vt:lpstr>
      <vt:lpstr>Презентация PowerPoint</vt:lpstr>
      <vt:lpstr>К валютным ценностям относятся: </vt:lpstr>
      <vt:lpstr>Презентация PowerPoint</vt:lpstr>
      <vt:lpstr>Классификация валютных операций </vt:lpstr>
      <vt:lpstr>Классификация валютных операций </vt:lpstr>
      <vt:lpstr>Классификация валютных операций </vt:lpstr>
      <vt:lpstr>Классификация валютных операций </vt:lpstr>
      <vt:lpstr>Классификация валютных операций </vt:lpstr>
      <vt:lpstr>Классификация валютных операций </vt:lpstr>
      <vt:lpstr>Валютный (обменный ) курс</vt:lpstr>
      <vt:lpstr>Презентация PowerPoint</vt:lpstr>
      <vt:lpstr>Презентация PowerPoint</vt:lpstr>
      <vt:lpstr>Презентация PowerPoint</vt:lpstr>
      <vt:lpstr> Виды валютных операций в зависимости от сроков</vt:lpstr>
      <vt:lpstr>Особенности срочной сделки:</vt:lpstr>
      <vt:lpstr>Конверсионные операции (Срочные сделки)</vt:lpstr>
      <vt:lpstr> Виды валютных операций в зависимости от сроков</vt:lpstr>
      <vt:lpstr>Сделка спот  (НАЛИЧНАЯ СДЕЛКА)</vt:lpstr>
      <vt:lpstr>Валютное регулирование</vt:lpstr>
      <vt:lpstr>Валютное регулирование</vt:lpstr>
      <vt:lpstr>Валютное регулирование</vt:lpstr>
      <vt:lpstr>Валютное регулирование</vt:lpstr>
      <vt:lpstr>Валютный контроль</vt:lpstr>
      <vt:lpstr>Валютный контроль</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user1</cp:lastModifiedBy>
  <cp:revision>60</cp:revision>
  <dcterms:created xsi:type="dcterms:W3CDTF">2012-10-11T10:40:08Z</dcterms:created>
  <dcterms:modified xsi:type="dcterms:W3CDTF">2021-02-20T14:14:26Z</dcterms:modified>
</cp:coreProperties>
</file>