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9" r:id="rId4"/>
    <p:sldId id="270" r:id="rId5"/>
    <p:sldId id="271" r:id="rId6"/>
    <p:sldId id="272" r:id="rId7"/>
    <p:sldId id="268" r:id="rId8"/>
    <p:sldId id="273" r:id="rId9"/>
    <p:sldId id="274" r:id="rId10"/>
    <p:sldId id="275" r:id="rId11"/>
    <p:sldId id="276" r:id="rId12"/>
    <p:sldId id="258" r:id="rId13"/>
    <p:sldId id="259" r:id="rId14"/>
    <p:sldId id="267" r:id="rId15"/>
    <p:sldId id="266" r:id="rId16"/>
    <p:sldId id="277" r:id="rId17"/>
    <p:sldId id="278" r:id="rId18"/>
    <p:sldId id="279" r:id="rId19"/>
    <p:sldId id="280" r:id="rId20"/>
    <p:sldId id="281" r:id="rId21"/>
    <p:sldId id="282" r:id="rId22"/>
    <p:sldId id="283" r:id="rId23"/>
    <p:sldId id="284" r:id="rId24"/>
    <p:sldId id="285" r:id="rId25"/>
    <p:sldId id="286" r:id="rId26"/>
    <p:sldId id="287" r:id="rId27"/>
    <p:sldId id="288" r:id="rId28"/>
    <p:sldId id="289" r:id="rId29"/>
    <p:sldId id="265" r:id="rId3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340" y="4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ru-RU"/>
              <a:t>Образец заголовка</a:t>
            </a:r>
            <a:endParaRPr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a:t>Образец подзаголовка</a:t>
            </a:r>
            <a:endParaRPr lang="en-US"/>
          </a:p>
        </p:txBody>
      </p:sp>
      <p:sp>
        <p:nvSpPr>
          <p:cNvPr id="4" name="Дата 13"/>
          <p:cNvSpPr>
            <a:spLocks noGrp="1"/>
          </p:cNvSpPr>
          <p:nvPr>
            <p:ph type="dt" sz="half" idx="10"/>
          </p:nvPr>
        </p:nvSpPr>
        <p:spPr/>
        <p:txBody>
          <a:bodyPr/>
          <a:lstStyle>
            <a:lvl1pPr>
              <a:defRPr/>
            </a:lvl1pPr>
          </a:lstStyle>
          <a:p>
            <a:pPr>
              <a:defRPr/>
            </a:pPr>
            <a:fld id="{AF5ECE4E-2E22-40BA-9159-7EE09B3EA6CD}" type="datetimeFigureOut">
              <a:rPr lang="ru-RU"/>
              <a:pPr>
                <a:defRPr/>
              </a:pPr>
              <a:t>08.03.2021</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5F6D0B6A-BF8D-4105-BF1E-0A12D18C8802}"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8DE94455-D998-4188-806A-012934E32EF3}" type="datetimeFigureOut">
              <a:rPr lang="ru-RU"/>
              <a:pPr>
                <a:defRPr/>
              </a:pPr>
              <a:t>08.03.2021</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8937AEE0-1C3E-4085-A81C-DCE17EF834CB}"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2FF42CAB-28BC-4502-A37F-0D80F164548F}" type="datetimeFigureOut">
              <a:rPr lang="ru-RU"/>
              <a:pPr>
                <a:defRPr/>
              </a:pPr>
              <a:t>08.03.2021</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AC67779A-5825-409D-B1B4-65BA2953C6F6}"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82BE064C-F803-430D-96C3-6794A822BACF}" type="datetimeFigureOut">
              <a:rPr lang="ru-RU"/>
              <a:pPr>
                <a:defRPr/>
              </a:pPr>
              <a:t>08.03.2021</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0AF2EAE5-3CA4-4BB6-BD19-ECD79C6DC39E}"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ru-RU"/>
              <a:t>Образец заголовка</a:t>
            </a:r>
            <a:endParaRPr lang="en-US"/>
          </a:p>
        </p:txBody>
      </p:sp>
      <p:sp>
        <p:nvSpPr>
          <p:cNvPr id="3" name="Текст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2CF90EE6-5860-47EC-889D-4C2834EA79F0}" type="datetimeFigureOut">
              <a:rPr lang="ru-RU"/>
              <a:pPr>
                <a:defRPr/>
              </a:pPr>
              <a:t>08.03.2021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4177552-85E1-4299-B2DF-B4E3E5B36BAA}"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1E114401-BC61-4CE5-9D02-D7502187957C}" type="datetimeFigureOut">
              <a:rPr lang="ru-RU"/>
              <a:pPr>
                <a:defRPr/>
              </a:pPr>
              <a:t>08.03.2021</a:t>
            </a:fld>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9E624277-D96C-4BE7-8E5A-C904A0811C0B}"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a:t>Образец заголовка</a:t>
            </a:r>
            <a:endParaRPr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7" name="Дата 13"/>
          <p:cNvSpPr>
            <a:spLocks noGrp="1"/>
          </p:cNvSpPr>
          <p:nvPr>
            <p:ph type="dt" sz="half" idx="10"/>
          </p:nvPr>
        </p:nvSpPr>
        <p:spPr/>
        <p:txBody>
          <a:bodyPr/>
          <a:lstStyle>
            <a:lvl1pPr>
              <a:defRPr/>
            </a:lvl1pPr>
          </a:lstStyle>
          <a:p>
            <a:pPr>
              <a:defRPr/>
            </a:pPr>
            <a:fld id="{9FFCE156-114E-47FE-BA7E-B92A44412A9B}" type="datetimeFigureOut">
              <a:rPr lang="ru-RU"/>
              <a:pPr>
                <a:defRPr/>
              </a:pPr>
              <a:t>08.03.2021</a:t>
            </a:fld>
            <a:endParaRPr lang="ru-RU"/>
          </a:p>
        </p:txBody>
      </p:sp>
      <p:sp>
        <p:nvSpPr>
          <p:cNvPr id="8" name="Нижний колонтитул 2"/>
          <p:cNvSpPr>
            <a:spLocks noGrp="1"/>
          </p:cNvSpPr>
          <p:nvPr>
            <p:ph type="ftr" sz="quarter" idx="11"/>
          </p:nvPr>
        </p:nvSpPr>
        <p:spPr/>
        <p:txBody>
          <a:bodyPr/>
          <a:lstStyle>
            <a:lvl1pPr>
              <a:defRPr/>
            </a:lvl1pPr>
          </a:lstStyle>
          <a:p>
            <a:pPr>
              <a:defRPr/>
            </a:pPr>
            <a:endParaRPr lang="ru-RU"/>
          </a:p>
        </p:txBody>
      </p:sp>
      <p:sp>
        <p:nvSpPr>
          <p:cNvPr id="9" name="Номер слайда 22"/>
          <p:cNvSpPr>
            <a:spLocks noGrp="1"/>
          </p:cNvSpPr>
          <p:nvPr>
            <p:ph type="sldNum" sz="quarter" idx="12"/>
          </p:nvPr>
        </p:nvSpPr>
        <p:spPr/>
        <p:txBody>
          <a:bodyPr/>
          <a:lstStyle>
            <a:lvl1pPr>
              <a:defRPr/>
            </a:lvl1pPr>
          </a:lstStyle>
          <a:p>
            <a:pPr>
              <a:defRPr/>
            </a:pPr>
            <a:fld id="{9D4A1514-F0C0-4EFD-A42E-6FBE00592FA1}"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B53A0D57-0D69-43F4-A4D4-2D02A5666105}" type="datetimeFigureOut">
              <a:rPr lang="ru-RU"/>
              <a:pPr>
                <a:defRPr/>
              </a:pPr>
              <a:t>08.03.2021</a:t>
            </a:fld>
            <a:endParaRPr lang="ru-RU"/>
          </a:p>
        </p:txBody>
      </p:sp>
      <p:sp>
        <p:nvSpPr>
          <p:cNvPr id="4" name="Нижний колонтитул 2"/>
          <p:cNvSpPr>
            <a:spLocks noGrp="1"/>
          </p:cNvSpPr>
          <p:nvPr>
            <p:ph type="ftr" sz="quarter" idx="11"/>
          </p:nvPr>
        </p:nvSpPr>
        <p:spPr/>
        <p:txBody>
          <a:bodyPr/>
          <a:lstStyle>
            <a:lvl1pPr>
              <a:defRPr/>
            </a:lvl1pPr>
          </a:lstStyle>
          <a:p>
            <a:pPr>
              <a:defRPr/>
            </a:pPr>
            <a:endParaRPr lang="ru-RU"/>
          </a:p>
        </p:txBody>
      </p:sp>
      <p:sp>
        <p:nvSpPr>
          <p:cNvPr id="5" name="Номер слайда 22"/>
          <p:cNvSpPr>
            <a:spLocks noGrp="1"/>
          </p:cNvSpPr>
          <p:nvPr>
            <p:ph type="sldNum" sz="quarter" idx="12"/>
          </p:nvPr>
        </p:nvSpPr>
        <p:spPr/>
        <p:txBody>
          <a:bodyPr/>
          <a:lstStyle>
            <a:lvl1pPr>
              <a:defRPr/>
            </a:lvl1pPr>
          </a:lstStyle>
          <a:p>
            <a:pPr>
              <a:defRPr/>
            </a:pPr>
            <a:fld id="{63C5B9AF-9DC2-4720-AA03-978D59A9F90B}"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15A49B65-D74B-41F5-A347-53D06814EA07}" type="datetimeFigureOut">
              <a:rPr lang="ru-RU"/>
              <a:pPr>
                <a:defRPr/>
              </a:pPr>
              <a:t>08.03.2021</a:t>
            </a:fld>
            <a:endParaRPr lang="ru-RU"/>
          </a:p>
        </p:txBody>
      </p:sp>
      <p:sp>
        <p:nvSpPr>
          <p:cNvPr id="3" name="Нижний колонтитул 2"/>
          <p:cNvSpPr>
            <a:spLocks noGrp="1"/>
          </p:cNvSpPr>
          <p:nvPr>
            <p:ph type="ftr" sz="quarter" idx="11"/>
          </p:nvPr>
        </p:nvSpPr>
        <p:spPr/>
        <p:txBody>
          <a:bodyPr/>
          <a:lstStyle>
            <a:lvl1pPr>
              <a:defRPr/>
            </a:lvl1pPr>
          </a:lstStyle>
          <a:p>
            <a:pPr>
              <a:defRPr/>
            </a:pPr>
            <a:endParaRPr lang="ru-RU"/>
          </a:p>
        </p:txBody>
      </p:sp>
      <p:sp>
        <p:nvSpPr>
          <p:cNvPr id="4" name="Номер слайда 22"/>
          <p:cNvSpPr>
            <a:spLocks noGrp="1"/>
          </p:cNvSpPr>
          <p:nvPr>
            <p:ph type="sldNum" sz="quarter" idx="12"/>
          </p:nvPr>
        </p:nvSpPr>
        <p:spPr/>
        <p:txBody>
          <a:bodyPr/>
          <a:lstStyle>
            <a:lvl1pPr>
              <a:defRPr/>
            </a:lvl1pPr>
          </a:lstStyle>
          <a:p>
            <a:pPr>
              <a:defRPr/>
            </a:pPr>
            <a:fld id="{7B20C163-48F1-498C-A33B-6BDB7CE09F5B}"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ru-RU"/>
              <a:t>Образец заголовка</a:t>
            </a:r>
            <a:endParaRPr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E267AF7B-7711-4327-9B55-71A38EBA6616}" type="datetimeFigureOut">
              <a:rPr lang="ru-RU"/>
              <a:pPr>
                <a:defRPr/>
              </a:pPr>
              <a:t>08.03.2021</a:t>
            </a:fld>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3FD0C917-8A77-4350-BD06-A8598BEC7D3C}"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ru-RU"/>
              <a:t>Образец заголовка</a:t>
            </a:r>
            <a:endParaRPr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ru-RU" noProof="0"/>
              <a:t>Вставка рисунка</a:t>
            </a:r>
            <a:endParaRPr lang="en-US" noProof="0" dirty="0"/>
          </a:p>
        </p:txBody>
      </p:sp>
      <p:sp>
        <p:nvSpPr>
          <p:cNvPr id="4" name="Текст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ru-RU"/>
              <a:t>Образец текста</a:t>
            </a:r>
          </a:p>
        </p:txBody>
      </p:sp>
      <p:sp>
        <p:nvSpPr>
          <p:cNvPr id="5" name="Дата 13"/>
          <p:cNvSpPr>
            <a:spLocks noGrp="1"/>
          </p:cNvSpPr>
          <p:nvPr>
            <p:ph type="dt" sz="half" idx="10"/>
          </p:nvPr>
        </p:nvSpPr>
        <p:spPr/>
        <p:txBody>
          <a:bodyPr/>
          <a:lstStyle>
            <a:lvl1pPr>
              <a:defRPr/>
            </a:lvl1pPr>
          </a:lstStyle>
          <a:p>
            <a:pPr>
              <a:defRPr/>
            </a:pPr>
            <a:fld id="{D8D9A4C6-778F-4B0C-B2F0-F8444FD76910}" type="datetimeFigureOut">
              <a:rPr lang="ru-RU"/>
              <a:pPr>
                <a:defRPr/>
              </a:pPr>
              <a:t>08.03.2021</a:t>
            </a:fld>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B39F2854-4E84-4501-9EC8-1410D82D619C}"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ru-RU"/>
              <a:t>Образец заголовка</a:t>
            </a:r>
            <a:endParaRPr lang="en-US"/>
          </a:p>
        </p:txBody>
      </p:sp>
      <p:sp>
        <p:nvSpPr>
          <p:cNvPr id="1027" name="Текст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21C4B4A6-A7E8-4A2A-B178-B4419AEAE3CA}" type="datetimeFigureOut">
              <a:rPr lang="ru-RU"/>
              <a:pPr>
                <a:defRPr/>
              </a:pPr>
              <a:t>08.03.2021</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1DF6358F-0A96-41CC-B747-FAE12CD2A284}" type="slidenum">
              <a:rPr lang="ru-RU"/>
              <a:pPr>
                <a:defRPr/>
              </a:pPr>
              <a:t>‹#›</a:t>
            </a:fld>
            <a:endParaRPr lang="ru-RU"/>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95"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Arial" charset="0"/>
        </a:defRPr>
      </a:lvl2pPr>
      <a:lvl3pPr algn="ctr" rtl="0" eaLnBrk="0" fontAlgn="base" hangingPunct="0">
        <a:spcBef>
          <a:spcPct val="0"/>
        </a:spcBef>
        <a:spcAft>
          <a:spcPct val="0"/>
        </a:spcAft>
        <a:defRPr sz="4100" b="1">
          <a:solidFill>
            <a:schemeClr val="tx1"/>
          </a:solidFill>
          <a:latin typeface="Arial" charset="0"/>
        </a:defRPr>
      </a:lvl3pPr>
      <a:lvl4pPr algn="ctr" rtl="0" eaLnBrk="0" fontAlgn="base" hangingPunct="0">
        <a:spcBef>
          <a:spcPct val="0"/>
        </a:spcBef>
        <a:spcAft>
          <a:spcPct val="0"/>
        </a:spcAft>
        <a:defRPr sz="4100" b="1">
          <a:solidFill>
            <a:schemeClr val="tx1"/>
          </a:solidFill>
          <a:latin typeface="Arial" charset="0"/>
        </a:defRPr>
      </a:lvl4pPr>
      <a:lvl5pPr algn="ctr" rtl="0" eaLnBrk="0" fontAlgn="base" hangingPunct="0">
        <a:spcBef>
          <a:spcPct val="0"/>
        </a:spcBef>
        <a:spcAft>
          <a:spcPct val="0"/>
        </a:spcAft>
        <a:defRPr sz="4100" b="1">
          <a:solidFill>
            <a:schemeClr val="tx1"/>
          </a:solidFill>
          <a:latin typeface="Arial" charset="0"/>
        </a:defRPr>
      </a:lvl5pPr>
      <a:lvl6pPr marL="457200" algn="ctr" rtl="0" fontAlgn="base">
        <a:spcBef>
          <a:spcPct val="0"/>
        </a:spcBef>
        <a:spcAft>
          <a:spcPct val="0"/>
        </a:spcAft>
        <a:defRPr sz="4100" b="1">
          <a:solidFill>
            <a:schemeClr val="tx1"/>
          </a:solidFill>
          <a:latin typeface="Arial" charset="0"/>
        </a:defRPr>
      </a:lvl6pPr>
      <a:lvl7pPr marL="914400" algn="ctr" rtl="0" fontAlgn="base">
        <a:spcBef>
          <a:spcPct val="0"/>
        </a:spcBef>
        <a:spcAft>
          <a:spcPct val="0"/>
        </a:spcAft>
        <a:defRPr sz="4100" b="1">
          <a:solidFill>
            <a:schemeClr val="tx1"/>
          </a:solidFill>
          <a:latin typeface="Arial" charset="0"/>
        </a:defRPr>
      </a:lvl7pPr>
      <a:lvl8pPr marL="1371600" algn="ctr" rtl="0" fontAlgn="base">
        <a:spcBef>
          <a:spcPct val="0"/>
        </a:spcBef>
        <a:spcAft>
          <a:spcPct val="0"/>
        </a:spcAft>
        <a:defRPr sz="4100" b="1">
          <a:solidFill>
            <a:schemeClr val="tx1"/>
          </a:solidFill>
          <a:latin typeface="Arial" charset="0"/>
        </a:defRPr>
      </a:lvl8pPr>
      <a:lvl9pPr marL="1828800" algn="ctr" rtl="0" fontAlgn="base">
        <a:spcBef>
          <a:spcPct val="0"/>
        </a:spcBef>
        <a:spcAft>
          <a:spcPct val="0"/>
        </a:spcAft>
        <a:defRPr sz="4100" b="1">
          <a:solidFill>
            <a:schemeClr val="tx1"/>
          </a:solidFill>
          <a:latin typeface="Arial"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11560" y="476672"/>
            <a:ext cx="7772400" cy="3384376"/>
          </a:xfrm>
        </p:spPr>
        <p:txBody>
          <a:bodyPr>
            <a:normAutofit fontScale="90000"/>
          </a:bodyPr>
          <a:lstStyle/>
          <a:p>
            <a:pPr eaLnBrk="1" fontAlgn="auto" hangingPunct="1">
              <a:spcAft>
                <a:spcPts val="0"/>
              </a:spcAft>
              <a:defRPr/>
            </a:pPr>
            <a:r>
              <a:rPr lang="ru-RU" dirty="0">
                <a:solidFill>
                  <a:schemeClr val="bg1"/>
                </a:solidFill>
              </a:rPr>
              <a:t>Управление ликвидностью и платежеспособностью коммерческих банков</a:t>
            </a:r>
          </a:p>
        </p:txBody>
      </p:sp>
      <p:sp>
        <p:nvSpPr>
          <p:cNvPr id="3075" name="Подзаголовок 4"/>
          <p:cNvSpPr>
            <a:spLocks noGrp="1"/>
          </p:cNvSpPr>
          <p:nvPr>
            <p:ph type="subTitle" idx="1"/>
          </p:nvPr>
        </p:nvSpPr>
        <p:spPr>
          <a:xfrm>
            <a:off x="1043608" y="1989138"/>
            <a:ext cx="7128792" cy="2087934"/>
          </a:xfrm>
        </p:spPr>
        <p:txBody>
          <a:bodyPr/>
          <a:lstStyle/>
          <a:p>
            <a:pPr eaLnBrk="1" hangingPunct="1"/>
            <a:endParaRPr lang="en-US" sz="2400" dirty="0">
              <a:solidFill>
                <a:schemeClr val="bg1"/>
              </a:solidFill>
              <a:latin typeface="+mj-lt"/>
            </a:endParaRPr>
          </a:p>
          <a:p>
            <a:pPr eaLnBrk="1" hangingPunct="1"/>
            <a:endParaRPr lang="en-US" sz="3200" u="sng" dirty="0">
              <a:solidFill>
                <a:schemeClr val="bg1"/>
              </a:solidFill>
              <a:latin typeface="+mj-lt"/>
            </a:endParaRPr>
          </a:p>
          <a:p>
            <a:pPr eaLnBrk="1" hangingPunct="1"/>
            <a:endParaRPr lang="ru-RU" sz="3200" u="sng" dirty="0">
              <a:solidFill>
                <a:schemeClr val="bg1"/>
              </a:solidFill>
              <a:latin typeface="+mj-lt"/>
            </a:endParaRPr>
          </a:p>
        </p:txBody>
      </p:sp>
      <p:pic>
        <p:nvPicPr>
          <p:cNvPr id="5" name="Рисунок 4" descr="13590083146040.jpg"/>
          <p:cNvPicPr>
            <a:picLocks noChangeAspect="1"/>
          </p:cNvPicPr>
          <p:nvPr/>
        </p:nvPicPr>
        <p:blipFill>
          <a:blip r:embed="rId2" cstate="print"/>
          <a:stretch>
            <a:fillRect/>
          </a:stretch>
        </p:blipFill>
        <p:spPr>
          <a:xfrm>
            <a:off x="4139326" y="4581127"/>
            <a:ext cx="3745041" cy="163281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476672"/>
            <a:ext cx="8568952" cy="5832053"/>
          </a:xfrm>
        </p:spPr>
        <p:txBody>
          <a:bodyPr/>
          <a:lstStyle/>
          <a:p>
            <a:pPr marL="136525" indent="0" algn="just">
              <a:buNone/>
            </a:pPr>
            <a:r>
              <a:rPr lang="ru-RU" sz="2000" dirty="0">
                <a:solidFill>
                  <a:schemeClr val="bg1"/>
                </a:solidFill>
              </a:rPr>
              <a:t>Крепкая </a:t>
            </a:r>
            <a:r>
              <a:rPr lang="ru-RU" sz="2000" i="1" dirty="0">
                <a:solidFill>
                  <a:schemeClr val="bg1"/>
                </a:solidFill>
              </a:rPr>
              <a:t>капитальная база </a:t>
            </a:r>
            <a:r>
              <a:rPr lang="ru-RU" sz="2000" dirty="0">
                <a:solidFill>
                  <a:schemeClr val="bg1"/>
                </a:solidFill>
              </a:rPr>
              <a:t>банка означает наличие значительной абсолютной величины собственного капитала как главного защитного источника поглощения риска активов и гарантирования средств вкладчиков и кредиторов. Основу собственного капитала составляют уставный фонд и другие фонды банка, предназначенные для разных целей, в том числе и для обеспечения финансовой устойчивости банка. Чем больше собственный капитал банка, тем выше его ликвидность. </a:t>
            </a:r>
          </a:p>
          <a:p>
            <a:pPr marL="136525" indent="0" algn="just">
              <a:buNone/>
            </a:pPr>
            <a:r>
              <a:rPr lang="ru-RU" sz="2000" dirty="0">
                <a:solidFill>
                  <a:schemeClr val="bg1"/>
                </a:solidFill>
              </a:rPr>
              <a:t>  Другим фактором, влияющим на ликвидность банка, является </a:t>
            </a:r>
            <a:r>
              <a:rPr lang="ru-RU" sz="2000" i="1" dirty="0">
                <a:solidFill>
                  <a:schemeClr val="bg1"/>
                </a:solidFill>
              </a:rPr>
              <a:t>качество его активов. </a:t>
            </a:r>
            <a:r>
              <a:rPr lang="ru-RU" sz="2000" dirty="0">
                <a:solidFill>
                  <a:schemeClr val="bg1"/>
                </a:solidFill>
              </a:rPr>
              <a:t>Качество активов определяется на основе четырех критериев: ликвидности, рискованности, доходности и </a:t>
            </a:r>
            <a:r>
              <a:rPr lang="ru-RU" sz="2000" dirty="0" err="1">
                <a:solidFill>
                  <a:schemeClr val="bg1"/>
                </a:solidFill>
              </a:rPr>
              <a:t>диверсифицированности</a:t>
            </a:r>
            <a:r>
              <a:rPr lang="ru-RU" sz="2000" dirty="0">
                <a:solidFill>
                  <a:schemeClr val="bg1"/>
                </a:solidFill>
              </a:rPr>
              <a:t> (расширение ассортимента и освоение нового).</a:t>
            </a:r>
          </a:p>
          <a:p>
            <a:pPr marL="136525" indent="0" algn="just">
              <a:buNone/>
            </a:pPr>
            <a:endParaRPr lang="ru-RU" dirty="0">
              <a:solidFill>
                <a:schemeClr val="bg1"/>
              </a:solidFill>
            </a:endParaRPr>
          </a:p>
          <a:p>
            <a:pPr marL="0" indent="0" algn="just">
              <a:spcBef>
                <a:spcPts val="0"/>
              </a:spcBef>
              <a:buNone/>
            </a:pPr>
            <a:endParaRPr lang="ru-RU" dirty="0">
              <a:solidFill>
                <a:schemeClr val="bg1"/>
              </a:solidFill>
            </a:endParaRPr>
          </a:p>
          <a:p>
            <a:endParaRPr lang="ru-RU" dirty="0"/>
          </a:p>
        </p:txBody>
      </p:sp>
      <p:pic>
        <p:nvPicPr>
          <p:cNvPr id="4" name="Рисунок 3">
            <a:extLst>
              <a:ext uri="{FF2B5EF4-FFF2-40B4-BE49-F238E27FC236}">
                <a16:creationId xmlns:a16="http://schemas.microsoft.com/office/drawing/2014/main" id="{AE30F47E-1496-4566-98AD-2C5819612A3A}"/>
              </a:ext>
            </a:extLst>
          </p:cNvPr>
          <p:cNvPicPr/>
          <p:nvPr/>
        </p:nvPicPr>
        <p:blipFill rotWithShape="1">
          <a:blip r:embed="rId2"/>
          <a:srcRect l="20953" t="19573" r="4213" b="11441"/>
          <a:stretch/>
        </p:blipFill>
        <p:spPr bwMode="auto">
          <a:xfrm>
            <a:off x="1475656" y="4077072"/>
            <a:ext cx="6120679" cy="230425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22538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476672"/>
            <a:ext cx="8568952" cy="5832053"/>
          </a:xfrm>
        </p:spPr>
        <p:txBody>
          <a:bodyPr/>
          <a:lstStyle/>
          <a:p>
            <a:pPr marL="136525" indent="0" algn="just">
              <a:buNone/>
            </a:pPr>
            <a:r>
              <a:rPr lang="ru-RU" sz="2000" dirty="0">
                <a:solidFill>
                  <a:schemeClr val="bg1"/>
                </a:solidFill>
              </a:rPr>
              <a:t>Крепкая </a:t>
            </a:r>
            <a:r>
              <a:rPr lang="ru-RU" sz="2000" i="1" dirty="0">
                <a:solidFill>
                  <a:schemeClr val="bg1"/>
                </a:solidFill>
              </a:rPr>
              <a:t>капитальная база </a:t>
            </a:r>
            <a:r>
              <a:rPr lang="ru-RU" sz="2000" dirty="0">
                <a:solidFill>
                  <a:schemeClr val="bg1"/>
                </a:solidFill>
              </a:rPr>
              <a:t>банка означает наличие значительной абсолютной величины собственного капитала как главного защитного источника поглощения риска активов и гарантирования средств вкладчиков и кредиторов. Основу собственного капитала составляют уставный фонд и другие фонды банка, предназначенные для разных целей, в том числе и для обеспечения финансовой устойчивости банка. Чем больше собственный капитал банка, тем выше его ликвидность. </a:t>
            </a:r>
          </a:p>
          <a:p>
            <a:pPr marL="136525" indent="0" algn="just">
              <a:buNone/>
            </a:pPr>
            <a:r>
              <a:rPr lang="ru-RU" sz="2000" dirty="0">
                <a:solidFill>
                  <a:schemeClr val="bg1"/>
                </a:solidFill>
              </a:rPr>
              <a:t>  Другим фактором, влияющим на ликвидность банка, является </a:t>
            </a:r>
            <a:r>
              <a:rPr lang="ru-RU" sz="2000" i="1" dirty="0">
                <a:solidFill>
                  <a:schemeClr val="bg1"/>
                </a:solidFill>
              </a:rPr>
              <a:t>качество его активов. </a:t>
            </a:r>
            <a:r>
              <a:rPr lang="ru-RU" sz="2000" dirty="0">
                <a:solidFill>
                  <a:schemeClr val="bg1"/>
                </a:solidFill>
              </a:rPr>
              <a:t>Качество активов определяется на основе четырех критериев: ликвидности, рискованности, доходности и </a:t>
            </a:r>
            <a:r>
              <a:rPr lang="ru-RU" sz="2000" dirty="0" err="1">
                <a:solidFill>
                  <a:schemeClr val="bg1"/>
                </a:solidFill>
              </a:rPr>
              <a:t>диверсифицированности</a:t>
            </a:r>
            <a:r>
              <a:rPr lang="ru-RU" sz="2000" dirty="0">
                <a:solidFill>
                  <a:schemeClr val="bg1"/>
                </a:solidFill>
              </a:rPr>
              <a:t> (расширение ассортимента и освоение нового).</a:t>
            </a:r>
          </a:p>
          <a:p>
            <a:pPr marL="136525" indent="0" algn="just">
              <a:buNone/>
            </a:pPr>
            <a:endParaRPr lang="ru-RU" dirty="0">
              <a:solidFill>
                <a:schemeClr val="bg1"/>
              </a:solidFill>
            </a:endParaRPr>
          </a:p>
          <a:p>
            <a:pPr marL="0" indent="0" algn="just">
              <a:spcBef>
                <a:spcPts val="0"/>
              </a:spcBef>
              <a:buNone/>
            </a:pPr>
            <a:endParaRPr lang="ru-RU" dirty="0">
              <a:solidFill>
                <a:schemeClr val="bg1"/>
              </a:solidFill>
            </a:endParaRPr>
          </a:p>
          <a:p>
            <a:endParaRPr lang="ru-RU" dirty="0"/>
          </a:p>
        </p:txBody>
      </p:sp>
      <p:pic>
        <p:nvPicPr>
          <p:cNvPr id="4" name="Рисунок 3">
            <a:extLst>
              <a:ext uri="{FF2B5EF4-FFF2-40B4-BE49-F238E27FC236}">
                <a16:creationId xmlns:a16="http://schemas.microsoft.com/office/drawing/2014/main" id="{AE30F47E-1496-4566-98AD-2C5819612A3A}"/>
              </a:ext>
            </a:extLst>
          </p:cNvPr>
          <p:cNvPicPr/>
          <p:nvPr/>
        </p:nvPicPr>
        <p:blipFill rotWithShape="1">
          <a:blip r:embed="rId2"/>
          <a:srcRect l="20953" t="19573" r="4213" b="11441"/>
          <a:stretch/>
        </p:blipFill>
        <p:spPr bwMode="auto">
          <a:xfrm>
            <a:off x="1475656" y="4077072"/>
            <a:ext cx="6120679" cy="230425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029834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Содержимое 2"/>
          <p:cNvSpPr>
            <a:spLocks noGrp="1"/>
          </p:cNvSpPr>
          <p:nvPr>
            <p:ph idx="1"/>
          </p:nvPr>
        </p:nvSpPr>
        <p:spPr>
          <a:xfrm>
            <a:off x="457200" y="549274"/>
            <a:ext cx="8229600" cy="6048077"/>
          </a:xfrm>
        </p:spPr>
        <p:txBody>
          <a:bodyPr/>
          <a:lstStyle/>
          <a:p>
            <a:pPr marL="0" indent="0" algn="just" eaLnBrk="1" hangingPunct="1">
              <a:spcBef>
                <a:spcPct val="0"/>
              </a:spcBef>
              <a:buFont typeface="Wingdings 2" pitchFamily="18" charset="2"/>
              <a:buNone/>
            </a:pPr>
            <a:r>
              <a:rPr lang="ru-RU" sz="3200" b="1" i="1" dirty="0">
                <a:solidFill>
                  <a:schemeClr val="bg1"/>
                </a:solidFill>
              </a:rPr>
              <a:t>Активы банка </a:t>
            </a:r>
            <a:r>
              <a:rPr lang="ru-RU" sz="3200" dirty="0">
                <a:solidFill>
                  <a:schemeClr val="bg1"/>
                </a:solidFill>
              </a:rPr>
              <a:t>– внутренние источники ликвидности.</a:t>
            </a:r>
          </a:p>
          <a:p>
            <a:pPr marL="0" indent="0" algn="just" eaLnBrk="1" hangingPunct="1">
              <a:spcBef>
                <a:spcPct val="0"/>
              </a:spcBef>
              <a:buFont typeface="Wingdings 2" pitchFamily="18" charset="2"/>
              <a:buNone/>
            </a:pPr>
            <a:r>
              <a:rPr lang="ru-RU" sz="3200" b="1" i="1" dirty="0">
                <a:solidFill>
                  <a:schemeClr val="bg1"/>
                </a:solidFill>
              </a:rPr>
              <a:t>Обязательства банка</a:t>
            </a:r>
            <a:r>
              <a:rPr lang="ru-RU" sz="3200" i="1" dirty="0">
                <a:solidFill>
                  <a:schemeClr val="bg1"/>
                </a:solidFill>
              </a:rPr>
              <a:t> </a:t>
            </a:r>
            <a:r>
              <a:rPr lang="ru-RU" sz="3200" dirty="0">
                <a:solidFill>
                  <a:schemeClr val="bg1"/>
                </a:solidFill>
              </a:rPr>
              <a:t>– внешние источники ликвидности.</a:t>
            </a:r>
          </a:p>
          <a:p>
            <a:pPr marL="0" indent="0" algn="just" eaLnBrk="1" hangingPunct="1">
              <a:spcBef>
                <a:spcPct val="0"/>
              </a:spcBef>
              <a:buFont typeface="Wingdings 2" pitchFamily="18" charset="2"/>
              <a:buNone/>
            </a:pPr>
            <a:r>
              <a:rPr lang="ru-RU" sz="3200" b="1" i="1" dirty="0">
                <a:solidFill>
                  <a:schemeClr val="bg1"/>
                </a:solidFill>
              </a:rPr>
              <a:t>Ликвидные активы баланса </a:t>
            </a:r>
            <a:r>
              <a:rPr lang="ru-RU" sz="3200" dirty="0">
                <a:solidFill>
                  <a:schemeClr val="bg1"/>
                </a:solidFill>
              </a:rPr>
              <a:t>– те, которые могут быть быстро и без потерь обращены в денежные средства.</a:t>
            </a:r>
            <a:endParaRPr lang="en-US" sz="3200" dirty="0">
              <a:solidFill>
                <a:schemeClr val="bg1"/>
              </a:solidFill>
            </a:endParaRPr>
          </a:p>
          <a:p>
            <a:pPr marL="0" indent="0" algn="just" eaLnBrk="1" hangingPunct="1">
              <a:spcBef>
                <a:spcPct val="0"/>
              </a:spcBef>
              <a:buFont typeface="Wingdings 2" pitchFamily="18" charset="2"/>
              <a:buNone/>
            </a:pPr>
            <a:endParaRPr lang="ru-RU" sz="3200" dirty="0">
              <a:solidFill>
                <a:schemeClr val="bg1"/>
              </a:solidFill>
            </a:endParaRPr>
          </a:p>
        </p:txBody>
      </p:sp>
      <p:pic>
        <p:nvPicPr>
          <p:cNvPr id="3" name="Рисунок 2" descr="-635X4~1.JPG"/>
          <p:cNvPicPr>
            <a:picLocks noChangeAspect="1"/>
          </p:cNvPicPr>
          <p:nvPr/>
        </p:nvPicPr>
        <p:blipFill>
          <a:blip r:embed="rId2" cstate="print"/>
          <a:stretch>
            <a:fillRect/>
          </a:stretch>
        </p:blipFill>
        <p:spPr>
          <a:xfrm>
            <a:off x="4427984" y="4005064"/>
            <a:ext cx="3816275" cy="250010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Содержимое 2"/>
          <p:cNvSpPr>
            <a:spLocks noGrp="1"/>
          </p:cNvSpPr>
          <p:nvPr>
            <p:ph idx="1"/>
          </p:nvPr>
        </p:nvSpPr>
        <p:spPr>
          <a:xfrm>
            <a:off x="250825" y="0"/>
            <a:ext cx="8435975" cy="6858000"/>
          </a:xfrm>
        </p:spPr>
        <p:txBody>
          <a:bodyPr/>
          <a:lstStyle/>
          <a:p>
            <a:pPr marL="0" indent="0" algn="ctr" eaLnBrk="1" hangingPunct="1">
              <a:spcBef>
                <a:spcPts val="0"/>
              </a:spcBef>
              <a:defRPr/>
            </a:pPr>
            <a:r>
              <a:rPr lang="ru-RU" b="1" dirty="0">
                <a:solidFill>
                  <a:schemeClr val="bg1"/>
                </a:solidFill>
              </a:rPr>
              <a:t>Классификация активов по степени ликвидности</a:t>
            </a:r>
          </a:p>
          <a:p>
            <a:pPr marL="0" indent="0" algn="just" eaLnBrk="1" hangingPunct="1">
              <a:spcBef>
                <a:spcPts val="0"/>
              </a:spcBef>
              <a:buFont typeface="Wingdings 2" pitchFamily="18" charset="2"/>
              <a:buNone/>
              <a:defRPr/>
            </a:pPr>
            <a:r>
              <a:rPr lang="en-US" sz="2400" b="1" dirty="0">
                <a:solidFill>
                  <a:schemeClr val="bg1"/>
                </a:solidFill>
                <a:latin typeface="Times New Roman" pitchFamily="18" charset="0"/>
                <a:cs typeface="Times New Roman" pitchFamily="18" charset="0"/>
              </a:rPr>
              <a:t>I</a:t>
            </a:r>
            <a:r>
              <a:rPr lang="ru-RU" sz="2400" b="1" dirty="0">
                <a:solidFill>
                  <a:schemeClr val="bg1"/>
                </a:solidFill>
                <a:latin typeface="Times New Roman" pitchFamily="18" charset="0"/>
                <a:cs typeface="Times New Roman" pitchFamily="18" charset="0"/>
              </a:rPr>
              <a:t> КЛАСС (АБСОЛЮТНО ЛИВИДНЫЕ АКТИВЫ)</a:t>
            </a:r>
          </a:p>
          <a:p>
            <a:pPr marL="0" indent="0" algn="just" eaLnBrk="1" hangingPunct="1">
              <a:spcBef>
                <a:spcPts val="0"/>
              </a:spcBef>
              <a:buFont typeface="Wingdings 2" pitchFamily="18" charset="2"/>
              <a:buNone/>
              <a:defRPr/>
            </a:pPr>
            <a:r>
              <a:rPr lang="ru-RU" sz="2400" dirty="0">
                <a:solidFill>
                  <a:schemeClr val="bg1"/>
                </a:solidFill>
                <a:latin typeface="Times New Roman" pitchFamily="18" charset="0"/>
                <a:cs typeface="Times New Roman" pitchFamily="18" charset="0"/>
              </a:rPr>
              <a:t>Группа статей, объединенных понятием «касса»:</a:t>
            </a:r>
          </a:p>
          <a:p>
            <a:pPr marL="0" indent="0" algn="just" eaLnBrk="1" hangingPunct="1">
              <a:spcBef>
                <a:spcPts val="0"/>
              </a:spcBef>
              <a:defRPr/>
            </a:pPr>
            <a:r>
              <a:rPr lang="ru-RU" sz="2400" dirty="0">
                <a:solidFill>
                  <a:schemeClr val="bg1"/>
                </a:solidFill>
                <a:latin typeface="Times New Roman" pitchFamily="18" charset="0"/>
                <a:cs typeface="Times New Roman" pitchFamily="18" charset="0"/>
              </a:rPr>
              <a:t>Остаток на корреспондентском счете;</a:t>
            </a:r>
          </a:p>
          <a:p>
            <a:pPr marL="0" indent="0" algn="just" eaLnBrk="1" hangingPunct="1">
              <a:spcBef>
                <a:spcPts val="0"/>
              </a:spcBef>
              <a:defRPr/>
            </a:pPr>
            <a:r>
              <a:rPr lang="ru-RU" sz="2400" dirty="0">
                <a:solidFill>
                  <a:schemeClr val="bg1"/>
                </a:solidFill>
                <a:latin typeface="Times New Roman" pitchFamily="18" charset="0"/>
                <a:cs typeface="Times New Roman" pitchFamily="18" charset="0"/>
              </a:rPr>
              <a:t>Остаток средств на депозитных счетах;</a:t>
            </a:r>
          </a:p>
          <a:p>
            <a:pPr marL="0" indent="0" algn="just" eaLnBrk="1" hangingPunct="1">
              <a:spcBef>
                <a:spcPts val="0"/>
              </a:spcBef>
              <a:defRPr/>
            </a:pPr>
            <a:r>
              <a:rPr lang="ru-RU" sz="2400" dirty="0">
                <a:solidFill>
                  <a:schemeClr val="bg1"/>
                </a:solidFill>
                <a:latin typeface="Times New Roman" pitchFamily="18" charset="0"/>
                <a:cs typeface="Times New Roman" pitchFamily="18" charset="0"/>
              </a:rPr>
              <a:t>Денежные средства в пути;</a:t>
            </a:r>
          </a:p>
          <a:p>
            <a:pPr marL="0" indent="0" algn="just" eaLnBrk="1" hangingPunct="1">
              <a:spcBef>
                <a:spcPts val="0"/>
              </a:spcBef>
              <a:defRPr/>
            </a:pPr>
            <a:r>
              <a:rPr lang="ru-RU" sz="2400" dirty="0">
                <a:solidFill>
                  <a:schemeClr val="bg1"/>
                </a:solidFill>
                <a:latin typeface="Times New Roman" pitchFamily="18" charset="0"/>
                <a:cs typeface="Times New Roman" pitchFamily="18" charset="0"/>
              </a:rPr>
              <a:t>Вложения в драгоценные металлы</a:t>
            </a:r>
          </a:p>
          <a:p>
            <a:pPr marL="0" indent="0" algn="just" eaLnBrk="1" hangingPunct="1">
              <a:spcBef>
                <a:spcPts val="0"/>
              </a:spcBef>
              <a:buFont typeface="Wingdings 2" pitchFamily="18" charset="2"/>
              <a:buNone/>
              <a:defRPr/>
            </a:pPr>
            <a:r>
              <a:rPr lang="en-US" sz="2400" b="1" dirty="0">
                <a:solidFill>
                  <a:schemeClr val="bg1"/>
                </a:solidFill>
                <a:latin typeface="Times New Roman" pitchFamily="18" charset="0"/>
                <a:cs typeface="Times New Roman" pitchFamily="18" charset="0"/>
              </a:rPr>
              <a:t>II</a:t>
            </a:r>
            <a:r>
              <a:rPr lang="ru-RU" sz="2400" b="1" dirty="0">
                <a:solidFill>
                  <a:schemeClr val="bg1"/>
                </a:solidFill>
                <a:latin typeface="Times New Roman" pitchFamily="18" charset="0"/>
                <a:cs typeface="Times New Roman" pitchFamily="18" charset="0"/>
              </a:rPr>
              <a:t> КЛАСС (ВЫСОКОЛИКВИДНЫЕ АКТИВЫ)</a:t>
            </a:r>
          </a:p>
          <a:p>
            <a:pPr marL="0" indent="0" algn="just" eaLnBrk="1" hangingPunct="1">
              <a:spcBef>
                <a:spcPts val="0"/>
              </a:spcBef>
              <a:buFont typeface="Wingdings 2" pitchFamily="18" charset="2"/>
              <a:buNone/>
              <a:defRPr/>
            </a:pPr>
            <a:r>
              <a:rPr lang="ru-RU" sz="2400" dirty="0">
                <a:solidFill>
                  <a:schemeClr val="bg1"/>
                </a:solidFill>
                <a:latin typeface="Times New Roman" pitchFamily="18" charset="0"/>
                <a:cs typeface="Times New Roman" pitchFamily="18" charset="0"/>
              </a:rPr>
              <a:t>Остатки на счетах НОСТРО (корреспондентские счета):</a:t>
            </a:r>
          </a:p>
          <a:p>
            <a:pPr marL="0" indent="0" algn="just" eaLnBrk="1" hangingPunct="1">
              <a:spcBef>
                <a:spcPts val="0"/>
              </a:spcBef>
              <a:defRPr/>
            </a:pPr>
            <a:r>
              <a:rPr lang="ru-RU" sz="2400" dirty="0">
                <a:solidFill>
                  <a:schemeClr val="bg1"/>
                </a:solidFill>
                <a:latin typeface="Times New Roman" pitchFamily="18" charset="0"/>
                <a:cs typeface="Times New Roman" pitchFamily="18" charset="0"/>
              </a:rPr>
              <a:t>Банков-резидентов/нерезидентов ;</a:t>
            </a:r>
          </a:p>
          <a:p>
            <a:pPr marL="0" indent="0" algn="just" eaLnBrk="1" hangingPunct="1">
              <a:spcBef>
                <a:spcPts val="0"/>
              </a:spcBef>
              <a:defRPr/>
            </a:pPr>
            <a:r>
              <a:rPr lang="ru-RU" sz="2400" dirty="0">
                <a:solidFill>
                  <a:schemeClr val="bg1"/>
                </a:solidFill>
                <a:latin typeface="Times New Roman" pitchFamily="18" charset="0"/>
                <a:cs typeface="Times New Roman" pitchFamily="18" charset="0"/>
              </a:rPr>
              <a:t>Межбанковские кредиты с истекающими сроками востребования, предоставленные первоклассными кредитными организациями</a:t>
            </a:r>
          </a:p>
          <a:p>
            <a:pPr marL="0" indent="0" algn="just" eaLnBrk="1" hangingPunct="1">
              <a:spcBef>
                <a:spcPts val="0"/>
              </a:spcBef>
              <a:buFont typeface="Wingdings 2" pitchFamily="18" charset="2"/>
              <a:buNone/>
              <a:defRPr/>
            </a:pPr>
            <a:r>
              <a:rPr lang="ru-RU" sz="2400" dirty="0">
                <a:solidFill>
                  <a:schemeClr val="bg1"/>
                </a:solidFill>
                <a:latin typeface="Times New Roman" pitchFamily="18" charset="0"/>
                <a:cs typeface="Times New Roman" pitchFamily="18" charset="0"/>
              </a:rPr>
              <a:t>Вложения в ценные бумаги:</a:t>
            </a:r>
          </a:p>
          <a:p>
            <a:pPr marL="0" indent="0" algn="just" eaLnBrk="1" hangingPunct="1">
              <a:spcBef>
                <a:spcPts val="0"/>
              </a:spcBef>
              <a:buFont typeface="Wingdings 2" pitchFamily="18" charset="2"/>
              <a:buNone/>
              <a:defRPr/>
            </a:pPr>
            <a:r>
              <a:rPr lang="ru-RU" sz="2400" dirty="0">
                <a:solidFill>
                  <a:schemeClr val="bg1"/>
                </a:solidFill>
                <a:latin typeface="Times New Roman" pitchFamily="18" charset="0"/>
                <a:cs typeface="Times New Roman" pitchFamily="18" charset="0"/>
              </a:rPr>
              <a:t>Ценные бумаги центрального государства;</a:t>
            </a:r>
          </a:p>
          <a:p>
            <a:pPr marL="0" indent="0" algn="just" eaLnBrk="1" hangingPunct="1">
              <a:spcBef>
                <a:spcPts val="0"/>
              </a:spcBef>
              <a:buFont typeface="Wingdings 2" pitchFamily="18" charset="2"/>
              <a:buNone/>
              <a:defRPr/>
            </a:pPr>
            <a:r>
              <a:rPr lang="ru-RU" sz="2400" dirty="0">
                <a:solidFill>
                  <a:schemeClr val="bg1"/>
                </a:solidFill>
                <a:latin typeface="Times New Roman" pitchFamily="18" charset="0"/>
                <a:cs typeface="Times New Roman" pitchFamily="18" charset="0"/>
              </a:rPr>
              <a:t>Ценные бумаги третьих лиц, обслуживающиеся на вторичном рынке;</a:t>
            </a:r>
          </a:p>
          <a:p>
            <a:pPr marL="0" indent="0" algn="just" eaLnBrk="1" hangingPunct="1">
              <a:spcBef>
                <a:spcPts val="0"/>
              </a:spcBef>
              <a:buFont typeface="Wingdings 2" pitchFamily="18" charset="2"/>
              <a:buNone/>
              <a:defRPr/>
            </a:pPr>
            <a:r>
              <a:rPr lang="ru-RU" sz="2400" dirty="0">
                <a:solidFill>
                  <a:schemeClr val="bg1"/>
                </a:solidFill>
                <a:latin typeface="Times New Roman" pitchFamily="18" charset="0"/>
                <a:cs typeface="Times New Roman" pitchFamily="18" charset="0"/>
              </a:rPr>
              <a:t>Векселя первоклассных векселедателей</a:t>
            </a:r>
          </a:p>
          <a:p>
            <a:pPr marL="0" indent="0" eaLnBrk="1" hangingPunct="1">
              <a:spcBef>
                <a:spcPts val="0"/>
              </a:spcBef>
              <a:buFont typeface="Wingdings 2" pitchFamily="18" charset="2"/>
              <a:buNone/>
              <a:defRPr/>
            </a:pPr>
            <a:endParaRPr lang="ru-RU" sz="2000" dirty="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832053"/>
          </a:xfrm>
        </p:spPr>
        <p:txBody>
          <a:bodyPr/>
          <a:lstStyle/>
          <a:p>
            <a:r>
              <a:rPr lang="ru-RU" b="1" dirty="0">
                <a:solidFill>
                  <a:schemeClr val="bg1"/>
                </a:solidFill>
              </a:rPr>
              <a:t>III КЛАСС (МАЛОЛИКВИДНЫЕ АКТИВЫ)</a:t>
            </a:r>
          </a:p>
          <a:p>
            <a:r>
              <a:rPr lang="ru-RU" dirty="0">
                <a:solidFill>
                  <a:schemeClr val="bg1"/>
                </a:solidFill>
              </a:rPr>
              <a:t>Кредиты и другие требования в портфеле банка:</a:t>
            </a:r>
          </a:p>
          <a:p>
            <a:r>
              <a:rPr lang="ru-RU" dirty="0">
                <a:solidFill>
                  <a:schemeClr val="bg1"/>
                </a:solidFill>
              </a:rPr>
              <a:t>Ссуды, предоставленные предприятиям;</a:t>
            </a:r>
          </a:p>
          <a:p>
            <a:r>
              <a:rPr lang="ru-RU" dirty="0">
                <a:solidFill>
                  <a:schemeClr val="bg1"/>
                </a:solidFill>
              </a:rPr>
              <a:t>Ссуды, предоставленные населению;</a:t>
            </a:r>
          </a:p>
          <a:p>
            <a:r>
              <a:rPr lang="ru-RU" dirty="0">
                <a:solidFill>
                  <a:schemeClr val="bg1"/>
                </a:solidFill>
              </a:rPr>
              <a:t>Векселя в портфеле банка</a:t>
            </a:r>
          </a:p>
          <a:p>
            <a:r>
              <a:rPr lang="ru-RU" b="1" dirty="0">
                <a:solidFill>
                  <a:schemeClr val="bg1"/>
                </a:solidFill>
              </a:rPr>
              <a:t>IV КЛАСС (НЕЛИКВИДНЫЕ АКТИВЫ)</a:t>
            </a:r>
          </a:p>
          <a:p>
            <a:r>
              <a:rPr lang="ru-RU" dirty="0">
                <a:solidFill>
                  <a:schemeClr val="bg1"/>
                </a:solidFill>
              </a:rPr>
              <a:t>Средства в фонде обязательных резервов;</a:t>
            </a:r>
          </a:p>
          <a:p>
            <a:r>
              <a:rPr lang="ru-RU" dirty="0">
                <a:solidFill>
                  <a:schemeClr val="bg1"/>
                </a:solidFill>
              </a:rPr>
              <a:t>Безнадежные и проблемные кредиты;</a:t>
            </a:r>
          </a:p>
          <a:p>
            <a:r>
              <a:rPr lang="ru-RU" dirty="0">
                <a:solidFill>
                  <a:schemeClr val="bg1"/>
                </a:solidFill>
              </a:rPr>
              <a:t>Движимое и недвижимое имущество;</a:t>
            </a:r>
          </a:p>
          <a:p>
            <a:r>
              <a:rPr lang="ru-RU" dirty="0">
                <a:solidFill>
                  <a:schemeClr val="bg1"/>
                </a:solidFill>
              </a:rPr>
              <a:t>Инвестиции банка в совместную деятельность</a:t>
            </a:r>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83568" y="1052735"/>
            <a:ext cx="8136904" cy="5255989"/>
          </a:xfrm>
        </p:spPr>
        <p:txBody>
          <a:bodyPr/>
          <a:lstStyle/>
          <a:p>
            <a:pPr marL="0" indent="0" algn="just" eaLnBrk="1" hangingPunct="1">
              <a:spcBef>
                <a:spcPts val="0"/>
              </a:spcBef>
              <a:buNone/>
              <a:defRPr/>
            </a:pPr>
            <a:r>
              <a:rPr lang="ru-RU" dirty="0"/>
              <a:t>    Баланс считается ликвидным, если его состояние позволяет за счет</a:t>
            </a:r>
            <a:br>
              <a:rPr lang="ru-RU" dirty="0"/>
            </a:br>
            <a:r>
              <a:rPr lang="ru-RU" dirty="0"/>
              <a:t>быстрой реализации средств по активу покрыть срочные обязательства по</a:t>
            </a:r>
            <a:br>
              <a:rPr lang="ru-RU" dirty="0"/>
            </a:br>
            <a:r>
              <a:rPr lang="ru-RU" dirty="0"/>
              <a:t>пассиву. </a:t>
            </a:r>
          </a:p>
          <a:p>
            <a:pPr marL="0" indent="0" algn="just" eaLnBrk="1" hangingPunct="1">
              <a:spcBef>
                <a:spcPts val="0"/>
              </a:spcBef>
              <a:buNone/>
              <a:defRPr/>
            </a:pPr>
            <a:r>
              <a:rPr lang="ru-RU" dirty="0"/>
              <a:t>   Следовательно, ликвидность баланса банка представляет собой меру согласованности активов и пассивов по суммам и срокам и  также является</a:t>
            </a:r>
            <a:br>
              <a:rPr lang="ru-RU" dirty="0"/>
            </a:br>
            <a:r>
              <a:rPr lang="ru-RU" dirty="0"/>
              <a:t>основополагающим фактором ликвидности банка.</a:t>
            </a:r>
          </a:p>
          <a:p>
            <a:pPr marL="0" indent="0" algn="just" eaLnBrk="1" hangingPunct="1">
              <a:spcBef>
                <a:spcPts val="0"/>
              </a:spcBef>
              <a:buNone/>
              <a:defRPr/>
            </a:pPr>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332657"/>
            <a:ext cx="8280920" cy="5976068"/>
          </a:xfrm>
        </p:spPr>
        <p:txBody>
          <a:bodyPr/>
          <a:lstStyle/>
          <a:p>
            <a:pPr marL="136525" indent="0" algn="just">
              <a:buNone/>
            </a:pPr>
            <a:r>
              <a:rPr lang="ru-RU" sz="2400" dirty="0"/>
              <a:t>Управление ликвидностью в коммерческом банке </a:t>
            </a:r>
            <a:r>
              <a:rPr lang="ru-RU" sz="2400" dirty="0">
                <a:sym typeface="Symbol" panose="05050102010706020507" pitchFamily="18" charset="2"/>
              </a:rPr>
              <a:t></a:t>
            </a:r>
            <a:r>
              <a:rPr lang="ru-RU" sz="2400" dirty="0"/>
              <a:t> сложный</a:t>
            </a:r>
            <a:br>
              <a:rPr lang="ru-RU" sz="2400" dirty="0"/>
            </a:br>
            <a:r>
              <a:rPr lang="ru-RU" sz="2400" dirty="0"/>
              <a:t>многофакторный процесс деятельности банка, требующий необычайной взвешенности и обоснованности применяемых управленческих решений, проведения всестороннего анализа и прогнозирования тенденций развития, оценки рисков, знания формальных методов и математических процедур.</a:t>
            </a:r>
          </a:p>
          <a:p>
            <a:pPr marL="136525" indent="0" algn="just">
              <a:buNone/>
            </a:pPr>
            <a:r>
              <a:rPr lang="ru-RU" sz="2400" dirty="0"/>
              <a:t>  Управление банковской ликвидностью заключается в том, чтобы учесть перечисленные выше факторы и правильно оценить потребность в ликвидных средствах и источниках их покрытия. </a:t>
            </a:r>
          </a:p>
          <a:p>
            <a:pPr marL="136525" indent="0" algn="just">
              <a:buNone/>
            </a:pPr>
            <a:r>
              <a:rPr lang="ru-RU" sz="2400" b="1" dirty="0"/>
              <a:t>  Процесс управления ликвидностью</a:t>
            </a:r>
            <a:r>
              <a:rPr lang="ru-RU" sz="2400" dirty="0"/>
              <a:t> банка также можно определить как совокупность действий и методов по управлению активами и пассивами.</a:t>
            </a:r>
          </a:p>
          <a:p>
            <a:pPr marL="0" indent="0" algn="just" eaLnBrk="1" hangingPunct="1">
              <a:spcBef>
                <a:spcPts val="0"/>
              </a:spcBef>
              <a:buNone/>
              <a:defRPr/>
            </a:pPr>
            <a:endParaRPr lang="ru-RU" dirty="0"/>
          </a:p>
        </p:txBody>
      </p:sp>
    </p:spTree>
    <p:extLst>
      <p:ext uri="{BB962C8B-B14F-4D97-AF65-F5344CB8AC3E}">
        <p14:creationId xmlns:p14="http://schemas.microsoft.com/office/powerpoint/2010/main" val="25259123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332657"/>
            <a:ext cx="8280920" cy="5976068"/>
          </a:xfrm>
        </p:spPr>
        <p:txBody>
          <a:bodyPr/>
          <a:lstStyle/>
          <a:p>
            <a:pPr marL="136525" indent="0">
              <a:buNone/>
            </a:pPr>
            <a:r>
              <a:rPr lang="ru-RU" dirty="0"/>
              <a:t>Управление ликвидностью можно рассматривать </a:t>
            </a:r>
            <a:r>
              <a:rPr lang="ru-RU" u="sng" dirty="0"/>
              <a:t>по трем направлениям</a:t>
            </a:r>
            <a:r>
              <a:rPr lang="ru-RU" dirty="0"/>
              <a:t>: </a:t>
            </a:r>
          </a:p>
          <a:p>
            <a:pPr lvl="0"/>
            <a:r>
              <a:rPr lang="ru-RU" dirty="0"/>
              <a:t>регулирование ликвидности, направленное на поддержание необходимого остатка на корреспондентском счете; </a:t>
            </a:r>
          </a:p>
          <a:p>
            <a:pPr lvl="0"/>
            <a:r>
              <a:rPr lang="ru-RU" dirty="0"/>
              <a:t>регулирование ликвидности, связанное с сочетанием привлеченных и размещенных ресурсов по срокам и суммам; </a:t>
            </a:r>
          </a:p>
          <a:p>
            <a:r>
              <a:rPr lang="ru-RU" dirty="0"/>
              <a:t>регулирование ликвидности посредством внешних заимствований: на рынке межбанковских ресурсов и у НБ РК как кредитора последней инстанции для коммерческих банков</a:t>
            </a:r>
          </a:p>
        </p:txBody>
      </p:sp>
    </p:spTree>
    <p:extLst>
      <p:ext uri="{BB962C8B-B14F-4D97-AF65-F5344CB8AC3E}">
        <p14:creationId xmlns:p14="http://schemas.microsoft.com/office/powerpoint/2010/main" val="27838211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332657"/>
            <a:ext cx="8280920" cy="5976068"/>
          </a:xfrm>
        </p:spPr>
        <p:txBody>
          <a:bodyPr/>
          <a:lstStyle/>
          <a:p>
            <a:pPr marL="136525" indent="0">
              <a:buNone/>
            </a:pPr>
            <a:r>
              <a:rPr lang="ru-RU" dirty="0"/>
              <a:t>Основной метод управления ликвидностью – </a:t>
            </a:r>
            <a:r>
              <a:rPr lang="ru-RU" u="sng" dirty="0"/>
              <a:t>это коэффициентный метод</a:t>
            </a:r>
            <a:r>
              <a:rPr lang="ru-RU" dirty="0"/>
              <a:t>, который включает определение состава и периодичности расчета показателей ликвидности и их предельных значений.</a:t>
            </a:r>
          </a:p>
          <a:p>
            <a:pPr marL="136525" indent="0">
              <a:buNone/>
            </a:pPr>
            <a:r>
              <a:rPr lang="ru-RU" dirty="0"/>
              <a:t>Поэтому, в целях поддержания рационального соотношения между активами и пассивами </a:t>
            </a:r>
            <a:r>
              <a:rPr lang="ru-RU"/>
              <a:t>банка, обеспечение устойчивого функционирования банка, исключающего его банкротство, </a:t>
            </a:r>
            <a:r>
              <a:rPr lang="ru-RU" dirty="0"/>
              <a:t>а также в структуре активов доли высоколиквидных активов НБ РК среди экономических нормативов, выполнение которых обязательно для всех коммерческих банков, выделил </a:t>
            </a:r>
            <a:r>
              <a:rPr lang="ru-RU" u="sng" dirty="0"/>
              <a:t>группу нормативов ликвидности</a:t>
            </a:r>
            <a:r>
              <a:rPr lang="ru-RU" dirty="0"/>
              <a:t>: </a:t>
            </a:r>
          </a:p>
          <a:p>
            <a:pPr marL="136525" indent="0">
              <a:buNone/>
            </a:pPr>
            <a:endParaRPr lang="ru-RU" dirty="0"/>
          </a:p>
        </p:txBody>
      </p:sp>
    </p:spTree>
    <p:extLst>
      <p:ext uri="{BB962C8B-B14F-4D97-AF65-F5344CB8AC3E}">
        <p14:creationId xmlns:p14="http://schemas.microsoft.com/office/powerpoint/2010/main" val="31177439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332657"/>
            <a:ext cx="8280920" cy="5976068"/>
          </a:xfrm>
        </p:spPr>
        <p:txBody>
          <a:bodyPr/>
          <a:lstStyle/>
          <a:p>
            <a:pPr lvl="0" algn="just"/>
            <a:r>
              <a:rPr lang="ru-RU" sz="2000" b="1" dirty="0"/>
              <a:t>нормативы мгновенной, текущей и долгосрочной ликвидности</a:t>
            </a:r>
            <a:r>
              <a:rPr lang="ru-RU" sz="2000" dirty="0"/>
              <a:t> - учитывают соотношения между активами и пассивами с учетом сроков, сумм и типов активов и пассивов; </a:t>
            </a:r>
          </a:p>
          <a:p>
            <a:pPr lvl="0" algn="just"/>
            <a:r>
              <a:rPr lang="ru-RU" sz="2000" b="1" dirty="0"/>
              <a:t>норматив мгновенной ликвидности</a:t>
            </a:r>
            <a:r>
              <a:rPr lang="ru-RU" sz="2000" dirty="0"/>
              <a:t> - определяется как отношение суммы высоколиквидных активов и суммы обязательств коммерческого банка до востребования; </a:t>
            </a:r>
          </a:p>
          <a:p>
            <a:pPr lvl="0" algn="just"/>
            <a:r>
              <a:rPr lang="ru-RU" sz="2000" b="1" dirty="0"/>
              <a:t>норматив текущей ликвидности</a:t>
            </a:r>
            <a:r>
              <a:rPr lang="ru-RU" sz="2000" dirty="0"/>
              <a:t> - определяется как отношение суммы ликвидных активов к сумме обязательств кредитной организации по счетам до востребования и на срок до 30 дней;</a:t>
            </a:r>
          </a:p>
          <a:p>
            <a:pPr lvl="0" algn="just"/>
            <a:r>
              <a:rPr lang="ru-RU" sz="2000" b="1" dirty="0"/>
              <a:t>норматив долгосрочной ликвидности</a:t>
            </a:r>
            <a:r>
              <a:rPr lang="ru-RU" sz="2000" dirty="0"/>
              <a:t> - представляет собой отношение всей долгосрочной задолженности банку, включая выданные гарантии и поручительства, сроком погашения свыше года к собственным средствам банка, а также обязательствам банка по депозитным счетам, полученным кредитам и другим долговым обязательствам сроком погашения свыше года; </a:t>
            </a:r>
          </a:p>
          <a:p>
            <a:pPr lvl="0" algn="just"/>
            <a:r>
              <a:rPr lang="ru-RU" sz="2000" b="1" dirty="0"/>
              <a:t>норматив общей ликвидности</a:t>
            </a:r>
            <a:r>
              <a:rPr lang="ru-RU" sz="2000" dirty="0"/>
              <a:t> - устанавливает соотношение ликвидных активов и суммарных активов коммерческого банка.</a:t>
            </a:r>
          </a:p>
          <a:p>
            <a:pPr marL="136525" indent="0">
              <a:buNone/>
            </a:pPr>
            <a:endParaRPr lang="ru-RU" dirty="0"/>
          </a:p>
        </p:txBody>
      </p:sp>
    </p:spTree>
    <p:extLst>
      <p:ext uri="{BB962C8B-B14F-4D97-AF65-F5344CB8AC3E}">
        <p14:creationId xmlns:p14="http://schemas.microsoft.com/office/powerpoint/2010/main" val="13361699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457200" y="333375"/>
            <a:ext cx="8291264" cy="6264275"/>
          </a:xfrm>
        </p:spPr>
        <p:txBody>
          <a:bodyPr/>
          <a:lstStyle/>
          <a:p>
            <a:pPr marL="136525" indent="0" algn="just">
              <a:buNone/>
            </a:pPr>
            <a:r>
              <a:rPr lang="ru-RU" sz="2400" dirty="0">
                <a:solidFill>
                  <a:schemeClr val="bg1"/>
                </a:solidFill>
              </a:rPr>
              <a:t>Одной из наиболее важных задач управления любым банком является обеспечение соответствующего уровня ликвидности и платежеспособности. Ликвидность имеет немаловажное значение не только для самого банка, но и для его клиентов. Высокая ликвидность является показателем того, что клиент в любой момент сможет вернуть вложенные средства или получить кредит в банке.</a:t>
            </a:r>
          </a:p>
          <a:p>
            <a:pPr marL="136525" indent="0" algn="just">
              <a:buNone/>
            </a:pPr>
            <a:r>
              <a:rPr lang="ru-RU" sz="2400" dirty="0">
                <a:solidFill>
                  <a:schemeClr val="bg1"/>
                </a:solidFill>
              </a:rPr>
              <a:t> Для банковской системы и экономики в целом вопрос ликвидности </a:t>
            </a:r>
            <a:r>
              <a:rPr lang="ru-RU" sz="2400" dirty="0">
                <a:solidFill>
                  <a:schemeClr val="bg1"/>
                </a:solidFill>
                <a:sym typeface="Symbol" panose="05050102010706020507" pitchFamily="18" charset="2"/>
              </a:rPr>
              <a:t></a:t>
            </a:r>
            <a:r>
              <a:rPr lang="ru-RU" sz="2400" dirty="0">
                <a:solidFill>
                  <a:schemeClr val="bg1"/>
                </a:solidFill>
              </a:rPr>
              <a:t> это вопрос доверия и максимально полного удовлетворения потребностей различных секторов экономики в обеспечении расчетов, в кредитных ресурсах и размещении средств. Следовательно, ликвидность и платежеспособность коммерческих банков определяет стабильность и эффективность платежной системы страны, устойчивость всей банковской системы.</a:t>
            </a:r>
          </a:p>
          <a:p>
            <a:pPr marL="0" indent="0" algn="just" eaLnBrk="1" hangingPunct="1">
              <a:spcBef>
                <a:spcPts val="0"/>
              </a:spcBef>
              <a:buFont typeface="Wingdings 2" pitchFamily="18" charset="2"/>
              <a:buNone/>
              <a:defRPr/>
            </a:pPr>
            <a:r>
              <a:rPr lang="en-US" dirty="0">
                <a:solidFill>
                  <a:schemeClr val="bg1"/>
                </a:solidFill>
              </a:rPr>
              <a:t>.</a:t>
            </a:r>
            <a:endParaRPr lang="ru-RU" dirty="0">
              <a:solidFill>
                <a:schemeClr val="bg1"/>
              </a:solidFill>
            </a:endParaRPr>
          </a:p>
          <a:p>
            <a:pPr marL="0" indent="0" algn="just" eaLnBrk="1" hangingPunct="1">
              <a:spcBef>
                <a:spcPts val="0"/>
              </a:spcBef>
              <a:buFont typeface="Wingdings 2" pitchFamily="18" charset="2"/>
              <a:buNone/>
              <a:defRPr/>
            </a:pPr>
            <a:endParaRPr lang="ru-RU" dirty="0">
              <a:solidFill>
                <a:schemeClr val="bg1"/>
              </a:solidFill>
            </a:endParaRPr>
          </a:p>
          <a:p>
            <a:pPr marL="0" indent="0" algn="just" eaLnBrk="1" hangingPunct="1">
              <a:spcBef>
                <a:spcPts val="0"/>
              </a:spcBef>
              <a:buFont typeface="Wingdings 2" pitchFamily="18" charset="2"/>
              <a:buNone/>
              <a:defRPr/>
            </a:pPr>
            <a:endParaRPr lang="ru-RU" dirty="0">
              <a:solidFill>
                <a:schemeClr val="bg1"/>
              </a:solidFill>
            </a:endParaRPr>
          </a:p>
          <a:p>
            <a:pPr marL="0" indent="0" algn="just" eaLnBrk="1" hangingPunct="1">
              <a:spcBef>
                <a:spcPts val="0"/>
              </a:spcBef>
              <a:buFont typeface="Wingdings 2" pitchFamily="18" charset="2"/>
              <a:buNone/>
              <a:defRPr/>
            </a:pPr>
            <a:endParaRPr lang="ru-RU" dirty="0">
              <a:solidFill>
                <a:schemeClr val="bg1"/>
              </a:solidFill>
            </a:endParaRPr>
          </a:p>
          <a:p>
            <a:pPr algn="just" eaLnBrk="1" hangingPunct="1">
              <a:defRPr/>
            </a:pPr>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332657"/>
            <a:ext cx="8280920" cy="5976068"/>
          </a:xfrm>
        </p:spPr>
        <p:txBody>
          <a:bodyPr/>
          <a:lstStyle/>
          <a:p>
            <a:pPr marL="136525" indent="0">
              <a:buNone/>
            </a:pPr>
            <a:r>
              <a:rPr lang="ru-RU" dirty="0"/>
              <a:t>Для коммерческих банков установлены </a:t>
            </a:r>
            <a:r>
              <a:rPr lang="ru-RU" u="sng" dirty="0"/>
              <a:t>11 обязательных экономических нормативов</a:t>
            </a:r>
            <a:r>
              <a:rPr lang="ru-RU" u="sng"/>
              <a:t>, выраженных в %</a:t>
            </a:r>
            <a:r>
              <a:rPr lang="ru-RU"/>
              <a:t>: </a:t>
            </a:r>
            <a:endParaRPr lang="ru-RU" dirty="0"/>
          </a:p>
          <a:p>
            <a:pPr marL="136525" indent="0">
              <a:buNone/>
            </a:pPr>
            <a:r>
              <a:rPr lang="ru-RU" dirty="0"/>
              <a:t>Н1 - отношение капитала кредитной организации к суммарному объему ее активов, взвешенных с учетом риска,</a:t>
            </a:r>
          </a:p>
          <a:p>
            <a:pPr marL="136525" indent="0">
              <a:buNone/>
            </a:pPr>
            <a:r>
              <a:rPr lang="ru-RU" dirty="0"/>
              <a:t> Н2 - норматив мгновенной ликвидности, </a:t>
            </a:r>
          </a:p>
          <a:p>
            <a:pPr marL="136525" indent="0">
              <a:buNone/>
            </a:pPr>
            <a:r>
              <a:rPr lang="ru-RU" dirty="0"/>
              <a:t>Н3 - норматив текущей ликвидности банка, </a:t>
            </a:r>
          </a:p>
          <a:p>
            <a:pPr marL="136525" indent="0">
              <a:buNone/>
            </a:pPr>
            <a:r>
              <a:rPr lang="ru-RU" dirty="0"/>
              <a:t>Н4 - норматив долгосрочной ликвидности, </a:t>
            </a:r>
          </a:p>
          <a:p>
            <a:pPr marL="136525" indent="0">
              <a:buNone/>
            </a:pPr>
            <a:r>
              <a:rPr lang="ru-RU" dirty="0"/>
              <a:t>Н5 - норматив общей ликвидности,</a:t>
            </a:r>
          </a:p>
          <a:p>
            <a:pPr marL="136525" indent="0">
              <a:buNone/>
            </a:pPr>
            <a:r>
              <a:rPr lang="ru-RU" dirty="0"/>
              <a:t>Н6 - норматив максимального риска на одного заемщика или группу связанных заемщиков. </a:t>
            </a:r>
          </a:p>
          <a:p>
            <a:pPr marL="136525" indent="0">
              <a:buNone/>
            </a:pPr>
            <a:endParaRPr lang="ru-RU" dirty="0"/>
          </a:p>
        </p:txBody>
      </p:sp>
    </p:spTree>
    <p:extLst>
      <p:ext uri="{BB962C8B-B14F-4D97-AF65-F5344CB8AC3E}">
        <p14:creationId xmlns:p14="http://schemas.microsoft.com/office/powerpoint/2010/main" val="9082177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332657"/>
            <a:ext cx="8280920" cy="5976068"/>
          </a:xfrm>
        </p:spPr>
        <p:txBody>
          <a:bodyPr/>
          <a:lstStyle/>
          <a:p>
            <a:pPr marL="136525" indent="0" algn="just">
              <a:buNone/>
            </a:pPr>
            <a:r>
              <a:rPr lang="ru-RU" sz="2000" dirty="0"/>
              <a:t>Н7 - норматив максимального размера крупных кредитных рисков. </a:t>
            </a:r>
          </a:p>
          <a:p>
            <a:pPr marL="136525" indent="0" algn="just">
              <a:buNone/>
            </a:pPr>
            <a:r>
              <a:rPr lang="ru-RU" sz="2000" dirty="0"/>
              <a:t>Н8 - отражает обстоятельство, при котором банк первой группы может иметь задолженность по долгосрочным ссудам, в 1,5 раза превышающим его ресурсы, со сроком погашения более 1 года. </a:t>
            </a:r>
          </a:p>
          <a:p>
            <a:pPr marL="136525" indent="0" algn="just">
              <a:buNone/>
            </a:pPr>
            <a:r>
              <a:rPr lang="ru-RU" sz="2000" dirty="0"/>
              <a:t>Н9 - максимальный размер кредитов, гарантий и поручительств, предоставленных банком своим участникам (акционерам). </a:t>
            </a:r>
          </a:p>
          <a:p>
            <a:pPr marL="136525" indent="0" algn="just">
              <a:buNone/>
            </a:pPr>
            <a:r>
              <a:rPr lang="ru-RU" sz="2000" dirty="0"/>
              <a:t>Н10 - максимальный размер кредитов, предоставленных банком своим инсайдерам, т.е. акционерам, членам Совета директоров, членам Правления банка и т.д. Не должна превышать 3% капитала банка. </a:t>
            </a:r>
          </a:p>
          <a:p>
            <a:pPr marL="136525" indent="0" algn="just">
              <a:buNone/>
            </a:pPr>
            <a:r>
              <a:rPr lang="ru-RU" sz="2000" dirty="0"/>
              <a:t>Н11 - норматив использования собственных средств банков для приобретения долей (акций) других юридических лиц. Не должен превышать 25% капитала банка.</a:t>
            </a:r>
          </a:p>
          <a:p>
            <a:pPr marL="136525" indent="0" algn="just">
              <a:buNone/>
            </a:pPr>
            <a:r>
              <a:rPr lang="ru-RU" sz="2000" dirty="0"/>
              <a:t>   Нарушение банком числового значения обязательного норматива по состоянию на любой операционный день является несоблюдением обязательного норматива.</a:t>
            </a:r>
          </a:p>
          <a:p>
            <a:pPr marL="136525" indent="0">
              <a:buNone/>
            </a:pPr>
            <a:endParaRPr lang="ru-RU" dirty="0"/>
          </a:p>
        </p:txBody>
      </p:sp>
    </p:spTree>
    <p:extLst>
      <p:ext uri="{BB962C8B-B14F-4D97-AF65-F5344CB8AC3E}">
        <p14:creationId xmlns:p14="http://schemas.microsoft.com/office/powerpoint/2010/main" val="3425744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332657"/>
            <a:ext cx="8280920" cy="5976068"/>
          </a:xfrm>
        </p:spPr>
        <p:txBody>
          <a:bodyPr/>
          <a:lstStyle/>
          <a:p>
            <a:pPr marL="136525" indent="0" algn="just">
              <a:buNone/>
            </a:pPr>
            <a:r>
              <a:rPr lang="ru-RU" dirty="0"/>
              <a:t>Таким образом, ликвидность коммерческого банка можно определить, как его способность своевременно, в полном объеме и без потерь выполнять долговые, финансовые и забалансовые обязательства перед своими контрагентами, обязательства банка по выдаче новых ссуд за счет имеющихся собственных ликвидных активов или путем привлечения  дополнительных средств из внешних источников по цене (процентной ставке), которую он впоследствии может уплатить за счет будущих доходов.</a:t>
            </a:r>
          </a:p>
          <a:p>
            <a:pPr marL="136525" indent="0">
              <a:buNone/>
            </a:pPr>
            <a:endParaRPr lang="ru-RU" dirty="0"/>
          </a:p>
        </p:txBody>
      </p:sp>
    </p:spTree>
    <p:extLst>
      <p:ext uri="{BB962C8B-B14F-4D97-AF65-F5344CB8AC3E}">
        <p14:creationId xmlns:p14="http://schemas.microsoft.com/office/powerpoint/2010/main" val="42112478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332657"/>
            <a:ext cx="8280920" cy="5976068"/>
          </a:xfrm>
        </p:spPr>
        <p:txBody>
          <a:bodyPr/>
          <a:lstStyle/>
          <a:p>
            <a:pPr marL="136525" indent="0" algn="just">
              <a:buNone/>
            </a:pPr>
            <a:r>
              <a:rPr lang="ru-RU" sz="2400" dirty="0"/>
              <a:t>Необходимо отметить, что состояние ликвидности может</a:t>
            </a:r>
            <a:br>
              <a:rPr lang="ru-RU" sz="2400" dirty="0"/>
            </a:br>
            <a:r>
              <a:rPr lang="ru-RU" sz="2400" dirty="0"/>
              <a:t>характеризоваться с двух позиций: как дефицитное, так и избыточное. В случае, когда речь идет о кризисе ликвидности, имеется в виду именно ее дефицит. Однако избыточная банковская ликвидность также не является благом для банка, так как негативно влияет на его доходность.</a:t>
            </a:r>
          </a:p>
          <a:p>
            <a:pPr marL="136525" indent="0">
              <a:buNone/>
            </a:pPr>
            <a:r>
              <a:rPr lang="ru-RU" sz="2400" u="sng" dirty="0"/>
              <a:t>Инструментами </a:t>
            </a:r>
            <a:r>
              <a:rPr lang="ru-RU" sz="2400" i="1" u="sng" dirty="0"/>
              <a:t>устранения дефицита </a:t>
            </a:r>
            <a:r>
              <a:rPr lang="ru-RU" sz="2400" u="sng" dirty="0"/>
              <a:t>ликвидных средств могут быть</a:t>
            </a:r>
            <a:r>
              <a:rPr lang="ru-RU" sz="2400" dirty="0"/>
              <a:t>:</a:t>
            </a:r>
          </a:p>
          <a:p>
            <a:pPr lvl="0"/>
            <a:r>
              <a:rPr lang="ru-RU" sz="2400" dirty="0"/>
              <a:t>Межбанковские кредиты, в т.ч. кредиты НБ РК</a:t>
            </a:r>
          </a:p>
          <a:p>
            <a:pPr lvl="0"/>
            <a:r>
              <a:rPr lang="ru-RU" sz="2400" dirty="0"/>
              <a:t>Выпуск кредитной организацией долговых обязательств</a:t>
            </a:r>
          </a:p>
          <a:p>
            <a:pPr lvl="0"/>
            <a:r>
              <a:rPr lang="ru-RU" sz="2400" dirty="0"/>
              <a:t>Привлечение средств клиентов на депозитные и текущие счета</a:t>
            </a:r>
          </a:p>
          <a:p>
            <a:pPr lvl="0"/>
            <a:r>
              <a:rPr lang="ru-RU" sz="2400" dirty="0"/>
              <a:t>Пересмотр сроков депозитных договоров или других обязательств банка.</a:t>
            </a:r>
          </a:p>
          <a:p>
            <a:pPr marL="136525" indent="0">
              <a:buNone/>
            </a:pPr>
            <a:endParaRPr lang="ru-RU" dirty="0"/>
          </a:p>
        </p:txBody>
      </p:sp>
    </p:spTree>
    <p:extLst>
      <p:ext uri="{BB962C8B-B14F-4D97-AF65-F5344CB8AC3E}">
        <p14:creationId xmlns:p14="http://schemas.microsoft.com/office/powerpoint/2010/main" val="12283535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332657"/>
            <a:ext cx="8280920" cy="5976068"/>
          </a:xfrm>
        </p:spPr>
        <p:txBody>
          <a:bodyPr/>
          <a:lstStyle/>
          <a:p>
            <a:pPr marL="136525" indent="0" algn="just">
              <a:buNone/>
            </a:pPr>
            <a:r>
              <a:rPr lang="ru-RU" sz="3200" u="sng" dirty="0"/>
              <a:t>Инструментами </a:t>
            </a:r>
            <a:r>
              <a:rPr lang="ru-RU" sz="3200" i="1" u="sng" dirty="0"/>
              <a:t>устранения излишка </a:t>
            </a:r>
            <a:r>
              <a:rPr lang="ru-RU" sz="3200" u="sng" dirty="0"/>
              <a:t>ликвидных средств могут быть</a:t>
            </a:r>
            <a:r>
              <a:rPr lang="ru-RU" sz="3200" dirty="0"/>
              <a:t>:</a:t>
            </a:r>
          </a:p>
          <a:p>
            <a:pPr lvl="0"/>
            <a:r>
              <a:rPr lang="ru-RU" sz="3200" dirty="0"/>
              <a:t>Предоставление межбанковских кредитов</a:t>
            </a:r>
          </a:p>
          <a:p>
            <a:pPr lvl="0"/>
            <a:r>
              <a:rPr lang="ru-RU" sz="3200" dirty="0"/>
              <a:t>Размещение депозитов в НБ РК или банке-корреспонденте ( в т.ч. банке-нерезиденте)</a:t>
            </a:r>
          </a:p>
          <a:p>
            <a:pPr lvl="0"/>
            <a:r>
              <a:rPr lang="ru-RU" sz="3200" dirty="0"/>
              <a:t>Покупка ценных бумаг, предназначенных для продажи</a:t>
            </a:r>
          </a:p>
          <a:p>
            <a:pPr lvl="0"/>
            <a:r>
              <a:rPr lang="ru-RU" sz="3200" dirty="0"/>
              <a:t>Разные формы инвестирования.</a:t>
            </a:r>
          </a:p>
          <a:p>
            <a:pPr marL="136525" indent="0">
              <a:buNone/>
            </a:pPr>
            <a:endParaRPr lang="ru-RU" dirty="0"/>
          </a:p>
        </p:txBody>
      </p:sp>
    </p:spTree>
    <p:extLst>
      <p:ext uri="{BB962C8B-B14F-4D97-AF65-F5344CB8AC3E}">
        <p14:creationId xmlns:p14="http://schemas.microsoft.com/office/powerpoint/2010/main" val="2367174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332657"/>
            <a:ext cx="8280920" cy="5976068"/>
          </a:xfrm>
        </p:spPr>
        <p:txBody>
          <a:bodyPr/>
          <a:lstStyle/>
          <a:p>
            <a:pPr marL="136525" indent="0">
              <a:buNone/>
            </a:pPr>
            <a:r>
              <a:rPr lang="ru-RU" sz="2000" dirty="0"/>
              <a:t>Регулирование ликвидности может охватывать комплекс более глубоких мер по </a:t>
            </a:r>
            <a:r>
              <a:rPr lang="ru-RU" sz="2000" i="1" dirty="0"/>
              <a:t>восстановлению ликвидности.</a:t>
            </a:r>
            <a:r>
              <a:rPr lang="ru-RU" sz="2000" dirty="0"/>
              <a:t> Потребность в проведении таких мероприятий вызывается, как правило, наличием серьезных упущений, недостатков в управлении ликвидностью или возникновением непредвиденных обстоятельств в деятельности кредитной организации.</a:t>
            </a:r>
            <a:br>
              <a:rPr lang="ru-RU" sz="2000" dirty="0"/>
            </a:br>
            <a:r>
              <a:rPr lang="ru-RU" sz="2000" dirty="0"/>
              <a:t>  </a:t>
            </a:r>
            <a:r>
              <a:rPr lang="ru-RU" sz="2000" u="sng" dirty="0"/>
              <a:t>Возможными мероприятиями в этом случае могут быть:</a:t>
            </a:r>
            <a:endParaRPr lang="ru-RU" sz="2000" dirty="0"/>
          </a:p>
          <a:p>
            <a:pPr lvl="0"/>
            <a:r>
              <a:rPr lang="ru-RU" sz="2000" dirty="0"/>
              <a:t>Увеличение уставного капитала</a:t>
            </a:r>
          </a:p>
          <a:p>
            <a:pPr lvl="0"/>
            <a:r>
              <a:rPr lang="ru-RU" sz="2000" dirty="0"/>
              <a:t>Получение субординированных займов (кредитов), имеющих длительный срок</a:t>
            </a:r>
          </a:p>
          <a:p>
            <a:pPr lvl="0"/>
            <a:r>
              <a:rPr lang="ru-RU" sz="2000" dirty="0"/>
              <a:t>Реструктуризация обязательств (например, депозитов, принадлежащих акционерам и сотрудникам кредитной организации)</a:t>
            </a:r>
          </a:p>
          <a:p>
            <a:pPr lvl="0"/>
            <a:r>
              <a:rPr lang="ru-RU" sz="2000" dirty="0"/>
              <a:t>Привлечение долгосрочных депозитов</a:t>
            </a:r>
          </a:p>
          <a:p>
            <a:pPr lvl="0"/>
            <a:r>
              <a:rPr lang="ru-RU" sz="2000" dirty="0"/>
              <a:t>Реструктуризация активов, в т.ч. продажа части активов</a:t>
            </a:r>
          </a:p>
          <a:p>
            <a:pPr lvl="0"/>
            <a:r>
              <a:rPr lang="ru-RU" sz="2000" dirty="0"/>
              <a:t>Ограничение выдачи ссуд на определенный срок</a:t>
            </a:r>
          </a:p>
          <a:p>
            <a:pPr marL="136525" indent="0">
              <a:buNone/>
            </a:pPr>
            <a:endParaRPr lang="ru-RU" dirty="0"/>
          </a:p>
        </p:txBody>
      </p:sp>
    </p:spTree>
    <p:extLst>
      <p:ext uri="{BB962C8B-B14F-4D97-AF65-F5344CB8AC3E}">
        <p14:creationId xmlns:p14="http://schemas.microsoft.com/office/powerpoint/2010/main" val="35535425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332657"/>
            <a:ext cx="8280920" cy="5976068"/>
          </a:xfrm>
        </p:spPr>
        <p:txBody>
          <a:bodyPr/>
          <a:lstStyle/>
          <a:p>
            <a:pPr marL="136525" indent="0">
              <a:buNone/>
            </a:pPr>
            <a:r>
              <a:rPr lang="ru-RU" sz="2400" dirty="0"/>
              <a:t>Оптимальную </a:t>
            </a:r>
            <a:r>
              <a:rPr lang="ru-RU" sz="2400" u="sng" dirty="0"/>
              <a:t>общую модель управления банковской ликвидностью </a:t>
            </a:r>
            <a:r>
              <a:rPr lang="ru-RU" sz="2400" dirty="0"/>
              <a:t>можно представить в виде этапов действий, последовательность которых выглядит следующим образом.</a:t>
            </a:r>
            <a:br>
              <a:rPr lang="ru-RU" sz="2400" dirty="0"/>
            </a:br>
            <a:r>
              <a:rPr lang="ru-RU" sz="2400" dirty="0"/>
              <a:t>1. Анализ структуры баланса с целью рассмотрения соотношения привлеченных и размещенных ресурсов, с учетом состояния собственных средств банка;</a:t>
            </a:r>
            <a:br>
              <a:rPr lang="ru-RU" sz="2400" dirty="0"/>
            </a:br>
            <a:r>
              <a:rPr lang="ru-RU" sz="2400" dirty="0"/>
              <a:t>2. Выделение высоколиквидных активов из всей совокупности активов и их анализ для оценки ликвидного ресурса банка;</a:t>
            </a:r>
            <a:br>
              <a:rPr lang="ru-RU" sz="2400" dirty="0"/>
            </a:br>
            <a:r>
              <a:rPr lang="ru-RU" sz="2400" dirty="0"/>
              <a:t>3. Анализ и прогнозирование состояния корреспондентского счета и денежных потоков, ожидаемых в прогнозируемом периоде, проходящих через все корреспондентские счета банка;</a:t>
            </a:r>
            <a:br>
              <a:rPr lang="ru-RU" sz="2000" dirty="0"/>
            </a:br>
            <a:endParaRPr lang="ru-RU" dirty="0"/>
          </a:p>
        </p:txBody>
      </p:sp>
    </p:spTree>
    <p:extLst>
      <p:ext uri="{BB962C8B-B14F-4D97-AF65-F5344CB8AC3E}">
        <p14:creationId xmlns:p14="http://schemas.microsoft.com/office/powerpoint/2010/main" val="6121329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332657"/>
            <a:ext cx="8280920" cy="5976068"/>
          </a:xfrm>
        </p:spPr>
        <p:txBody>
          <a:bodyPr/>
          <a:lstStyle/>
          <a:p>
            <a:pPr marL="136525" indent="0">
              <a:buNone/>
            </a:pPr>
            <a:br>
              <a:rPr lang="ru-RU" sz="2000" dirty="0"/>
            </a:br>
            <a:r>
              <a:rPr lang="ru-RU" sz="2400" dirty="0"/>
              <a:t>4. Анализ остатков на расчетных счетах наиболее крупных клиентов банка, оказывающих существенное влияние на состояние корреспондентского счета;</a:t>
            </a:r>
            <a:br>
              <a:rPr lang="ru-RU" sz="2400" dirty="0"/>
            </a:br>
            <a:r>
              <a:rPr lang="ru-RU" sz="2400" dirty="0"/>
              <a:t>5. Расчет ориентировочных показателей, необходимых для оценки текущей ситуации с ликвидностью, использование статистических данных для выявления общей тенденции состояния ликвидности;</a:t>
            </a:r>
            <a:br>
              <a:rPr lang="ru-RU" sz="2400" dirty="0"/>
            </a:br>
            <a:r>
              <a:rPr lang="ru-RU" sz="2400" dirty="0"/>
              <a:t>6. Выработка на основе вышеуказанных положений модели поведения на текущий период и перспективу: пассивное отслеживание ситуации, контроль за правильностью движения денежных потоков; размещение свободного ресурса, если он есть в наличии; привлечение ресурса (или изыскание резерва), если банк испытывает проблему ликвидности.</a:t>
            </a:r>
          </a:p>
          <a:p>
            <a:pPr marL="136525" indent="0">
              <a:buNone/>
            </a:pPr>
            <a:endParaRPr lang="ru-RU" dirty="0"/>
          </a:p>
        </p:txBody>
      </p:sp>
    </p:spTree>
    <p:extLst>
      <p:ext uri="{BB962C8B-B14F-4D97-AF65-F5344CB8AC3E}">
        <p14:creationId xmlns:p14="http://schemas.microsoft.com/office/powerpoint/2010/main" val="25303972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1268759"/>
            <a:ext cx="8280920" cy="4536505"/>
          </a:xfrm>
        </p:spPr>
        <p:txBody>
          <a:bodyPr/>
          <a:lstStyle/>
          <a:p>
            <a:pPr marL="136525" indent="0" algn="just">
              <a:buNone/>
            </a:pPr>
            <a:br>
              <a:rPr lang="ru-RU" sz="2000" dirty="0"/>
            </a:br>
            <a:r>
              <a:rPr lang="ru-RU" dirty="0"/>
              <a:t>Таким образом, обеспечение оптимального уровня ликвидности является постоянной проблемой в управлении банком и всегда направлено на</a:t>
            </a:r>
            <a:br>
              <a:rPr lang="ru-RU" dirty="0"/>
            </a:br>
            <a:r>
              <a:rPr lang="ru-RU" dirty="0"/>
              <a:t>увеличение его прибыльности. При этом более эффективным путем поддержания необходимого уровня ликвидности является скоординированное управление активами и пассивами банка.</a:t>
            </a:r>
          </a:p>
          <a:p>
            <a:pPr marL="136525" indent="0">
              <a:buNone/>
            </a:pPr>
            <a:endParaRPr lang="ru-RU" dirty="0"/>
          </a:p>
        </p:txBody>
      </p:sp>
    </p:spTree>
    <p:extLst>
      <p:ext uri="{BB962C8B-B14F-4D97-AF65-F5344CB8AC3E}">
        <p14:creationId xmlns:p14="http://schemas.microsoft.com/office/powerpoint/2010/main" val="1285715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Содержимое 2"/>
          <p:cNvSpPr>
            <a:spLocks noGrp="1"/>
          </p:cNvSpPr>
          <p:nvPr>
            <p:ph idx="1"/>
          </p:nvPr>
        </p:nvSpPr>
        <p:spPr>
          <a:xfrm>
            <a:off x="467544" y="404664"/>
            <a:ext cx="8229600" cy="5903912"/>
          </a:xfrm>
        </p:spPr>
        <p:txBody>
          <a:bodyPr/>
          <a:lstStyle/>
          <a:p>
            <a:pPr algn="ctr" eaLnBrk="1" hangingPunct="1"/>
            <a:endParaRPr lang="ru-RU" dirty="0"/>
          </a:p>
          <a:p>
            <a:pPr algn="ctr" eaLnBrk="1" hangingPunct="1"/>
            <a:endParaRPr lang="ru-RU" dirty="0"/>
          </a:p>
          <a:p>
            <a:pPr algn="ctr" eaLnBrk="1" hangingPunct="1">
              <a:buFont typeface="Wingdings 2" pitchFamily="18" charset="2"/>
              <a:buNone/>
            </a:pPr>
            <a:r>
              <a:rPr lang="ru-RU" sz="4400" dirty="0">
                <a:solidFill>
                  <a:schemeClr val="bg1"/>
                </a:solidFill>
              </a:rPr>
              <a:t>СПАСИБО ЗА ВНИМАНИЕ!</a:t>
            </a:r>
            <a:endParaRPr lang="en-US" sz="4400" dirty="0">
              <a:solidFill>
                <a:schemeClr val="bg1"/>
              </a:solidFill>
            </a:endParaRPr>
          </a:p>
          <a:p>
            <a:pPr algn="ctr" eaLnBrk="1" hangingPunct="1">
              <a:buFont typeface="Wingdings 2" pitchFamily="18" charset="2"/>
              <a:buNone/>
            </a:pPr>
            <a:endParaRPr lang="en-US" sz="4400" dirty="0">
              <a:solidFill>
                <a:schemeClr val="bg1"/>
              </a:solidFill>
            </a:endParaRPr>
          </a:p>
          <a:p>
            <a:pPr algn="ctr" eaLnBrk="1" hangingPunct="1">
              <a:buFont typeface="Wingdings 2" pitchFamily="18" charset="2"/>
              <a:buNone/>
            </a:pPr>
            <a:endParaRPr lang="ru-RU" sz="4400" dirty="0">
              <a:solidFill>
                <a:schemeClr val="bg1"/>
              </a:solidFill>
            </a:endParaRPr>
          </a:p>
        </p:txBody>
      </p:sp>
      <p:pic>
        <p:nvPicPr>
          <p:cNvPr id="3" name="Рисунок 2" descr="85701156.jpg"/>
          <p:cNvPicPr>
            <a:picLocks noChangeAspect="1"/>
          </p:cNvPicPr>
          <p:nvPr/>
        </p:nvPicPr>
        <p:blipFill>
          <a:blip r:embed="rId2" cstate="print"/>
          <a:stretch>
            <a:fillRect/>
          </a:stretch>
        </p:blipFill>
        <p:spPr>
          <a:xfrm>
            <a:off x="1979712" y="2780928"/>
            <a:ext cx="5225789" cy="268987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457200" y="333375"/>
            <a:ext cx="8229600" cy="6264275"/>
          </a:xfrm>
        </p:spPr>
        <p:txBody>
          <a:bodyPr/>
          <a:lstStyle/>
          <a:p>
            <a:pPr marL="0" indent="0" algn="just" eaLnBrk="1" hangingPunct="1">
              <a:spcBef>
                <a:spcPts val="0"/>
              </a:spcBef>
              <a:buFont typeface="Wingdings 2" pitchFamily="18" charset="2"/>
              <a:buNone/>
              <a:defRPr/>
            </a:pPr>
            <a:r>
              <a:rPr lang="ru-RU" b="1" i="1" dirty="0">
                <a:solidFill>
                  <a:schemeClr val="bg1"/>
                </a:solidFill>
              </a:rPr>
              <a:t>Ликвидность банка </a:t>
            </a:r>
            <a:r>
              <a:rPr lang="ru-RU" dirty="0">
                <a:solidFill>
                  <a:schemeClr val="bg1"/>
                </a:solidFill>
              </a:rPr>
              <a:t>– способность банка своевременно и без потерь выполнять свои обязательства и удовлетворять потребности клиентов в новых продуктах и услугах, в том числе посредством заимствований из внешних источников</a:t>
            </a:r>
            <a:r>
              <a:rPr lang="en-US" dirty="0">
                <a:solidFill>
                  <a:schemeClr val="bg1"/>
                </a:solidFill>
              </a:rPr>
              <a:t>.</a:t>
            </a:r>
            <a:endParaRPr lang="ru-RU" dirty="0">
              <a:solidFill>
                <a:schemeClr val="bg1"/>
              </a:solidFill>
            </a:endParaRPr>
          </a:p>
          <a:p>
            <a:pPr marL="0" indent="0" algn="just" eaLnBrk="1" hangingPunct="1">
              <a:spcBef>
                <a:spcPts val="0"/>
              </a:spcBef>
              <a:buFont typeface="Wingdings 2" pitchFamily="18" charset="2"/>
              <a:buNone/>
              <a:defRPr/>
            </a:pPr>
            <a:endParaRPr lang="ru-RU" dirty="0">
              <a:solidFill>
                <a:schemeClr val="bg1"/>
              </a:solidFill>
            </a:endParaRPr>
          </a:p>
          <a:p>
            <a:pPr marL="0" indent="0" algn="just" eaLnBrk="1" hangingPunct="1">
              <a:spcBef>
                <a:spcPts val="0"/>
              </a:spcBef>
              <a:buFont typeface="Wingdings 2" pitchFamily="18" charset="2"/>
              <a:buNone/>
              <a:defRPr/>
            </a:pPr>
            <a:endParaRPr lang="ru-RU" dirty="0">
              <a:solidFill>
                <a:schemeClr val="bg1"/>
              </a:solidFill>
            </a:endParaRPr>
          </a:p>
          <a:p>
            <a:pPr marL="0" indent="0" algn="just" eaLnBrk="1" hangingPunct="1">
              <a:spcBef>
                <a:spcPts val="0"/>
              </a:spcBef>
              <a:buFont typeface="Wingdings 2" pitchFamily="18" charset="2"/>
              <a:buNone/>
              <a:defRPr/>
            </a:pPr>
            <a:endParaRPr lang="ru-RU" dirty="0">
              <a:solidFill>
                <a:schemeClr val="bg1"/>
              </a:solidFill>
            </a:endParaRPr>
          </a:p>
          <a:p>
            <a:pPr eaLnBrk="1" hangingPunct="1">
              <a:defRPr/>
            </a:pPr>
            <a:endParaRPr lang="ru-RU" dirty="0"/>
          </a:p>
        </p:txBody>
      </p:sp>
      <p:pic>
        <p:nvPicPr>
          <p:cNvPr id="4" name="Рисунок 3" descr="get_img.jpg"/>
          <p:cNvPicPr>
            <a:picLocks noChangeAspect="1"/>
          </p:cNvPicPr>
          <p:nvPr/>
        </p:nvPicPr>
        <p:blipFill>
          <a:blip r:embed="rId2" cstate="print"/>
          <a:stretch>
            <a:fillRect/>
          </a:stretch>
        </p:blipFill>
        <p:spPr>
          <a:xfrm>
            <a:off x="3779912" y="3068960"/>
            <a:ext cx="4095750" cy="3000375"/>
          </a:xfrm>
          <a:prstGeom prst="rect">
            <a:avLst/>
          </a:prstGeom>
        </p:spPr>
      </p:pic>
    </p:spTree>
    <p:extLst>
      <p:ext uri="{BB962C8B-B14F-4D97-AF65-F5344CB8AC3E}">
        <p14:creationId xmlns:p14="http://schemas.microsoft.com/office/powerpoint/2010/main" val="31138124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457200" y="333375"/>
            <a:ext cx="8229600" cy="6264275"/>
          </a:xfrm>
        </p:spPr>
        <p:txBody>
          <a:bodyPr/>
          <a:lstStyle/>
          <a:p>
            <a:pPr marL="136525" indent="0" algn="just">
              <a:buNone/>
            </a:pPr>
            <a:r>
              <a:rPr lang="ru-RU" sz="2400" u="sng" dirty="0">
                <a:solidFill>
                  <a:schemeClr val="bg1"/>
                </a:solidFill>
              </a:rPr>
              <a:t>Целями управления ликвидностью</a:t>
            </a:r>
            <a:r>
              <a:rPr lang="ru-RU" sz="2400" dirty="0">
                <a:solidFill>
                  <a:schemeClr val="bg1"/>
                </a:solidFill>
              </a:rPr>
              <a:t> на уровне конкретной кредитной организации являются:</a:t>
            </a:r>
            <a:br>
              <a:rPr lang="ru-RU" sz="2400" dirty="0">
                <a:solidFill>
                  <a:schemeClr val="bg1"/>
                </a:solidFill>
              </a:rPr>
            </a:br>
            <a:r>
              <a:rPr lang="ru-RU" sz="2400" dirty="0">
                <a:solidFill>
                  <a:schemeClr val="bg1"/>
                </a:solidFill>
              </a:rPr>
              <a:t>1) Обеспечение своевременного и полного удовлетворения банком обязательств перед кредиторами, т.е. предотвращение рисков ликвидности и неплатежеспособности.</a:t>
            </a:r>
          </a:p>
          <a:p>
            <a:pPr marL="136525" indent="0" algn="just">
              <a:buNone/>
            </a:pPr>
            <a:r>
              <a:rPr lang="ru-RU" sz="2400" dirty="0">
                <a:solidFill>
                  <a:schemeClr val="bg1"/>
                </a:solidFill>
              </a:rPr>
              <a:t>2) Поддержание такой структуры активов и пассивов, которая обеспечила бы оптимальное сочетание ликвидности и прибыльности коммерческого банка, т.е. не допускала бы </a:t>
            </a:r>
            <a:r>
              <a:rPr lang="ru-RU" sz="2400" dirty="0" err="1">
                <a:solidFill>
                  <a:schemeClr val="bg1"/>
                </a:solidFill>
              </a:rPr>
              <a:t>сверхликвидности</a:t>
            </a:r>
            <a:r>
              <a:rPr lang="ru-RU" sz="2400" dirty="0">
                <a:solidFill>
                  <a:schemeClr val="bg1"/>
                </a:solidFill>
              </a:rPr>
              <a:t> и потери некоторой доходности.</a:t>
            </a:r>
          </a:p>
          <a:p>
            <a:pPr marL="136525" indent="0" algn="just">
              <a:buNone/>
            </a:pPr>
            <a:r>
              <a:rPr lang="ru-RU" sz="2400" dirty="0">
                <a:solidFill>
                  <a:schemeClr val="bg1"/>
                </a:solidFill>
              </a:rPr>
              <a:t>    </a:t>
            </a:r>
            <a:r>
              <a:rPr lang="ru-RU" sz="2400" u="sng" dirty="0">
                <a:solidFill>
                  <a:schemeClr val="bg1"/>
                </a:solidFill>
              </a:rPr>
              <a:t>Банк считается ликвидным</a:t>
            </a:r>
            <a:r>
              <a:rPr lang="ru-RU" sz="2400" dirty="0">
                <a:solidFill>
                  <a:schemeClr val="bg1"/>
                </a:solidFill>
              </a:rPr>
              <a:t>, если сумма его средств и активов достаточна : </a:t>
            </a:r>
          </a:p>
          <a:p>
            <a:pPr marL="136525" indent="0" algn="just">
              <a:buNone/>
            </a:pPr>
            <a:r>
              <a:rPr lang="ru-RU" sz="2400" dirty="0">
                <a:solidFill>
                  <a:schemeClr val="bg1"/>
                </a:solidFill>
              </a:rPr>
              <a:t>1) для своевременного погашения долговых и финансовых обязательств;</a:t>
            </a:r>
          </a:p>
          <a:p>
            <a:pPr marL="136525" indent="0" algn="just">
              <a:buNone/>
            </a:pPr>
            <a:r>
              <a:rPr lang="ru-RU" sz="2400" dirty="0">
                <a:solidFill>
                  <a:schemeClr val="bg1"/>
                </a:solidFill>
              </a:rPr>
              <a:t>2) на случай непредвиденных или чрезвычайных обстоятельств.</a:t>
            </a:r>
          </a:p>
          <a:p>
            <a:pPr marL="0" indent="0" algn="just" eaLnBrk="1" hangingPunct="1">
              <a:spcBef>
                <a:spcPts val="0"/>
              </a:spcBef>
              <a:buFont typeface="Wingdings 2" pitchFamily="18" charset="2"/>
              <a:buNone/>
              <a:defRPr/>
            </a:pPr>
            <a:endParaRPr lang="ru-RU" dirty="0">
              <a:solidFill>
                <a:schemeClr val="bg1"/>
              </a:solidFill>
            </a:endParaRPr>
          </a:p>
          <a:p>
            <a:pPr marL="0" indent="0" algn="just" eaLnBrk="1" hangingPunct="1">
              <a:spcBef>
                <a:spcPts val="0"/>
              </a:spcBef>
              <a:buFont typeface="Wingdings 2" pitchFamily="18" charset="2"/>
              <a:buNone/>
              <a:defRPr/>
            </a:pPr>
            <a:endParaRPr lang="ru-RU" dirty="0">
              <a:solidFill>
                <a:schemeClr val="bg1"/>
              </a:solidFill>
            </a:endParaRPr>
          </a:p>
          <a:p>
            <a:pPr marL="0" indent="0" algn="just" eaLnBrk="1" hangingPunct="1">
              <a:spcBef>
                <a:spcPts val="0"/>
              </a:spcBef>
              <a:buFont typeface="Wingdings 2" pitchFamily="18" charset="2"/>
              <a:buNone/>
              <a:defRPr/>
            </a:pPr>
            <a:endParaRPr lang="ru-RU" dirty="0">
              <a:solidFill>
                <a:schemeClr val="bg1"/>
              </a:solidFill>
            </a:endParaRPr>
          </a:p>
          <a:p>
            <a:pPr eaLnBrk="1" hangingPunct="1">
              <a:defRPr/>
            </a:pPr>
            <a:endParaRPr lang="ru-RU" dirty="0"/>
          </a:p>
        </p:txBody>
      </p:sp>
    </p:spTree>
    <p:extLst>
      <p:ext uri="{BB962C8B-B14F-4D97-AF65-F5344CB8AC3E}">
        <p14:creationId xmlns:p14="http://schemas.microsoft.com/office/powerpoint/2010/main" val="9745259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457200" y="333375"/>
            <a:ext cx="8229600" cy="6264275"/>
          </a:xfrm>
        </p:spPr>
        <p:txBody>
          <a:bodyPr/>
          <a:lstStyle/>
          <a:p>
            <a:pPr marL="136525" indent="0">
              <a:buNone/>
            </a:pPr>
            <a:r>
              <a:rPr lang="ru-RU" sz="2400" u="sng" dirty="0">
                <a:solidFill>
                  <a:schemeClr val="bg1"/>
                </a:solidFill>
              </a:rPr>
              <a:t>Источники ликвидности</a:t>
            </a:r>
            <a:r>
              <a:rPr lang="ru-RU" sz="2400" dirty="0">
                <a:solidFill>
                  <a:schemeClr val="bg1"/>
                </a:solidFill>
              </a:rPr>
              <a:t>:</a:t>
            </a:r>
          </a:p>
          <a:p>
            <a:pPr marL="136525" lvl="0" indent="0">
              <a:buNone/>
            </a:pPr>
            <a:r>
              <a:rPr lang="ru-RU" sz="2400" dirty="0">
                <a:solidFill>
                  <a:schemeClr val="bg1"/>
                </a:solidFill>
              </a:rPr>
              <a:t>1) денежная наличность банка, выраженная в остатках денег в кассе и на корреспондентских счетах в Нацбанке и др. банках,</a:t>
            </a:r>
          </a:p>
          <a:p>
            <a:pPr marL="136525" lvl="0" indent="0">
              <a:buNone/>
            </a:pPr>
            <a:r>
              <a:rPr lang="ru-RU" sz="2400" dirty="0">
                <a:solidFill>
                  <a:schemeClr val="bg1"/>
                </a:solidFill>
              </a:rPr>
              <a:t>2) активы, которые можно быстро превратить в наличность, </a:t>
            </a:r>
          </a:p>
          <a:p>
            <a:pPr marL="136525" lvl="0" indent="0">
              <a:buNone/>
            </a:pPr>
            <a:r>
              <a:rPr lang="ru-RU" sz="2400" dirty="0">
                <a:solidFill>
                  <a:schemeClr val="bg1"/>
                </a:solidFill>
              </a:rPr>
              <a:t>3) межбанковские кредиты. </a:t>
            </a:r>
          </a:p>
          <a:p>
            <a:pPr marL="136525" indent="0">
              <a:buNone/>
            </a:pPr>
            <a:r>
              <a:rPr lang="ru-RU" sz="2400" dirty="0">
                <a:solidFill>
                  <a:schemeClr val="bg1"/>
                </a:solidFill>
              </a:rPr>
              <a:t>Ликвидность можно определить как </a:t>
            </a:r>
            <a:r>
              <a:rPr lang="ru-RU" sz="2400" b="1" dirty="0">
                <a:solidFill>
                  <a:schemeClr val="bg1"/>
                </a:solidFill>
              </a:rPr>
              <a:t>запас </a:t>
            </a:r>
            <a:r>
              <a:rPr lang="ru-RU" sz="2400" dirty="0">
                <a:solidFill>
                  <a:schemeClr val="bg1"/>
                </a:solidFill>
              </a:rPr>
              <a:t>или </a:t>
            </a:r>
            <a:r>
              <a:rPr lang="ru-RU" sz="2400" b="1" dirty="0">
                <a:solidFill>
                  <a:schemeClr val="bg1"/>
                </a:solidFill>
              </a:rPr>
              <a:t>поток.</a:t>
            </a:r>
            <a:r>
              <a:rPr lang="ru-RU" sz="2400" dirty="0">
                <a:solidFill>
                  <a:schemeClr val="bg1"/>
                </a:solidFill>
              </a:rPr>
              <a:t>  </a:t>
            </a:r>
          </a:p>
          <a:p>
            <a:pPr marL="136525" lvl="0" indent="0">
              <a:buNone/>
            </a:pPr>
            <a:r>
              <a:rPr lang="ru-RU" sz="2400" b="1" dirty="0">
                <a:solidFill>
                  <a:schemeClr val="bg1"/>
                </a:solidFill>
              </a:rPr>
              <a:t>Запас </a:t>
            </a:r>
            <a:r>
              <a:rPr lang="ru-RU" sz="2400" dirty="0">
                <a:solidFill>
                  <a:schemeClr val="bg1"/>
                </a:solidFill>
              </a:rPr>
              <a:t>характеризует ликвидность банка на определенный момент, его способность отвечать по своим текущим обязательствам, в особенности по счетам до востребования.  </a:t>
            </a:r>
          </a:p>
          <a:p>
            <a:pPr marL="136525" lvl="0" indent="0">
              <a:buNone/>
            </a:pPr>
            <a:r>
              <a:rPr lang="ru-RU" sz="2400" dirty="0">
                <a:solidFill>
                  <a:schemeClr val="bg1"/>
                </a:solidFill>
              </a:rPr>
              <a:t>Как </a:t>
            </a:r>
            <a:r>
              <a:rPr lang="ru-RU" sz="2400" b="1" dirty="0">
                <a:solidFill>
                  <a:schemeClr val="bg1"/>
                </a:solidFill>
              </a:rPr>
              <a:t>поток,</a:t>
            </a:r>
            <a:r>
              <a:rPr lang="ru-RU" sz="2400" dirty="0">
                <a:solidFill>
                  <a:schemeClr val="bg1"/>
                </a:solidFill>
              </a:rPr>
              <a:t> ликвидность оценивается за определенный период либо на перспективу.</a:t>
            </a:r>
          </a:p>
          <a:p>
            <a:pPr marL="0" indent="0" algn="just" eaLnBrk="1" hangingPunct="1">
              <a:spcBef>
                <a:spcPts val="0"/>
              </a:spcBef>
              <a:buFont typeface="Wingdings 2" pitchFamily="18" charset="2"/>
              <a:buNone/>
              <a:defRPr/>
            </a:pPr>
            <a:endParaRPr lang="ru-RU" dirty="0">
              <a:solidFill>
                <a:schemeClr val="bg1"/>
              </a:solidFill>
            </a:endParaRPr>
          </a:p>
          <a:p>
            <a:pPr marL="0" indent="0" algn="just" eaLnBrk="1" hangingPunct="1">
              <a:spcBef>
                <a:spcPts val="0"/>
              </a:spcBef>
              <a:buFont typeface="Wingdings 2" pitchFamily="18" charset="2"/>
              <a:buNone/>
              <a:defRPr/>
            </a:pPr>
            <a:endParaRPr lang="ru-RU" dirty="0">
              <a:solidFill>
                <a:schemeClr val="bg1"/>
              </a:solidFill>
            </a:endParaRPr>
          </a:p>
          <a:p>
            <a:pPr marL="0" indent="0" algn="just" eaLnBrk="1" hangingPunct="1">
              <a:spcBef>
                <a:spcPts val="0"/>
              </a:spcBef>
              <a:buFont typeface="Wingdings 2" pitchFamily="18" charset="2"/>
              <a:buNone/>
              <a:defRPr/>
            </a:pPr>
            <a:endParaRPr lang="ru-RU" dirty="0">
              <a:solidFill>
                <a:schemeClr val="bg1"/>
              </a:solidFill>
            </a:endParaRPr>
          </a:p>
          <a:p>
            <a:pPr eaLnBrk="1" hangingPunct="1">
              <a:defRPr/>
            </a:pPr>
            <a:endParaRPr lang="ru-RU" dirty="0"/>
          </a:p>
        </p:txBody>
      </p:sp>
    </p:spTree>
    <p:extLst>
      <p:ext uri="{BB962C8B-B14F-4D97-AF65-F5344CB8AC3E}">
        <p14:creationId xmlns:p14="http://schemas.microsoft.com/office/powerpoint/2010/main" val="4384487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457200" y="333375"/>
            <a:ext cx="8229600" cy="6264275"/>
          </a:xfrm>
        </p:spPr>
        <p:txBody>
          <a:bodyPr/>
          <a:lstStyle/>
          <a:p>
            <a:pPr marL="136525" indent="0" algn="just">
              <a:buNone/>
            </a:pPr>
            <a:r>
              <a:rPr lang="ru-RU" dirty="0">
                <a:solidFill>
                  <a:schemeClr val="bg1"/>
                </a:solidFill>
              </a:rPr>
              <a:t>   В экономической литературе термины «ликвидность» и «платежеспособность» банка часто отождествляются, что в последующем приводит к смешению методов и способов их поддержания и анализа. </a:t>
            </a:r>
          </a:p>
          <a:p>
            <a:pPr marL="136525" indent="0" algn="just">
              <a:buNone/>
            </a:pPr>
            <a:r>
              <a:rPr lang="ru-RU" dirty="0">
                <a:solidFill>
                  <a:schemeClr val="bg1"/>
                </a:solidFill>
              </a:rPr>
              <a:t>   В материалах Всемирного банка </a:t>
            </a:r>
            <a:r>
              <a:rPr lang="ru-RU" b="1" dirty="0">
                <a:solidFill>
                  <a:schemeClr val="bg1"/>
                </a:solidFill>
              </a:rPr>
              <a:t>платежеспособность</a:t>
            </a:r>
            <a:r>
              <a:rPr lang="ru-RU" dirty="0">
                <a:solidFill>
                  <a:schemeClr val="bg1"/>
                </a:solidFill>
              </a:rPr>
              <a:t> связывается с положительной величиной собственного капитала банка, капитал со знаком «минус» означает неплатежеспособность банка. В такой трактовке платежеспособность основывается на капитале банка, как гарантийном фонде покрытия взятых на себя обязательств.</a:t>
            </a:r>
          </a:p>
          <a:p>
            <a:pPr marL="0" indent="0" algn="just" eaLnBrk="1" hangingPunct="1">
              <a:spcBef>
                <a:spcPts val="0"/>
              </a:spcBef>
              <a:buFont typeface="Wingdings 2" pitchFamily="18" charset="2"/>
              <a:buNone/>
              <a:defRPr/>
            </a:pPr>
            <a:endParaRPr lang="ru-RU" dirty="0">
              <a:solidFill>
                <a:schemeClr val="bg1"/>
              </a:solidFill>
            </a:endParaRPr>
          </a:p>
          <a:p>
            <a:pPr marL="0" indent="0" algn="just" eaLnBrk="1" hangingPunct="1">
              <a:spcBef>
                <a:spcPts val="0"/>
              </a:spcBef>
              <a:buFont typeface="Wingdings 2" pitchFamily="18" charset="2"/>
              <a:buNone/>
              <a:defRPr/>
            </a:pPr>
            <a:endParaRPr lang="ru-RU" dirty="0">
              <a:solidFill>
                <a:schemeClr val="bg1"/>
              </a:solidFill>
            </a:endParaRPr>
          </a:p>
          <a:p>
            <a:pPr eaLnBrk="1" hangingPunct="1">
              <a:defRPr/>
            </a:pPr>
            <a:endParaRPr lang="ru-RU" dirty="0"/>
          </a:p>
        </p:txBody>
      </p:sp>
    </p:spTree>
    <p:extLst>
      <p:ext uri="{BB962C8B-B14F-4D97-AF65-F5344CB8AC3E}">
        <p14:creationId xmlns:p14="http://schemas.microsoft.com/office/powerpoint/2010/main" val="23337049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832053"/>
          </a:xfrm>
        </p:spPr>
        <p:txBody>
          <a:bodyPr/>
          <a:lstStyle/>
          <a:p>
            <a:pPr marL="0" indent="0" algn="just">
              <a:spcBef>
                <a:spcPts val="0"/>
              </a:spcBef>
              <a:buNone/>
            </a:pPr>
            <a:r>
              <a:rPr lang="ru-RU" b="1" i="1" dirty="0">
                <a:solidFill>
                  <a:schemeClr val="bg1"/>
                </a:solidFill>
              </a:rPr>
              <a:t>Платежеспособность</a:t>
            </a:r>
            <a:r>
              <a:rPr lang="ru-RU" dirty="0">
                <a:solidFill>
                  <a:schemeClr val="bg1"/>
                </a:solidFill>
              </a:rPr>
              <a:t> – способность банка в должные сроки и в полной сумме отвечать по своим обязательствам (перед вкладчиками - по выплате депозитов, акционерами - по выплате дивидендов, государством - по уплате налогов, персоналом - по выплате заработной платы).</a:t>
            </a:r>
          </a:p>
          <a:p>
            <a:pPr marL="0" indent="0" algn="just">
              <a:spcBef>
                <a:spcPts val="0"/>
              </a:spcBef>
              <a:buNone/>
            </a:pPr>
            <a:r>
              <a:rPr lang="ru-RU" sz="2000" dirty="0">
                <a:solidFill>
                  <a:schemeClr val="bg1"/>
                </a:solidFill>
              </a:rPr>
              <a:t>    </a:t>
            </a:r>
            <a:r>
              <a:rPr lang="ru-RU" sz="2000" b="1" dirty="0">
                <a:solidFill>
                  <a:schemeClr val="bg1"/>
                </a:solidFill>
              </a:rPr>
              <a:t>Платежеспособность банка </a:t>
            </a:r>
            <a:r>
              <a:rPr lang="ru-RU" sz="2000" dirty="0">
                <a:solidFill>
                  <a:schemeClr val="bg1"/>
                </a:solidFill>
                <a:sym typeface="Symbol" panose="05050102010706020507" pitchFamily="18" charset="2"/>
              </a:rPr>
              <a:t></a:t>
            </a:r>
            <a:r>
              <a:rPr lang="ru-RU" sz="2000" dirty="0">
                <a:solidFill>
                  <a:schemeClr val="bg1"/>
                </a:solidFill>
              </a:rPr>
              <a:t> результат высокоэффективной и сбалансированной политики управления ликвидностью банка в соответствии с быстро меняющимися условиями функционирования с целью предотвращения дефицита платежного баланса банка, непроизводительных затрат и убытков, а также снижения экономических выгод</a:t>
            </a:r>
          </a:p>
          <a:p>
            <a:pPr marL="0" indent="0" algn="just">
              <a:spcBef>
                <a:spcPts val="0"/>
              </a:spcBef>
              <a:buNone/>
            </a:pPr>
            <a:endParaRPr lang="ru-RU" dirty="0">
              <a:solidFill>
                <a:schemeClr val="bg1"/>
              </a:solidFill>
            </a:endParaRPr>
          </a:p>
          <a:p>
            <a:pPr marL="0" indent="0" algn="just">
              <a:spcBef>
                <a:spcPts val="0"/>
              </a:spcBef>
              <a:buNone/>
            </a:pPr>
            <a:endParaRPr lang="ru-RU" dirty="0">
              <a:solidFill>
                <a:schemeClr val="bg1"/>
              </a:solidFill>
            </a:endParaRPr>
          </a:p>
          <a:p>
            <a:endParaRPr lang="ru-RU" dirty="0"/>
          </a:p>
        </p:txBody>
      </p:sp>
      <p:pic>
        <p:nvPicPr>
          <p:cNvPr id="4" name="Рисунок 3" descr="760297.jpg"/>
          <p:cNvPicPr>
            <a:picLocks noChangeAspect="1"/>
          </p:cNvPicPr>
          <p:nvPr/>
        </p:nvPicPr>
        <p:blipFill>
          <a:blip r:embed="rId2" cstate="print"/>
          <a:stretch>
            <a:fillRect/>
          </a:stretch>
        </p:blipFill>
        <p:spPr>
          <a:xfrm>
            <a:off x="5076056" y="4653136"/>
            <a:ext cx="3477766" cy="206826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476672"/>
            <a:ext cx="8568952" cy="5832053"/>
          </a:xfrm>
        </p:spPr>
        <p:txBody>
          <a:bodyPr/>
          <a:lstStyle/>
          <a:p>
            <a:pPr marL="136525" indent="0" algn="just">
              <a:buNone/>
            </a:pPr>
            <a:r>
              <a:rPr lang="ru-RU" sz="2400" u="sng" dirty="0">
                <a:solidFill>
                  <a:schemeClr val="bg1"/>
                </a:solidFill>
              </a:rPr>
              <a:t>    Критерием платежеспособности</a:t>
            </a:r>
            <a:r>
              <a:rPr lang="ru-RU" sz="2400" dirty="0">
                <a:solidFill>
                  <a:schemeClr val="bg1"/>
                </a:solidFill>
              </a:rPr>
              <a:t> выступает достаточность на определенную дату средств на корреспондентском счете для выполнения платежей, в том числе из прибыли банка, а также отсутствие просроченной задолженности по межбанковским кредитам и кредитам рефинансирования НБ РК.</a:t>
            </a:r>
          </a:p>
          <a:p>
            <a:pPr marL="136525" indent="0" algn="just">
              <a:buNone/>
            </a:pPr>
            <a:r>
              <a:rPr lang="ru-RU" sz="2400" u="sng" dirty="0">
                <a:solidFill>
                  <a:schemeClr val="bg1"/>
                </a:solidFill>
              </a:rPr>
              <a:t>   Критерием ликвидности банка</a:t>
            </a:r>
            <a:r>
              <a:rPr lang="ru-RU" sz="2400" dirty="0">
                <a:solidFill>
                  <a:schemeClr val="bg1"/>
                </a:solidFill>
              </a:rPr>
              <a:t> является сопряженность всех его активов и пассивов по срокам и суммам и способность обеспечить себя ликвидными активами при возникновении несоответствия.</a:t>
            </a:r>
          </a:p>
          <a:p>
            <a:pPr marL="136525" indent="0" algn="just">
              <a:buNone/>
            </a:pPr>
            <a:r>
              <a:rPr lang="ru-RU" sz="2400" dirty="0">
                <a:solidFill>
                  <a:schemeClr val="bg1"/>
                </a:solidFill>
              </a:rPr>
              <a:t>   Соотношение между ликвидностью и платежеспособностью на практике приводит к тому, что банк может не выполнить в отдельные периоды своих платежных обязательств, но оставаться ликвидным. Утрата же ликвидности предполагает систематическую неплатежеспособность.</a:t>
            </a:r>
          </a:p>
          <a:p>
            <a:pPr marL="0" indent="0" algn="just">
              <a:spcBef>
                <a:spcPts val="0"/>
              </a:spcBef>
              <a:buNone/>
            </a:pPr>
            <a:endParaRPr lang="ru-RU" dirty="0">
              <a:solidFill>
                <a:schemeClr val="bg1"/>
              </a:solidFill>
            </a:endParaRPr>
          </a:p>
          <a:p>
            <a:pPr marL="0" indent="0" algn="just">
              <a:spcBef>
                <a:spcPts val="0"/>
              </a:spcBef>
              <a:buNone/>
            </a:pPr>
            <a:endParaRPr lang="ru-RU" dirty="0">
              <a:solidFill>
                <a:schemeClr val="bg1"/>
              </a:solidFill>
            </a:endParaRPr>
          </a:p>
          <a:p>
            <a:endParaRPr lang="ru-RU" dirty="0"/>
          </a:p>
        </p:txBody>
      </p:sp>
    </p:spTree>
    <p:extLst>
      <p:ext uri="{BB962C8B-B14F-4D97-AF65-F5344CB8AC3E}">
        <p14:creationId xmlns:p14="http://schemas.microsoft.com/office/powerpoint/2010/main" val="28840180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476672"/>
            <a:ext cx="8568952" cy="5832053"/>
          </a:xfrm>
        </p:spPr>
        <p:txBody>
          <a:bodyPr/>
          <a:lstStyle/>
          <a:p>
            <a:pPr marL="136525" indent="0" algn="just">
              <a:buNone/>
            </a:pPr>
            <a:r>
              <a:rPr lang="ru-RU" sz="2000" dirty="0">
                <a:solidFill>
                  <a:schemeClr val="bg1"/>
                </a:solidFill>
              </a:rPr>
              <a:t>    Ликвидность и платежеспособность обусловливаются множеством </a:t>
            </a:r>
            <a:r>
              <a:rPr lang="ru-RU" sz="2000" u="sng" dirty="0">
                <a:solidFill>
                  <a:schemeClr val="bg1"/>
                </a:solidFill>
              </a:rPr>
              <a:t>факторов внутреннего и внешнего порядка</a:t>
            </a:r>
            <a:r>
              <a:rPr lang="ru-RU" sz="2000" dirty="0">
                <a:solidFill>
                  <a:schemeClr val="bg1"/>
                </a:solidFill>
              </a:rPr>
              <a:t>, определяющих качество деятельности банка.</a:t>
            </a:r>
          </a:p>
          <a:p>
            <a:pPr marL="136525" indent="0" algn="just">
              <a:buNone/>
            </a:pPr>
            <a:endParaRPr lang="ru-RU" dirty="0">
              <a:solidFill>
                <a:schemeClr val="bg1"/>
              </a:solidFill>
            </a:endParaRPr>
          </a:p>
          <a:p>
            <a:pPr marL="0" indent="0" algn="just">
              <a:spcBef>
                <a:spcPts val="0"/>
              </a:spcBef>
              <a:buNone/>
            </a:pPr>
            <a:endParaRPr lang="ru-RU" dirty="0">
              <a:solidFill>
                <a:schemeClr val="bg1"/>
              </a:solidFill>
            </a:endParaRPr>
          </a:p>
          <a:p>
            <a:endParaRPr lang="ru-RU" dirty="0"/>
          </a:p>
        </p:txBody>
      </p:sp>
      <p:pic>
        <p:nvPicPr>
          <p:cNvPr id="4" name="Рисунок 3">
            <a:extLst>
              <a:ext uri="{FF2B5EF4-FFF2-40B4-BE49-F238E27FC236}">
                <a16:creationId xmlns:a16="http://schemas.microsoft.com/office/drawing/2014/main" id="{AE30F47E-1496-4566-98AD-2C5819612A3A}"/>
              </a:ext>
            </a:extLst>
          </p:cNvPr>
          <p:cNvPicPr/>
          <p:nvPr/>
        </p:nvPicPr>
        <p:blipFill rotWithShape="1">
          <a:blip r:embed="rId2"/>
          <a:srcRect l="20953" t="19573" r="4213" b="11441"/>
          <a:stretch/>
        </p:blipFill>
        <p:spPr bwMode="auto">
          <a:xfrm>
            <a:off x="1259632" y="1628800"/>
            <a:ext cx="6912767" cy="496855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1151610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281</TotalTime>
  <Words>2085</Words>
  <Application>Microsoft Office PowerPoint</Application>
  <PresentationFormat>Экран (4:3)</PresentationFormat>
  <Paragraphs>126</Paragraphs>
  <Slides>29</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29</vt:i4>
      </vt:variant>
    </vt:vector>
  </HeadingPairs>
  <TitlesOfParts>
    <vt:vector size="37" baseType="lpstr">
      <vt:lpstr>Arial</vt:lpstr>
      <vt:lpstr>Book Antiqua</vt:lpstr>
      <vt:lpstr>Lucida Sans</vt:lpstr>
      <vt:lpstr>Times New Roman</vt:lpstr>
      <vt:lpstr>Wingdings</vt:lpstr>
      <vt:lpstr>Wingdings 2</vt:lpstr>
      <vt:lpstr>Wingdings 3</vt:lpstr>
      <vt:lpstr>Апекс</vt:lpstr>
      <vt:lpstr>Управление ликвидностью и платежеспособностью коммерческих банков</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ЛИКВИДНОСТЬ КОММЕРЧЕСКОГО БАНКА</dc:title>
  <dc:creator>Sony</dc:creator>
  <cp:lastModifiedBy>user1</cp:lastModifiedBy>
  <cp:revision>37</cp:revision>
  <dcterms:created xsi:type="dcterms:W3CDTF">2013-02-28T21:10:11Z</dcterms:created>
  <dcterms:modified xsi:type="dcterms:W3CDTF">2021-03-08T08:34:33Z</dcterms:modified>
</cp:coreProperties>
</file>