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85" r:id="rId4"/>
    <p:sldId id="267" r:id="rId5"/>
    <p:sldId id="286" r:id="rId6"/>
    <p:sldId id="281" r:id="rId7"/>
    <p:sldId id="260" r:id="rId8"/>
    <p:sldId id="287" r:id="rId9"/>
    <p:sldId id="288" r:id="rId10"/>
    <p:sldId id="282" r:id="rId11"/>
    <p:sldId id="261" r:id="rId12"/>
    <p:sldId id="262" r:id="rId13"/>
    <p:sldId id="283" r:id="rId14"/>
    <p:sldId id="258" r:id="rId15"/>
    <p:sldId id="289" r:id="rId16"/>
    <p:sldId id="290" r:id="rId17"/>
    <p:sldId id="284" r:id="rId18"/>
    <p:sldId id="259" r:id="rId19"/>
    <p:sldId id="291" r:id="rId20"/>
    <p:sldId id="263" r:id="rId21"/>
    <p:sldId id="264" r:id="rId22"/>
    <p:sldId id="265" r:id="rId23"/>
    <p:sldId id="266" r:id="rId24"/>
    <p:sldId id="270" r:id="rId25"/>
    <p:sldId id="29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275785-337F-40AF-BC66-C76C5937B0D2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7CE77E-3364-43B4-AD74-A071289EAD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364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CE77E-3364-43B4-AD74-A071289EAD1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627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CE77E-3364-43B4-AD74-A071289EAD1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371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4193-E0B4-42BD-ADAC-05596DBA784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CB7-5463-43BA-9EDF-00AA70D23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4193-E0B4-42BD-ADAC-05596DBA784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CB7-5463-43BA-9EDF-00AA70D23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4193-E0B4-42BD-ADAC-05596DBA784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CB7-5463-43BA-9EDF-00AA70D23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4193-E0B4-42BD-ADAC-05596DBA784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CB7-5463-43BA-9EDF-00AA70D23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4193-E0B4-42BD-ADAC-05596DBA784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CB7-5463-43BA-9EDF-00AA70D23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4193-E0B4-42BD-ADAC-05596DBA784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CB7-5463-43BA-9EDF-00AA70D23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4193-E0B4-42BD-ADAC-05596DBA784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CB7-5463-43BA-9EDF-00AA70D23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4193-E0B4-42BD-ADAC-05596DBA784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CB7-5463-43BA-9EDF-00AA70D23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4193-E0B4-42BD-ADAC-05596DBA784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CB7-5463-43BA-9EDF-00AA70D23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4193-E0B4-42BD-ADAC-05596DBA784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CB7-5463-43BA-9EDF-00AA70D23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4193-E0B4-42BD-ADAC-05596DBA784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CB7-5463-43BA-9EDF-00AA70D23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94193-E0B4-42BD-ADAC-05596DBA784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FACB7-5463-43BA-9EDF-00AA70D23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8%D0%BD%D0%B0%D0%BD%D1%81%D0%BE%D0%B2%D1%8B%D0%B5_%D1%83%D1%81%D0%BB%D1%83%D0%B3%D0%B8" TargetMode="External"/><Relationship Id="rId7" Type="http://schemas.openxmlformats.org/officeDocument/2006/relationships/hyperlink" Target="http://ru.wikipedia.org/wiki/%D0%9E%D1%82%D1%81%D1%80%D0%BE%D1%87%D0%BA%D0%B0_%D0%BF%D0%BB%D0%B0%D1%82%D0%B5%D0%B6%D0%B0" TargetMode="External"/><Relationship Id="rId2" Type="http://schemas.openxmlformats.org/officeDocument/2006/relationships/hyperlink" Target="http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2%D0%BE%D1%80%D0%B3%D0%BE%D0%B2%D0%BB%D1%8F" TargetMode="External"/><Relationship Id="rId5" Type="http://schemas.openxmlformats.org/officeDocument/2006/relationships/hyperlink" Target="http://ru.wikipedia.org/wiki/%D0%9F%D0%BE%D1%81%D1%82%D0%B0%D0%B2%D1%89%D0%B8%D0%BA" TargetMode="External"/><Relationship Id="rId4" Type="http://schemas.openxmlformats.org/officeDocument/2006/relationships/hyperlink" Target="http://ru.wikipedia.org/wiki/%D0%9F%D1%80%D0%BE%D0%B8%D0%B7%D0%B2%D0%BE%D0%B4%D0%B8%D1%82%D0%B5%D0%BB%D1%8C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1%80%D0%B5%D0%B4%D0%B8%D1%82%D0%BE%D1%80" TargetMode="External"/><Relationship Id="rId2" Type="http://schemas.openxmlformats.org/officeDocument/2006/relationships/hyperlink" Target="http://ru.wikipedia.org/wiki/%D0%91%D0%B0%D0%BD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4%D0%B5%D0%B1%D0%B8%D1%82%D0%BE%D1%80%D1%81%D0%BA%D0%B0%D1%8F_%D0%B7%D0%B0%D0%B4%D0%BE%D0%BB%D0%B6%D0%B5%D0%BD%D0%BD%D0%BE%D1%81%D1%82%D1%8C" TargetMode="External"/><Relationship Id="rId5" Type="http://schemas.openxmlformats.org/officeDocument/2006/relationships/hyperlink" Target="http://ru.wikipedia.org/wiki/%D0%9A%D1%80%D0%B5%D0%B4%D0%B8%D1%82" TargetMode="External"/><Relationship Id="rId4" Type="http://schemas.openxmlformats.org/officeDocument/2006/relationships/hyperlink" Target="http://ru.wikipedia.org/wiki/%D0%94%D0%B5%D0%B1%D0%B8%D1%82%D0%BE%D1%80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B%D0%B8%D0%B7%D0%B8%D0%BD%D0%B3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8%D0%BD%D0%B0%D0%BD%D1%81%D0%BE%D0%B2%D1%8B%D0%B5_%D1%83%D1%81%D0%BB%D1%83%D0%B3%D0%B8" TargetMode="External"/><Relationship Id="rId2" Type="http://schemas.openxmlformats.org/officeDocument/2006/relationships/hyperlink" Target="http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9E%D1%81%D0%BD%D0%BE%D0%B2%D0%BD%D1%8B%D0%B5_%D1%81%D1%80%D0%B5%D0%B4%D1%81%D1%82%D0%B2%D0%B0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4%D0%BE%D0%B3%D0%BE%D0%B2%D0%BE%D1%80" TargetMode="External"/><Relationship Id="rId3" Type="http://schemas.openxmlformats.org/officeDocument/2006/relationships/hyperlink" Target="http://ru.wikipedia.org/wiki/%D0%98%D0%BC%D1%83%D1%89%D0%B5%D1%81%D1%82%D0%B2%D0%BE" TargetMode="External"/><Relationship Id="rId7" Type="http://schemas.openxmlformats.org/officeDocument/2006/relationships/hyperlink" Target="http://ru.wikipedia.org/wiki/%CB%E8%E7%E8%ED%E3" TargetMode="External"/><Relationship Id="rId2" Type="http://schemas.openxmlformats.org/officeDocument/2006/relationships/hyperlink" Target="http://ru.wikipedia.org/wiki/%D0%A1%D0%BE%D0%B1%D1%81%D1%82%D0%B2%D0%B5%D0%BD%D0%BD%D0%BE%D1%81%D1%82%D1%8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F%D0%BE%D0%BB%D1%8C%D0%B7%D0%BE%D0%B2%D0%B0%D0%BD%D0%B8%D0%B5" TargetMode="External"/><Relationship Id="rId5" Type="http://schemas.openxmlformats.org/officeDocument/2006/relationships/hyperlink" Target="http://ru.wikipedia.org/wiki/%D0%92%D0%BB%D0%B0%D0%B4%D0%B5%D0%BD%D0%B8%D0%B5" TargetMode="External"/><Relationship Id="rId4" Type="http://schemas.openxmlformats.org/officeDocument/2006/relationships/hyperlink" Target="http://ru.wikipedia.org/wiki/%D0%9F%D1%80%D0%BE%D0%B4%D0%B0%D0%B2%D0%B5%D1%86" TargetMode="External"/><Relationship Id="rId9" Type="http://schemas.openxmlformats.org/officeDocument/2006/relationships/hyperlink" Target="http://ru.wikipedia.org/wiki/%D0%A1%D0%BE%D0%B1%D1%81%D1%82%D0%B2%D0%B5%D0%BD%D0%BD%D0%B8%D0%BA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785795"/>
            <a:ext cx="7458100" cy="2071701"/>
          </a:xfrm>
          <a:solidFill>
            <a:srgbClr val="FFFF00"/>
          </a:solidFill>
        </p:spPr>
        <p:txBody>
          <a:bodyPr/>
          <a:lstStyle/>
          <a:p>
            <a:r>
              <a:rPr lang="ru-RU" b="1" dirty="0"/>
              <a:t>ТЕМА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2928934"/>
            <a:ext cx="7000924" cy="270986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tx1"/>
                </a:solidFill>
              </a:rPr>
              <a:t>Нетрадиционные операции коммерческого банка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Схема лизинговой сделки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5043510"/>
          </a:xfrm>
        </p:spPr>
        <p:txBody>
          <a:bodyPr/>
          <a:lstStyle/>
          <a:p>
            <a:r>
              <a:rPr lang="ru-RU" dirty="0"/>
              <a:t>                                  </a:t>
            </a:r>
          </a:p>
        </p:txBody>
      </p:sp>
      <p:sp>
        <p:nvSpPr>
          <p:cNvPr id="4" name="Овал 3"/>
          <p:cNvSpPr/>
          <p:nvPr/>
        </p:nvSpPr>
        <p:spPr>
          <a:xfrm>
            <a:off x="714348" y="2000240"/>
            <a:ext cx="1700218" cy="1628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Продавец </a:t>
            </a:r>
            <a:r>
              <a:rPr lang="ru-RU" dirty="0" err="1"/>
              <a:t>оборудо</a:t>
            </a:r>
            <a:endParaRPr lang="ru-RU" dirty="0"/>
          </a:p>
          <a:p>
            <a:pPr algn="ctr"/>
            <a:r>
              <a:rPr lang="ru-RU" dirty="0" err="1"/>
              <a:t>вания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00034" y="4786322"/>
            <a:ext cx="1771656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Лизинго</a:t>
            </a:r>
            <a:endParaRPr lang="ru-RU" dirty="0"/>
          </a:p>
          <a:p>
            <a:pPr algn="ctr"/>
            <a:r>
              <a:rPr lang="ru-RU" dirty="0" err="1"/>
              <a:t>датель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214942" y="2928934"/>
            <a:ext cx="1857388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Лизингополучатель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071538" y="3786190"/>
            <a:ext cx="0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357422" y="3929066"/>
            <a:ext cx="2928958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500298" y="4214818"/>
            <a:ext cx="3000396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1857356" y="3857628"/>
            <a:ext cx="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ФАКТОРИНГ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Факторинг</a:t>
            </a:r>
            <a:r>
              <a:rPr lang="ru-RU" dirty="0"/>
              <a:t> (</a:t>
            </a:r>
            <a:r>
              <a:rPr lang="ru-RU" dirty="0">
                <a:hlinkClick r:id="rId2" tooltip="Английский язык"/>
              </a:rPr>
              <a:t>англ.</a:t>
            </a:r>
            <a:r>
              <a:rPr lang="ru-RU" dirty="0"/>
              <a:t> </a:t>
            </a:r>
            <a:r>
              <a:rPr lang="ru-RU" i="1" dirty="0" err="1"/>
              <a:t>factoring</a:t>
            </a:r>
            <a:r>
              <a:rPr lang="ru-RU" dirty="0"/>
              <a:t> от </a:t>
            </a:r>
            <a:r>
              <a:rPr lang="ru-RU" dirty="0">
                <a:hlinkClick r:id="rId2" tooltip="Английский язык"/>
              </a:rPr>
              <a:t>англ.</a:t>
            </a:r>
            <a:r>
              <a:rPr lang="ru-RU" dirty="0"/>
              <a:t> </a:t>
            </a:r>
            <a:r>
              <a:rPr lang="ru-RU" i="1" dirty="0" err="1"/>
              <a:t>factor</a:t>
            </a:r>
            <a:r>
              <a:rPr lang="ru-RU" dirty="0"/>
              <a:t> — посредник, торговый агент) — это комплекс </a:t>
            </a:r>
            <a:r>
              <a:rPr lang="ru-RU" dirty="0">
                <a:hlinkClick r:id="rId3" tooltip="Финансовые услуги"/>
              </a:rPr>
              <a:t>услуг</a:t>
            </a:r>
            <a:r>
              <a:rPr lang="ru-RU" dirty="0"/>
              <a:t> для </a:t>
            </a:r>
            <a:r>
              <a:rPr lang="ru-RU" dirty="0">
                <a:hlinkClick r:id="rId4" tooltip="Производитель"/>
              </a:rPr>
              <a:t>производителей</a:t>
            </a:r>
            <a:r>
              <a:rPr lang="ru-RU" dirty="0"/>
              <a:t> и </a:t>
            </a:r>
            <a:r>
              <a:rPr lang="ru-RU" dirty="0">
                <a:hlinkClick r:id="rId5" tooltip="Поставщик"/>
              </a:rPr>
              <a:t>поставщиков</a:t>
            </a:r>
            <a:r>
              <a:rPr lang="ru-RU" dirty="0"/>
              <a:t>, ведущих </a:t>
            </a:r>
            <a:r>
              <a:rPr lang="ru-RU" dirty="0">
                <a:hlinkClick r:id="rId6" tooltip="Торговля"/>
              </a:rPr>
              <a:t>торговую деятельность</a:t>
            </a:r>
            <a:r>
              <a:rPr lang="ru-RU" dirty="0"/>
              <a:t> на условиях </a:t>
            </a:r>
            <a:r>
              <a:rPr lang="ru-RU" dirty="0">
                <a:hlinkClick r:id="rId7" tooltip="Отсрочка платежа"/>
              </a:rPr>
              <a:t>отсрочки платежа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Обычно банки (или факторинговые фирмы) покупают дебиторскую задолженность у своих клиентов и в течение 2-3 дней оплачивают им от 60-90% стоимости в виде аванса, а остальное — вознаграждение банку за риск в случае невозвращения задолженности.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ФАКТОРИНГ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 lnSpcReduction="10000"/>
          </a:bodyPr>
          <a:lstStyle/>
          <a:p>
            <a:r>
              <a:rPr lang="ru-RU" dirty="0"/>
              <a:t>В операции факторинга обычно участвуют три лица: </a:t>
            </a:r>
            <a:r>
              <a:rPr lang="ru-RU" b="1" dirty="0"/>
              <a:t>фактор</a:t>
            </a:r>
            <a:r>
              <a:rPr lang="ru-RU" dirty="0"/>
              <a:t> (</a:t>
            </a:r>
            <a:r>
              <a:rPr lang="ru-RU" dirty="0" err="1"/>
              <a:t>факторинговая</a:t>
            </a:r>
            <a:r>
              <a:rPr lang="ru-RU" dirty="0"/>
              <a:t> компания или </a:t>
            </a:r>
            <a:r>
              <a:rPr lang="ru-RU" dirty="0">
                <a:hlinkClick r:id="rId2" tooltip="Банк"/>
              </a:rPr>
              <a:t>банк</a:t>
            </a:r>
            <a:r>
              <a:rPr lang="ru-RU" dirty="0"/>
              <a:t>) — покупатель требования, </a:t>
            </a:r>
            <a:r>
              <a:rPr lang="ru-RU" b="1" dirty="0"/>
              <a:t>поставщик товара</a:t>
            </a:r>
            <a:r>
              <a:rPr lang="ru-RU" dirty="0"/>
              <a:t> (</a:t>
            </a:r>
            <a:r>
              <a:rPr lang="ru-RU" dirty="0">
                <a:hlinkClick r:id="rId3" tooltip="Кредитор"/>
              </a:rPr>
              <a:t>кредитор</a:t>
            </a:r>
            <a:r>
              <a:rPr lang="ru-RU" dirty="0"/>
              <a:t>) и </a:t>
            </a:r>
            <a:r>
              <a:rPr lang="ru-RU" b="1" dirty="0"/>
              <a:t>покупатель товара</a:t>
            </a:r>
            <a:r>
              <a:rPr lang="ru-RU" dirty="0"/>
              <a:t> (</a:t>
            </a:r>
            <a:r>
              <a:rPr lang="ru-RU" dirty="0">
                <a:hlinkClick r:id="rId4" tooltip="Дебитор"/>
              </a:rPr>
              <a:t>дебитор</a:t>
            </a:r>
            <a:r>
              <a:rPr lang="ru-RU" dirty="0"/>
              <a:t>). Основной деятельностью </a:t>
            </a:r>
            <a:r>
              <a:rPr lang="ru-RU" dirty="0" err="1"/>
              <a:t>факторинговой</a:t>
            </a:r>
            <a:r>
              <a:rPr lang="ru-RU" dirty="0"/>
              <a:t> компании является </a:t>
            </a:r>
            <a:r>
              <a:rPr lang="ru-RU" dirty="0">
                <a:hlinkClick r:id="rId5" tooltip="Кредит"/>
              </a:rPr>
              <a:t>кредитование</a:t>
            </a:r>
            <a:r>
              <a:rPr lang="ru-RU" dirty="0"/>
              <a:t> поставщиков путём выкупа краткосрочной </a:t>
            </a:r>
            <a:r>
              <a:rPr lang="ru-RU" dirty="0">
                <a:hlinkClick r:id="rId6" tooltip="Дебиторская задолженность"/>
              </a:rPr>
              <a:t>дебиторской задолженности</a:t>
            </a:r>
            <a:r>
              <a:rPr lang="ru-RU" dirty="0"/>
              <a:t>, как правило, не превышающей 180 дней.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Схема организации факторинга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                                  товары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357430"/>
            <a:ext cx="2928958" cy="10572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Клиент-поставщик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86380" y="2357430"/>
            <a:ext cx="2928958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Клиент -покупатель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4857760"/>
            <a:ext cx="3286148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Фактор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857620" y="2857496"/>
            <a:ext cx="14287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endCxn id="6" idx="0"/>
          </p:cNvCxnSpPr>
          <p:nvPr/>
        </p:nvCxnSpPr>
        <p:spPr>
          <a:xfrm>
            <a:off x="2714612" y="3429000"/>
            <a:ext cx="1857388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2000232" y="3500438"/>
            <a:ext cx="1785950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786314" y="3429000"/>
            <a:ext cx="1500198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5357818" y="3500438"/>
            <a:ext cx="1500198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u="sng" dirty="0"/>
              <a:t>ФОРФЕЙТИНГ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  <a:solidFill>
            <a:srgbClr val="FFFF00"/>
          </a:solidFill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Это покупка долга, выраженного в оборотном документе, у кредитора на безоборотной основе. </a:t>
            </a:r>
          </a:p>
          <a:p>
            <a:pPr marL="0" indent="0" algn="just">
              <a:buNone/>
            </a:pPr>
            <a:r>
              <a:rPr lang="ru-RU" dirty="0"/>
              <a:t>Это кредитование экспортера посредством покупки векселей или других долговых требований. </a:t>
            </a:r>
          </a:p>
          <a:p>
            <a:pPr marL="0" indent="0" algn="just">
              <a:buNone/>
            </a:pPr>
            <a:r>
              <a:rPr lang="ru-RU" dirty="0"/>
              <a:t>Продавцом выступает </a:t>
            </a:r>
            <a:r>
              <a:rPr lang="ru-RU" i="1" dirty="0"/>
              <a:t>экспортер</a:t>
            </a:r>
            <a:r>
              <a:rPr lang="ru-RU" dirty="0"/>
              <a:t>, покупателем или </a:t>
            </a:r>
            <a:r>
              <a:rPr lang="ru-RU" dirty="0" err="1"/>
              <a:t>форфейтером</a:t>
            </a:r>
            <a:r>
              <a:rPr lang="ru-RU" dirty="0"/>
              <a:t> – банк или </a:t>
            </a:r>
            <a:r>
              <a:rPr lang="ru-RU" dirty="0" err="1"/>
              <a:t>специализованная</a:t>
            </a:r>
            <a:r>
              <a:rPr lang="ru-RU" dirty="0"/>
              <a:t> компания.</a:t>
            </a:r>
          </a:p>
          <a:p>
            <a:pPr marL="0" indent="0">
              <a:buNone/>
            </a:pPr>
            <a:endParaRPr lang="ru-RU" dirty="0"/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u="sng" dirty="0"/>
              <a:t>ФОРФЕЙТИНГ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Форфейтинг возник вскоре после Второй мировой войны в Цюрихе, когда эта схема была использована для финансирования покупки зерна странами Западной Европы из США. В это время в мировой экономике изменилась структура торговли в направлении дорогостоящих товаров с большим сроком производства. Кроме того, произошло увеличение средней продолжительности кредитования от 90 до 180 дней. Наибольшее развитие форфейтинг получил в странах, где слабо развит государственный экспорт. Лондон считается центром </a:t>
            </a:r>
            <a:r>
              <a:rPr lang="ru-RU" dirty="0" err="1"/>
              <a:t>форфейтинговых</a:t>
            </a:r>
            <a:r>
              <a:rPr lang="ru-RU" dirty="0"/>
              <a:t> сделок.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4306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u="sng" dirty="0"/>
              <a:t>ФОРФЕЙТИНГ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Форфейтинг — практика покупки или продажи непогашенных долгов, выраженных в виде оборотного документа, в международной торговле. Обычно происходит за счет продажи специального векселя. </a:t>
            </a:r>
          </a:p>
          <a:p>
            <a:pPr marL="0" indent="0" algn="just">
              <a:buNone/>
            </a:pPr>
            <a:r>
              <a:rPr lang="ru-RU" dirty="0"/>
              <a:t>Покупатель векселя выплачивает поставщику, как правило, 70% суммы долга, 30% — резерв на случай неплатежа. В договоре форфейтинга может быть предусмотрена комиссия.</a:t>
            </a:r>
          </a:p>
        </p:txBody>
      </p:sp>
    </p:spTree>
    <p:extLst>
      <p:ext uri="{BB962C8B-B14F-4D97-AF65-F5344CB8AC3E}">
        <p14:creationId xmlns:p14="http://schemas.microsoft.com/office/powerpoint/2010/main" val="2456329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Схема </a:t>
            </a:r>
            <a:r>
              <a:rPr lang="ru-RU" dirty="0" err="1"/>
              <a:t>форфейтирования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      Вексель                  Вексель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3571876"/>
            <a:ext cx="157163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Импортер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3571876"/>
            <a:ext cx="178595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Экспортер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72264" y="3571876"/>
            <a:ext cx="178595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КБ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643174" y="3714752"/>
            <a:ext cx="1071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6" idx="1"/>
            <a:endCxn id="5" idx="3"/>
          </p:cNvCxnSpPr>
          <p:nvPr/>
        </p:nvCxnSpPr>
        <p:spPr>
          <a:xfrm flipH="1">
            <a:off x="5572132" y="3786190"/>
            <a:ext cx="10001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1785918" y="2571744"/>
            <a:ext cx="0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5" idx="0"/>
          </p:cNvCxnSpPr>
          <p:nvPr/>
        </p:nvCxnSpPr>
        <p:spPr>
          <a:xfrm flipV="1">
            <a:off x="4679157" y="2643182"/>
            <a:ext cx="35719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857752" y="2643182"/>
            <a:ext cx="2643206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928794" y="2571744"/>
            <a:ext cx="2428892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1785918" y="4143380"/>
            <a:ext cx="2428892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4786314" y="4071942"/>
            <a:ext cx="2500330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357290" y="4143380"/>
            <a:ext cx="2857520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4857752" y="4071942"/>
            <a:ext cx="3143272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ТРАСТ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dirty="0"/>
              <a:t>(от английского </a:t>
            </a:r>
            <a:r>
              <a:rPr lang="ru-RU" dirty="0" err="1"/>
              <a:t>Trust</a:t>
            </a:r>
            <a:r>
              <a:rPr lang="ru-RU" dirty="0"/>
              <a:t>, доверие) является, по сути самой популярной формой управления имуществом. В зарубежной практике под трастовыми подразумевают операции банков или финансовых институтов по управлению имуществом и выполнению иных услуг по поручению и в интересах клиента на правах доверенного лица . Банк покупает акции предприятия.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ТРАСТ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В трастовых операциях действуют три субъекта:</a:t>
            </a:r>
          </a:p>
          <a:p>
            <a:pPr marL="0" indent="0">
              <a:buNone/>
            </a:pPr>
            <a:r>
              <a:rPr lang="ru-RU" dirty="0"/>
              <a:t>— доверитель — юридическое или физическое лицо, доверяющее имущество в управление;</a:t>
            </a:r>
          </a:p>
          <a:p>
            <a:pPr marL="0" indent="0">
              <a:buNone/>
            </a:pPr>
            <a:r>
              <a:rPr lang="ru-RU" dirty="0"/>
              <a:t>— доверительное лицо — банк или специальная трастовая компания, которой доверяется управление имуществом;</a:t>
            </a:r>
          </a:p>
          <a:p>
            <a:pPr marL="0" indent="0">
              <a:buNone/>
            </a:pPr>
            <a:r>
              <a:rPr lang="ru-RU" dirty="0"/>
              <a:t>— выгодоприобретатель — лицо, в пользу которого создан траст и начисляются доходы.</a:t>
            </a:r>
          </a:p>
          <a:p>
            <a:pPr marL="0" indent="0">
              <a:buNone/>
            </a:pPr>
            <a:r>
              <a:rPr lang="ru-RU" dirty="0"/>
              <a:t> Это может быть, например, управление ценными бумагами.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4715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u="sng" dirty="0"/>
              <a:t>Нетрадиционными операциями </a:t>
            </a:r>
            <a:r>
              <a:rPr lang="ru-RU" b="1" dirty="0"/>
              <a:t>коммерческих банков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  <a:solidFill>
            <a:srgbClr val="FFFF00"/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являются операции, которые могут выполнить и другие небанковские учреждения. </a:t>
            </a:r>
          </a:p>
          <a:p>
            <a:pPr marL="0" indent="0">
              <a:buNone/>
            </a:pPr>
            <a:r>
              <a:rPr lang="ru-RU" u="sng" dirty="0"/>
              <a:t>К ним относятся: </a:t>
            </a:r>
          </a:p>
          <a:p>
            <a:pPr marL="0" indent="0">
              <a:buNone/>
            </a:pPr>
            <a:r>
              <a:rPr lang="ru-RU" dirty="0"/>
              <a:t>- расчетно-кассовое обслуживание</a:t>
            </a:r>
          </a:p>
          <a:p>
            <a:pPr marL="0" indent="0">
              <a:buNone/>
            </a:pPr>
            <a:r>
              <a:rPr lang="ru-RU" dirty="0"/>
              <a:t>- лизинговые операции,</a:t>
            </a:r>
          </a:p>
          <a:p>
            <a:pPr marL="0" indent="0">
              <a:buNone/>
            </a:pPr>
            <a:r>
              <a:rPr lang="ru-RU" dirty="0"/>
              <a:t> - факторинговые операции, </a:t>
            </a:r>
          </a:p>
          <a:p>
            <a:pPr marL="0" indent="0">
              <a:buNone/>
            </a:pPr>
            <a:r>
              <a:rPr lang="ru-RU" dirty="0"/>
              <a:t>- форфейтинг, </a:t>
            </a:r>
          </a:p>
          <a:p>
            <a:pPr marL="0" indent="0">
              <a:buNone/>
            </a:pPr>
            <a:r>
              <a:rPr lang="ru-RU" dirty="0"/>
              <a:t>- трастовые операции, </a:t>
            </a:r>
          </a:p>
          <a:p>
            <a:pPr marL="0" indent="0">
              <a:buNone/>
            </a:pPr>
            <a:r>
              <a:rPr lang="ru-RU" dirty="0"/>
              <a:t>- поручительства и гарантии коммерческих банков, </a:t>
            </a:r>
          </a:p>
          <a:p>
            <a:pPr marL="0" indent="0">
              <a:buNone/>
            </a:pPr>
            <a:r>
              <a:rPr lang="ru-RU" dirty="0"/>
              <a:t>- операции с драгоценными металлами и другие виды услуг.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СЕЛЕНГ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Селенг</a:t>
            </a:r>
            <a:r>
              <a:rPr lang="ru-RU" dirty="0"/>
              <a:t> — денежно-имущественная операция (разновидность </a:t>
            </a:r>
            <a:r>
              <a:rPr lang="ru-RU" dirty="0">
                <a:hlinkClick r:id="rId2" tooltip="Лизинг"/>
              </a:rPr>
              <a:t>лизинга</a:t>
            </a:r>
            <a:r>
              <a:rPr lang="ru-RU" dirty="0"/>
              <a:t>), передача собственником его прав пользования и распоряжения имуществом селенг-компании за плату. Собственник остается владельцем переданного имущества, и селенг - компания должна по его первому требованию возвратить имущество.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СЕЛЕНГ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err="1"/>
              <a:t>Селенговая</a:t>
            </a:r>
            <a:r>
              <a:rPr lang="ru-RU" dirty="0"/>
              <a:t> компания может привлекать имущество физических и юридических лиц — земельные участки, предприятия, здания, сооружения, оборудование, деньги. Предприятиям этот механизм позволяет более рационально управлять своим имущественным комплексом, отдавая неиспользуемое оборудование, торговые, складские площади в распоряжение селенг-компании или, наоборот, пользоваться ее услугами при возникновении временной потребности в тех или иных объектах.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 err="1"/>
              <a:t>Инжиринг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/>
              <a:t>Это экономическое понятие отражает процесс проектирования, разработки и практической реализации конкурентоспособных инновационных банковских инструментов, продуктов и бизнес-процессов.</a:t>
            </a:r>
          </a:p>
          <a:p>
            <a:pPr marL="0" indent="0" algn="just">
              <a:buNone/>
            </a:pPr>
            <a:r>
              <a:rPr lang="ru-RU" dirty="0"/>
              <a:t>Термин возник в начале 1990-х годов</a:t>
            </a:r>
          </a:p>
          <a:p>
            <a:pPr marL="0" indent="0" algn="just">
              <a:buNone/>
            </a:pPr>
            <a:r>
              <a:rPr lang="ru-RU" dirty="0"/>
              <a:t>Суть банковского инжиниринга состоит в создании инновационных банковских продуктов и услуг, которые применяются банками для перераспределения финансовых ресурсов, рисков, ликвидности, доходности и информации в соответствии с собственными интересами, специфическими потребностями контрагентов и переменами в макро- и микросреде банка.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i="1" dirty="0"/>
              <a:t>Сделки с драгоценными металлами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К таким операциям относятся:</a:t>
            </a:r>
            <a:br>
              <a:rPr lang="ru-RU" dirty="0"/>
            </a:br>
            <a:r>
              <a:rPr lang="ru-RU" dirty="0"/>
              <a:t>- Открытие и ведение металлических счетов</a:t>
            </a:r>
            <a:br>
              <a:rPr lang="ru-RU" dirty="0"/>
            </a:br>
            <a:r>
              <a:rPr lang="ru-RU" dirty="0"/>
              <a:t>- Продажа и покупка драгоценных металлов</a:t>
            </a:r>
            <a:br>
              <a:rPr lang="ru-RU" dirty="0"/>
            </a:br>
            <a:r>
              <a:rPr lang="ru-RU" dirty="0"/>
              <a:t>- Депозитные операции</a:t>
            </a:r>
            <a:br>
              <a:rPr lang="ru-RU" dirty="0"/>
            </a:br>
            <a:r>
              <a:rPr lang="ru-RU" dirty="0"/>
              <a:t>- Кредитование под залог драгоценных металлов</a:t>
            </a:r>
            <a:br>
              <a:rPr lang="ru-RU" dirty="0"/>
            </a:br>
            <a:r>
              <a:rPr lang="ru-RU" dirty="0"/>
              <a:t>- Доверительное управление денежными средствами и драгоценностями</a:t>
            </a:r>
            <a:br>
              <a:rPr lang="ru-RU" dirty="0"/>
            </a:br>
            <a:r>
              <a:rPr lang="ru-RU" dirty="0"/>
              <a:t>- Ответственное хранение</a:t>
            </a:r>
            <a:br>
              <a:rPr lang="ru-RU" dirty="0"/>
            </a:br>
            <a:r>
              <a:rPr lang="ru-RU" dirty="0"/>
              <a:t>Совершать операции с драгоценными металлами может только уполномоченный на то коммерческий банк.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091" y="260648"/>
            <a:ext cx="8229600" cy="1143000"/>
          </a:xfrm>
          <a:solidFill>
            <a:srgbClr val="FFFF00"/>
          </a:solidFill>
        </p:spPr>
        <p:txBody>
          <a:bodyPr/>
          <a:lstStyle/>
          <a:p>
            <a:r>
              <a:rPr lang="ru-RU" b="1" dirty="0"/>
              <a:t>Ипотечное кредитование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Ипотечный кредит </a:t>
            </a:r>
            <a:r>
              <a:rPr lang="ru-RU" dirty="0"/>
              <a:t>- это денежные средства, предоставляемые банком клиенту взаймы под залог недвижимости. За пользование предоставленным кредитом клиент должен заплатить банку проценты, а также ежемесячно производить возврат заемных средств в сроки, установленные кредитным договором. Ипотечный кредит обычно выдается на длительный срок. 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091" y="260648"/>
            <a:ext cx="8229600" cy="1143000"/>
          </a:xfrm>
          <a:solidFill>
            <a:srgbClr val="FFFF00"/>
          </a:solidFill>
        </p:spPr>
        <p:txBody>
          <a:bodyPr/>
          <a:lstStyle/>
          <a:p>
            <a:r>
              <a:rPr lang="ru-RU" b="1" dirty="0"/>
              <a:t>Резюме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  <a:solidFill>
            <a:srgbClr val="FFFF00"/>
          </a:solidFill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Сегодня коммерческий банк способен предложить клиенту до 200 видов разнообразных банковских продуктов и услуг. Следует учитывать, что далеко не все банковские операции повседневно присутствуют и используются в практике конкретного банковского учреждения (например, выполнение международных расчетов или трастовые операции). Но есть определенный базовый набор, без которого банк не может существовать и нормально функционировать (прием депозитов, осуществление денежных платежей и расчетов, выдача кредитов). </a:t>
            </a:r>
          </a:p>
        </p:txBody>
      </p:sp>
    </p:spTree>
    <p:extLst>
      <p:ext uri="{BB962C8B-B14F-4D97-AF65-F5344CB8AC3E}">
        <p14:creationId xmlns:p14="http://schemas.microsoft.com/office/powerpoint/2010/main" val="2062126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u="sng" dirty="0"/>
              <a:t>Расчетно-кассовое обслуживание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- это открытие расчетного или текущего счета. Механизм функционирования счета определяется договором о расчетно-кассовом обслуживании, заключенным между клиентом и банком. Банк также контролирует выполнение кассовых планов клиентами, утверждает предельный остаток кассы, осуществляет контроль за исполнением кассовых операций.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0583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ЛИЗИНГ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329642" cy="5286412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b="1" dirty="0" err="1"/>
              <a:t>Ли́зинг</a:t>
            </a:r>
            <a:r>
              <a:rPr lang="ru-RU" dirty="0"/>
              <a:t> (</a:t>
            </a:r>
            <a:r>
              <a:rPr lang="ru-RU" dirty="0">
                <a:hlinkClick r:id="rId2" tooltip="Английский язык"/>
              </a:rPr>
              <a:t>англ.</a:t>
            </a:r>
            <a:r>
              <a:rPr lang="ru-RU" dirty="0"/>
              <a:t> </a:t>
            </a:r>
            <a:r>
              <a:rPr lang="ru-RU" i="1" dirty="0" err="1"/>
              <a:t>leasing</a:t>
            </a:r>
            <a:r>
              <a:rPr lang="ru-RU" dirty="0"/>
              <a:t> от </a:t>
            </a:r>
            <a:r>
              <a:rPr lang="ru-RU" dirty="0">
                <a:hlinkClick r:id="rId2" tooltip="Английский язык"/>
              </a:rPr>
              <a:t>англ.</a:t>
            </a:r>
            <a:r>
              <a:rPr lang="ru-RU" dirty="0"/>
              <a:t>  </a:t>
            </a:r>
            <a:r>
              <a:rPr lang="ru-RU" i="1" dirty="0" err="1"/>
              <a:t>to</a:t>
            </a:r>
            <a:r>
              <a:rPr lang="ru-RU" i="1" dirty="0"/>
              <a:t> </a:t>
            </a:r>
            <a:r>
              <a:rPr lang="ru-RU" i="1" dirty="0" err="1"/>
              <a:t>lease</a:t>
            </a:r>
            <a:r>
              <a:rPr lang="ru-RU" dirty="0"/>
              <a:t> — сдать в аренду) — вид </a:t>
            </a:r>
            <a:r>
              <a:rPr lang="ru-RU" dirty="0">
                <a:hlinkClick r:id="rId3" tooltip="Финансовые услуги"/>
              </a:rPr>
              <a:t>финансовых услуг</a:t>
            </a:r>
            <a:r>
              <a:rPr lang="ru-RU" dirty="0"/>
              <a:t>, связанных с кредитованием, приобретением </a:t>
            </a:r>
            <a:r>
              <a:rPr lang="ru-RU" dirty="0">
                <a:hlinkClick r:id="rId4" tooltip="Основные средства"/>
              </a:rPr>
              <a:t>основных фондов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ЛИЗИНГ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329642" cy="5286412"/>
          </a:xfrm>
          <a:solidFill>
            <a:srgbClr val="FFFF00"/>
          </a:solidFill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/>
              <a:t>    Первое упоминание о лизинговой сделке относится к 1066 г., когда Вильгельм-Завоеватель арендовал у нормандских судовладельцев корабли для вторжения на Британские острова. </a:t>
            </a:r>
          </a:p>
          <a:p>
            <a:pPr marL="0" indent="0" algn="just">
              <a:buNone/>
            </a:pPr>
            <a:r>
              <a:rPr lang="ru-RU" dirty="0"/>
              <a:t>  В 1248 г. была зарегистрирована первая официальная лизинговая сделка (крестоносцы таким образом получили амуницию). </a:t>
            </a:r>
          </a:p>
          <a:p>
            <a:pPr marL="0" indent="0" algn="just">
              <a:buNone/>
            </a:pPr>
            <a:r>
              <a:rPr lang="ru-RU" dirty="0"/>
              <a:t>  Понятие “лизинг” связывают с телефонной компанией “Белл”, когда в 1877 г. ею было принято решение не продавать телефонные аппараты, а сдавать их в аренду с правом выкупа. Первая лизинговая компания “Юнайтед Стейтс Лизинг </a:t>
            </a:r>
            <a:r>
              <a:rPr lang="ru-RU" dirty="0" err="1"/>
              <a:t>Корпорейшн</a:t>
            </a:r>
            <a:r>
              <a:rPr lang="ru-RU" dirty="0"/>
              <a:t>” была создана в 1952 г. в США.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7067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dirty="0"/>
              <a:t>Лизинг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 fontScale="85000" lnSpcReduction="10000"/>
          </a:bodyPr>
          <a:lstStyle/>
          <a:p>
            <a:r>
              <a:rPr lang="ru-RU" dirty="0"/>
              <a:t>Лизингодатель обязуется приобрести в </a:t>
            </a:r>
            <a:r>
              <a:rPr lang="ru-RU" dirty="0">
                <a:hlinkClick r:id="rId2" tooltip="Собственность"/>
              </a:rPr>
              <a:t>собственность</a:t>
            </a:r>
            <a:r>
              <a:rPr lang="ru-RU" dirty="0"/>
              <a:t> определённое лизингополучателем </a:t>
            </a:r>
            <a:r>
              <a:rPr lang="ru-RU" dirty="0">
                <a:hlinkClick r:id="rId3" tooltip="Имущество"/>
              </a:rPr>
              <a:t>имущество</a:t>
            </a:r>
            <a:r>
              <a:rPr lang="ru-RU" dirty="0"/>
              <a:t> у указанного им </a:t>
            </a:r>
            <a:r>
              <a:rPr lang="ru-RU" dirty="0">
                <a:hlinkClick r:id="rId4" tooltip="Продавец"/>
              </a:rPr>
              <a:t>продавца</a:t>
            </a:r>
            <a:r>
              <a:rPr lang="ru-RU" dirty="0"/>
              <a:t> и предоставить лизингополучателю это имущество за плату во временное </a:t>
            </a:r>
            <a:r>
              <a:rPr lang="ru-RU" dirty="0">
                <a:hlinkClick r:id="rId5" tooltip="Владение"/>
              </a:rPr>
              <a:t>владение</a:t>
            </a:r>
            <a:r>
              <a:rPr lang="ru-RU" dirty="0"/>
              <a:t> и </a:t>
            </a:r>
            <a:r>
              <a:rPr lang="ru-RU" dirty="0">
                <a:hlinkClick r:id="rId6" tooltip="Пользование"/>
              </a:rPr>
              <a:t>пользование</a:t>
            </a:r>
            <a:r>
              <a:rPr lang="ru-RU" dirty="0"/>
              <a:t>. В мировой практике широко распространён потребительский лизинг.</a:t>
            </a:r>
            <a:r>
              <a:rPr lang="ru-RU" baseline="30000" dirty="0">
                <a:hlinkClick r:id="rId7"/>
              </a:rPr>
              <a:t>[</a:t>
            </a:r>
            <a:r>
              <a:rPr lang="ru-RU" dirty="0">
                <a:hlinkClick r:id="rId8" tooltip="Договор"/>
              </a:rPr>
              <a:t>Договор</a:t>
            </a:r>
            <a:r>
              <a:rPr lang="ru-RU" dirty="0"/>
              <a:t> может предусматривать, что выбор продавца и приобретаемого имущества делает лизингодатель. Лизингополучатель может изначально являться </a:t>
            </a:r>
            <a:r>
              <a:rPr lang="ru-RU" dirty="0">
                <a:hlinkClick r:id="rId9" tooltip="Собственник"/>
              </a:rPr>
              <a:t>собственником</a:t>
            </a:r>
            <a:r>
              <a:rPr lang="ru-RU" dirty="0"/>
              <a:t> имущества.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ЛИЗИНГ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dirty="0"/>
              <a:t>«</a:t>
            </a:r>
            <a:r>
              <a:rPr lang="ru-RU" b="1" u="sng" dirty="0"/>
              <a:t>Лизинг</a:t>
            </a:r>
            <a:r>
              <a:rPr lang="ru-RU" dirty="0"/>
              <a:t> - это вид инвестиционной деятельности по приобретению имущества и передаче его на основании договора лизинга физическим или юридическим лицам за определенную плату, на определенный срок и на определенных условиях, обусловленных договором, с правом выкупа имущества лизингополучателем».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Виды лизинговых операций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ru-RU" dirty="0"/>
              <a:t>Финансовый</a:t>
            </a:r>
          </a:p>
          <a:p>
            <a:pPr marL="514350" indent="-514350">
              <a:buAutoNum type="arabicPeriod"/>
            </a:pPr>
            <a:r>
              <a:rPr lang="ru-RU" dirty="0"/>
              <a:t>Оперативный</a:t>
            </a:r>
          </a:p>
          <a:p>
            <a:pPr marL="0" indent="0" algn="just">
              <a:buNone/>
            </a:pPr>
            <a:r>
              <a:rPr lang="ru-RU" i="1" dirty="0"/>
              <a:t>Финансовый лизинг</a:t>
            </a:r>
            <a:r>
              <a:rPr lang="ru-RU" dirty="0"/>
              <a:t> — договор, в соответствии с которым лизингодатель обязуется приобрести в собственность указанное лизингополучателем имущество у определенного им продавца и предоставить лизингополучателю это имущество за плату во временное владение и пользование. </a:t>
            </a:r>
          </a:p>
          <a:p>
            <a:pPr marL="0" indent="0" algn="just">
              <a:buNone/>
            </a:pPr>
            <a:r>
              <a:rPr lang="ru-RU" dirty="0"/>
              <a:t>  Обычно, если иное не предусмотрено договором, предмет лизинга переходит в собственность лизингополучателя по окончании срока договора, который обычно соизмерим со сроком полной амортизации.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25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/>
              <a:t>Виды лизинговых операций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i="1" dirty="0"/>
              <a:t>Оперативный лизинг</a:t>
            </a:r>
            <a:r>
              <a:rPr lang="ru-RU" dirty="0"/>
              <a:t> — передача в пользование имущества многоразового использования на срок, меньший экономически целесообразного срока службы. Предмет лизинга возвращается лизингодателю. Обычно в оперативный лизинг сдают строительную технику, ЭВМ, транспортные средства.</a:t>
            </a:r>
          </a:p>
          <a:p>
            <a:pPr marL="0" indent="0">
              <a:buNone/>
            </a:pPr>
            <a:r>
              <a:rPr lang="ru-RU" dirty="0"/>
              <a:t>Банки занимаются в основном финансовым лизингом.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67243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1236</Words>
  <Application>Microsoft Office PowerPoint</Application>
  <PresentationFormat>Экран (4:3)</PresentationFormat>
  <Paragraphs>87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Arial</vt:lpstr>
      <vt:lpstr>Calibri</vt:lpstr>
      <vt:lpstr>Тема Office</vt:lpstr>
      <vt:lpstr>ТЕМА</vt:lpstr>
      <vt:lpstr>Нетрадиционными операциями коммерческих банков </vt:lpstr>
      <vt:lpstr>Расчетно-кассовое обслуживание</vt:lpstr>
      <vt:lpstr>ЛИЗИНГ</vt:lpstr>
      <vt:lpstr>ЛИЗИНГ</vt:lpstr>
      <vt:lpstr>Лизинг</vt:lpstr>
      <vt:lpstr>ЛИЗИНГ</vt:lpstr>
      <vt:lpstr>Виды лизинговых операций</vt:lpstr>
      <vt:lpstr>Виды лизинговых операций</vt:lpstr>
      <vt:lpstr>Схема лизинговой сделки</vt:lpstr>
      <vt:lpstr>ФАКТОРИНГ</vt:lpstr>
      <vt:lpstr>ФАКТОРИНГ</vt:lpstr>
      <vt:lpstr>Схема организации факторинга</vt:lpstr>
      <vt:lpstr>ФОРФЕЙТИНГ</vt:lpstr>
      <vt:lpstr>ФОРФЕЙТИНГ</vt:lpstr>
      <vt:lpstr>ФОРФЕЙТИНГ</vt:lpstr>
      <vt:lpstr>Схема форфейтирования</vt:lpstr>
      <vt:lpstr>ТРАСТ</vt:lpstr>
      <vt:lpstr>ТРАСТ</vt:lpstr>
      <vt:lpstr>СЕЛЕНГ</vt:lpstr>
      <vt:lpstr>СЕЛЕНГ</vt:lpstr>
      <vt:lpstr>Инжиринг</vt:lpstr>
      <vt:lpstr>Сделки с драгоценными металлами</vt:lpstr>
      <vt:lpstr>Ипотечное кредитование</vt:lpstr>
      <vt:lpstr>Резюме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</dc:title>
  <dc:creator>Admin</dc:creator>
  <cp:lastModifiedBy>user1</cp:lastModifiedBy>
  <cp:revision>28</cp:revision>
  <dcterms:created xsi:type="dcterms:W3CDTF">2002-12-31T21:04:46Z</dcterms:created>
  <dcterms:modified xsi:type="dcterms:W3CDTF">2021-02-28T04:56:13Z</dcterms:modified>
</cp:coreProperties>
</file>