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70" r:id="rId4"/>
    <p:sldId id="258" r:id="rId5"/>
    <p:sldId id="259" r:id="rId6"/>
    <p:sldId id="261" r:id="rId7"/>
    <p:sldId id="262" r:id="rId8"/>
    <p:sldId id="263" r:id="rId9"/>
    <p:sldId id="260" r:id="rId10"/>
    <p:sldId id="264" r:id="rId11"/>
    <p:sldId id="265" r:id="rId12"/>
    <p:sldId id="271" r:id="rId13"/>
    <p:sldId id="266" r:id="rId14"/>
    <p:sldId id="272" r:id="rId15"/>
    <p:sldId id="273" r:id="rId16"/>
    <p:sldId id="274" r:id="rId17"/>
    <p:sldId id="267" r:id="rId18"/>
    <p:sldId id="275" r:id="rId19"/>
    <p:sldId id="276" r:id="rId20"/>
    <p:sldId id="277" r:id="rId21"/>
    <p:sldId id="278" r:id="rId22"/>
    <p:sldId id="279" r:id="rId23"/>
    <p:sldId id="280" r:id="rId24"/>
    <p:sldId id="26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2D71C6E7-D90A-4FC8-8042-30DB4EF3E5E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DAE9193-E326-4811-895D-C04A50ED69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C6E7-D90A-4FC8-8042-30DB4EF3E5E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E9193-E326-4811-895D-C04A50ED69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2D71C6E7-D90A-4FC8-8042-30DB4EF3E5E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EDAE9193-E326-4811-895D-C04A50ED69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C6E7-D90A-4FC8-8042-30DB4EF3E5E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DAE9193-E326-4811-895D-C04A50ED69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C6E7-D90A-4FC8-8042-30DB4EF3E5E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DAE9193-E326-4811-895D-C04A50ED69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D71C6E7-D90A-4FC8-8042-30DB4EF3E5E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DAE9193-E326-4811-895D-C04A50ED69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D71C6E7-D90A-4FC8-8042-30DB4EF3E5E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DAE9193-E326-4811-895D-C04A50ED69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C6E7-D90A-4FC8-8042-30DB4EF3E5E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DAE9193-E326-4811-895D-C04A50ED69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C6E7-D90A-4FC8-8042-30DB4EF3E5E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DAE9193-E326-4811-895D-C04A50ED69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C6E7-D90A-4FC8-8042-30DB4EF3E5E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DAE9193-E326-4811-895D-C04A50ED69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2D71C6E7-D90A-4FC8-8042-30DB4EF3E5E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DAE9193-E326-4811-895D-C04A50ED69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D71C6E7-D90A-4FC8-8042-30DB4EF3E5E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DAE9193-E326-4811-895D-C04A50ED69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4290"/>
            <a:ext cx="8429684" cy="3071834"/>
          </a:xfrm>
        </p:spPr>
        <p:txBody>
          <a:bodyPr/>
          <a:lstStyle/>
          <a:p>
            <a:pPr algn="ctr"/>
            <a:r>
              <a:rPr lang="ru-RU" b="1" i="1" u="sng" dirty="0"/>
              <a:t>Активные операции коммерческих банков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Инвестиционные операции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операции по инвестированию банком своих средств в ценные бумаги и паи небанковских структур в целях совместной хозяйственно-финансовой и коммерческой деятельности, а также размещенные в виде срочных вкладов в других кредитных организациях. </a:t>
            </a:r>
          </a:p>
          <a:p>
            <a:endParaRPr lang="ru-RU" dirty="0"/>
          </a:p>
        </p:txBody>
      </p:sp>
      <p:pic>
        <p:nvPicPr>
          <p:cNvPr id="6146" name="Picture 2" descr="http://referat.univer.by/system/files/imagecache/post_images_350x350/investitsionnye_operats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357694"/>
            <a:ext cx="7215238" cy="2228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Фондовые операции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операции с ценными бумагами (помимо инвестиционных).</a:t>
            </a:r>
            <a:br>
              <a:rPr lang="ru-RU" dirty="0"/>
            </a:br>
            <a:r>
              <a:rPr lang="ru-RU" i="1" dirty="0"/>
              <a:t>К фондовым операциям относятся:</a:t>
            </a:r>
          </a:p>
          <a:p>
            <a:pPr marL="0" indent="0">
              <a:buNone/>
            </a:pPr>
            <a:r>
              <a:rPr lang="ru-RU" i="1" dirty="0"/>
              <a:t>- </a:t>
            </a:r>
            <a:r>
              <a:rPr lang="ru-RU" dirty="0"/>
              <a:t>операции с векселями</a:t>
            </a:r>
          </a:p>
          <a:p>
            <a:pPr marL="0" indent="0">
              <a:buNone/>
            </a:pPr>
            <a:r>
              <a:rPr lang="ru-RU" dirty="0"/>
              <a:t>-операции с ценными бумагами, котирующимися на фондовых биржах.</a:t>
            </a:r>
          </a:p>
          <a:p>
            <a:pPr marL="0" indent="0">
              <a:buNone/>
            </a:pP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2FD4F2-726B-4EBB-A9A0-FD1AD0D58DE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559300"/>
            <a:ext cx="5544616" cy="207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Валютные  операции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/>
              <a:t>операции по купле-продаже иностранной валюты и иных валютных ценностей, включая драгоценные металлы в монетах и слитках.</a:t>
            </a:r>
          </a:p>
          <a:p>
            <a:pPr marL="0" indent="0">
              <a:buNone/>
            </a:pP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EF8CC12-6C2D-44D9-A6A8-B326A596856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05064"/>
            <a:ext cx="5472608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63170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Гарантийные операции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операции по выдаче банком гарантии (поручительства) уплаты долга клиента третьему лицу при наступлении определенных условий; приносят банкам доход также в виде комиссионных.</a:t>
            </a: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  <p:pic>
        <p:nvPicPr>
          <p:cNvPr id="4100" name="Picture 4" descr="http://tnalog.ru/sites/default/files/imagecache/body/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071942"/>
            <a:ext cx="7286676" cy="25003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Статьи активов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423848" cy="44958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в плане счетов банковских организаций выделяется следующий состав  активов (статьи):</a:t>
            </a:r>
          </a:p>
          <a:p>
            <a:pPr lvl="0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на корсчетах;</a:t>
            </a:r>
          </a:p>
          <a:p>
            <a:pPr lvl="0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наличные в банковской кассе;</a:t>
            </a:r>
          </a:p>
          <a:p>
            <a:pPr lvl="0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 резервы в НБ РК;</a:t>
            </a:r>
          </a:p>
          <a:p>
            <a:pPr lvl="0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валюта;</a:t>
            </a:r>
          </a:p>
          <a:p>
            <a:pPr lvl="0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выданные займы (кредиты);</a:t>
            </a:r>
          </a:p>
          <a:p>
            <a:pPr lvl="0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вложения в ЦБ;</a:t>
            </a:r>
          </a:p>
          <a:p>
            <a:pPr lvl="0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в ЦБ</a:t>
            </a:r>
          </a:p>
          <a:p>
            <a:pPr lvl="0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доли в уставном капитале других организаций;</a:t>
            </a:r>
          </a:p>
          <a:p>
            <a:pPr lvl="0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драгметаллы и камни;</a:t>
            </a:r>
          </a:p>
          <a:p>
            <a:pPr lvl="0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недвижимое имущество;</a:t>
            </a:r>
          </a:p>
          <a:p>
            <a:pPr lvl="0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материально-техническая база банка;</a:t>
            </a:r>
          </a:p>
          <a:p>
            <a:pPr lvl="0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активы.</a:t>
            </a:r>
          </a:p>
          <a:p>
            <a:pPr marL="0" indent="0">
              <a:buNone/>
            </a:pP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5126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Классификация активов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423848" cy="44958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 структурой активов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понимается соотношение разных по качеству статей актива баланса банка и валюты баланса.</a:t>
            </a:r>
          </a:p>
          <a:p>
            <a:pPr marL="0" indent="0" algn="just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Активы банка можно классифицировать по  </a:t>
            </a:r>
            <a:r>
              <a:rPr lang="ru-RU" sz="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следующим критериям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just"/>
            <a:r>
              <a:rPr 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ликвидности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(скорости превращения в деньги):  высоколиквидные (наличные в кассе, остатки на корсчетах);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среднеликвидные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(корпоративные ЦБ, доли в уставном капитале);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низколиквидные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(недвижимость, земля).</a:t>
            </a:r>
          </a:p>
          <a:p>
            <a:pPr lvl="0" algn="just"/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доходности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(возможности приносить прибыль): дающие доход (инвестиции, выданные займы); не дающие доход (материальные активы).</a:t>
            </a:r>
          </a:p>
          <a:p>
            <a:pPr marL="0" indent="0">
              <a:buNone/>
            </a:pP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879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Классификация активов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423848" cy="4495800"/>
          </a:xfrm>
        </p:spPr>
        <p:txBody>
          <a:bodyPr>
            <a:normAutofit fontScale="62500" lnSpcReduction="20000"/>
          </a:bodyPr>
          <a:lstStyle/>
          <a:p>
            <a:pPr lvl="0" algn="just"/>
            <a:r>
              <a:rPr 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надежности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(степени наличия риска потерять актив): безрисковые (средства на корсчетах в НБ РК);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низкорисковые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(ссуды под залог драгметаллов, ценных бумаг государства);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среднерисковые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высокорисковые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(займы клиентам, включая просроченные).</a:t>
            </a:r>
          </a:p>
          <a:p>
            <a:pPr lvl="0" algn="just"/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срокам размещения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долгосрочные (срок использования которых от 3-х лет) среднесрочные (от 1 до 3 лет) краткосрочные (активы или наличные деньги, которые могут быть переведены в денежные средства в очень короткий срок, или быть использованными на протяжении года).</a:t>
            </a:r>
          </a:p>
          <a:p>
            <a:pPr marL="0" indent="0">
              <a:buNone/>
            </a:pP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2330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715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Резюме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dirty="0"/>
              <a:t>  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банк стабильно функционировал, в общей структуре активов должно содержаться примерно 12-15 % высоколиквидных активов. Каждый коммерческий банк должен заботиться о поддержания высокого уровня ликвидности своих активов, поскольку ликвидность – одно из самых основных принципов формирования активов банка.</a:t>
            </a:r>
          </a:p>
          <a:p>
            <a:pPr marL="0" indent="0" algn="just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Надежность и степень доходности, как правило, находятся в обратной зависимости: чем выше ожидаемый доход, тем более рисковым является вложение. Поэтому главная задача менеджмента банка – соблюдение баланса доходности, ликвидности и риска. С одной стороны, необходимо стремиться к получению максимальной прибыли, а с другой – не подвергать средства вкладчиков и инвесторов чрезмерному риску. Кроме того, банк в любой момент должен быть способен рассчитаться по своим обязательствам.</a:t>
            </a:r>
          </a:p>
          <a:p>
            <a:pPr>
              <a:buNone/>
            </a:pP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715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Резюме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активы коммерческого банка – это статьи бухгалтерского баланса, отражающие  размещение и использование ресурсов коммерческого банка.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Банковские активы  образуются, как правило, в результате активных  операций, т.е. размещения собственных и  привлеченных средств в целях получения дохода,  поддержания ликвидности и обеспечения работы банка.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67626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715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Ссудная операция - факторинг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b="1" dirty="0"/>
              <a:t>  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Факторинг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переуступка банку или специализированной факторинговой компании неоплаченных долговых требований (дебиторской задолженности), возникающих между контрагентами в процессе реализации товаров и услуг на условиях коммерческого кредита, в сочетании с элементами бухгалтерского, информационного, сбытового, страхового, юридического и др. обслуживания фирмы-поставщика.</a:t>
            </a:r>
          </a:p>
          <a:p>
            <a:pPr marL="0" indent="0" algn="just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Факторинг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деятельность специализированного учреждения (факторинговой компании или факторингового отдела банка) по взысканию денежных средств с должников своего клиента (промышленной или торговой компании) и управлению его долговыми требованиями.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7758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357166"/>
            <a:ext cx="8266014" cy="573883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5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Активы</a:t>
            </a:r>
          </a:p>
          <a:p>
            <a:endParaRPr lang="ru-RU" dirty="0"/>
          </a:p>
          <a:p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совокупность имущественных средств хозяйствующего субъекта, которые сформированы за счет ресурсов и от которых ожидается получение экономической выгоды в будущем. 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Таким образом, активы состоят из имущества и прав кредитной организации.</a:t>
            </a:r>
          </a:p>
          <a:p>
            <a:pPr marL="0" indent="0">
              <a:buNone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Имущество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совокупность средств, имеющих ценность в силу своих физических и платежных свойств (здания, оборудование, деньги в их наличной и безналичной формах). </a:t>
            </a:r>
          </a:p>
          <a:p>
            <a:pPr marL="0" indent="0">
              <a:buNone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Права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право владения каким либо активом, предполагающим получение ценностей (например, ценной бумагой, векселем, чеком, облигацией, акцией), право на получение дохода (совместная деятельность с другими хозяйствующими субъектами, погашение ценной бумаги), либо право по долговым требованиям (ссудная задолженность по различным видам кредитов, лизинг, факторинг и т.д.) 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715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Ссудная операция - факторинг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факторинговых операциях участвуют три стороны: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факторинговая компания (или факторинговый отдел банка)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специализированное учреждение, покупающее счета-фактуры у своих клиентов;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клиент (поставщик товара, кредитор)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промышленная или торговая фирма, заключившая соглашение с факторинговой компанией;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предприятие (заемщик)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фирма-покупатель товара.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55117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715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Ссудная операция - факторинг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Факторинговое обслуживание наиболее эффективно для малых и средних фирм, которые традиционно испытывают финансовые затруднения из-за несвоевременного погашения дебиторской задолженности и которые ограничены в получении банковского кредита.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факторинг обеспечивает для предпринимательской фирмы-поставщика следующие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Возможность финансирования за счет средств факторинговой компании до наступления срока платежа;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Уменьшение финансового риска фирмы;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Возможность получения от факторинговой компании информации о платежеспособности покупателей – клиентов фирмы.</a:t>
            </a:r>
          </a:p>
          <a:p>
            <a:pPr marL="0" indent="0" algn="just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633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715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Ссудная операция - лизинг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b="1" dirty="0"/>
              <a:t>  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Лизинг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представляет собой передачу имущества во вре­менное пользование с постепенной оплатой его стоимости, ус­луг лизингодателя и процента и является способом воспроиз­водства основных фондов в виде финансовой аренды. Это форма товарного (имущественного) кредита.</a:t>
            </a:r>
          </a:p>
          <a:p>
            <a:pPr marL="0" indent="0" algn="just">
              <a:buNone/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Лизинг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форма вложения средств на возвратной основе, т.е. предоставление на определенный период средств, которые лизингодатель получает обратно в установленное время.</a:t>
            </a:r>
          </a:p>
          <a:p>
            <a:pPr marL="0" indent="0" algn="just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94082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715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Ссудная операция - лизинг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/>
              <a:t>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отличие от договора купли-продажи, по которому право собственности на товар переходит от продавца к покупателю, при лизинге право собственности на предмет аренды сохраняется за арендодателем, а лизингополучатель приобретает лишь право на его временное использование. По истечении срока лизингового договора лизингополучатель может приобрести объект сделки по согласованной цене, продлить лизинговый договор или вернуть оборудование владельцу.</a:t>
            </a:r>
          </a:p>
          <a:p>
            <a:pPr marL="0" indent="0" algn="just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029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357166"/>
            <a:ext cx="8266014" cy="573883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операции</a:t>
            </a:r>
          </a:p>
          <a:p>
            <a:endParaRPr lang="ru-RU" b="1" i="1" u="sng" dirty="0"/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операции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операции, посредством которых банки размещают имеющиеся в их распоряжении ресурсы для получения прибыли и поддержания ликвидности.</a:t>
            </a:r>
          </a:p>
          <a:p>
            <a:pPr marL="0" indent="0" algn="just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Капитальные статьи активов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земля, здания, принадлежащие банку </a:t>
            </a:r>
          </a:p>
          <a:p>
            <a:pPr marL="0" indent="0" algn="just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денежная наличность банков, учетные векселя и другие краткосрочные обязательства, ссуды и ценные бумаги.</a:t>
            </a:r>
          </a:p>
          <a:p>
            <a:pPr marL="0" indent="0">
              <a:buNone/>
            </a:pP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4396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 активным операциям коммерческого банка относятся: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257800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/>
              <a:t>краткосрочное и долгосрочное кредитование </a:t>
            </a:r>
            <a:r>
              <a:rPr lang="ru-RU" i="1" dirty="0" err="1"/>
              <a:t>производственной,социальной</a:t>
            </a:r>
            <a:r>
              <a:rPr lang="ru-RU" i="1" dirty="0"/>
              <a:t>, инвестиционной и научной деятельности предприятий и организаций; </a:t>
            </a:r>
          </a:p>
          <a:p>
            <a:r>
              <a:rPr lang="ru-RU" i="1" dirty="0"/>
              <a:t>предоставление потребительских ссуд населению;</a:t>
            </a:r>
          </a:p>
          <a:p>
            <a:r>
              <a:rPr lang="ru-RU" i="1" dirty="0"/>
              <a:t>приобретение ценных бумаг; </a:t>
            </a:r>
          </a:p>
          <a:p>
            <a:r>
              <a:rPr lang="ru-RU" i="1" dirty="0"/>
              <a:t>лизинг; </a:t>
            </a:r>
          </a:p>
          <a:p>
            <a:r>
              <a:rPr lang="ru-RU" i="1" dirty="0"/>
              <a:t>факторинг; </a:t>
            </a:r>
          </a:p>
          <a:p>
            <a:r>
              <a:rPr lang="ru-RU" i="1" dirty="0"/>
              <a:t>инновационное финансирование и кредитование;</a:t>
            </a:r>
          </a:p>
          <a:p>
            <a:r>
              <a:rPr lang="ru-RU" i="1" dirty="0"/>
              <a:t>долевое участие средствами банка в хозяйствен­ной деятельности предприятий; </a:t>
            </a:r>
          </a:p>
          <a:p>
            <a:r>
              <a:rPr lang="ru-RU" i="1" dirty="0"/>
              <a:t>ссуды, предоставляемые другим банкам.</a:t>
            </a: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Активные операции можно разделить на:</a:t>
            </a:r>
            <a:endParaRPr lang="ru-RU" dirty="0"/>
          </a:p>
        </p:txBody>
      </p:sp>
      <p:pic>
        <p:nvPicPr>
          <p:cNvPr id="4" name="Picture 2" descr="http://prokredit1.ru/wp-content/uploads/2013/01/Kreditnyye-operatsii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1714488"/>
            <a:ext cx="4857784" cy="4933574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14488"/>
            <a:ext cx="8423848" cy="4643470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ru-RU" sz="8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Кассовые операции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ru-RU" sz="8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Ссудные операции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ru-RU" sz="8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Расчетные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ru-RU" sz="8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Инвестиционные 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ru-RU" sz="8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Фондовые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ru-RU" sz="8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Валютные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ru-RU" sz="8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Гарантийные</a:t>
            </a: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Ссудные операции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операции по предоставлению средств заемщику на началах срочности, возвратности и платности. Ссудные операции, связанные с покупкой векселей либо принятием векселей в залог, представляют собой учетные операции.</a:t>
            </a:r>
            <a:endParaRPr lang="ru-RU" dirty="0"/>
          </a:p>
          <a:p>
            <a:endParaRPr lang="ru-RU" dirty="0"/>
          </a:p>
        </p:txBody>
      </p:sp>
      <p:sp>
        <p:nvSpPr>
          <p:cNvPr id="9220" name="AutoShape 4" descr="data:image/jpeg;base64,/9j/4AAQSkZJRgABAQAAAQABAAD/2wCEAAkGBhISEBEUEhQQDxAPEg8QEA8PEBAPDw0QFBAVFBUQFBQXHCYeFxkjGRQSHy8gIycpLCwsFR4xNTAqNSYrLCkBCQoKDgwOFw8PGikcHBwpKSkpKSkpKSkpKSwpKSkpKSkpKSkpKSkpKSkpKSkpKSkpKSkpLCkpKSksKSksKSwpLP/AABEIAOEA4QMBIgACEQEDEQH/xAAcAAABBQEBAQAAAAAAAAAAAAAFAAIDBAYBBwj/xABGEAABAwIDBAUHCgQFBAMAAAABAAIDBBEFITEGEkFREyJhcYEUMlKRobGzByM0c3SStMHR8BU1QuElU3KT0kNiZIIXJDP/xAAZAQADAQEBAAAAAAAAAAAAAAAAAQIDBAX/xAAlEQEBAAICAgICAgMBAAAAAAAAAQIRAzESIQRBIlETFFJhcTL/2gAMAwEAAhEDEQA/AAVJh0Rp4T0UJJihJPRR3JMbcybLOYxSsBNmMGfBjB7gtZRfRofqYPhNWaxoa961z6Z49s/JG3kPutVVzByHqCuytVWQLB0o90ch6glujkPUEkkKhpjHILm52BPSKBowtH7sm7v7sFIkUFpHu/uwXP3oFJZNIQRer1BPFuQ9QTLJ4CCSxkcmnwH6K5GG+iz7jf0VBqmjeUkr2430Wfcb+i4Gs9Fn3G/ooOkTDKgtLgDPRZ9xv6Ltmeiz7jf0Q4VCeJ0xpscFpInaxxHvijPvC0rcKgsPmaf/AGIv+KzWz78gtdFoF1YdOfLtXGEQf5NP/sRf8ULxbDIQDaKEd0MQ/JHwhmMaFVYUec18LQ/JrR3NaFTeByH3WojirOuUP6NcuXbeGBo5D7oSDRyH3QpgxNLVJhtl1JJUHrVD9Gh+oh+E1ZzGm6rSUI/+tD9TB8JqAYs3MrXPpniB+TErj8HcdEfwyh3rLQQYMCNFlpp52PNZcOeFWfE4agr06owDsQir2f7EaP8AkYYri0NXgluCGS4WRzUtJnKorinfSOCicwoO2GhcKS5dBHEJ7Qo2lSNCQrtk9oTmhd3UkmuUTipwFG8ICuSpGFMe1PYnsNvs6ch4LYw+aFi9nXZDwWzg0C68OnLn2lahuL6HuREIdiw6p7lVpR5/iTLvUIhVnEXddQteuPO+20ROjUMitSPVWQqYoKSSSWget4f9Gh+pg+E1BMTbr3o5h/0aH6mD4TUGxTUrXPpniJbPx6Lb0NILLG7OnRegYc3IKIVulaSgCG1WGLTvjCp1EWSE7YavwzXJBJ8OW3xGEZoHJELqMmkZiXDFQmwvsWxdThUp6RTtW2LlwzsVR9AQtlNRKnJQo2fkyppiFwLRyUCGVtJa6FTLamHLqhCswwEpKMKaQrTqQqB0ZCCQ7qcQnBJyA1OzhyC29MeqsNs4cgtzTeauvHpy59pVQxTzfBXgVSxTQ9ytMec446zkNbVIjtA3NA7Lkynt0Y9LonunuVWHIqzZLSg1JJJUT1ug+jQ/UwfCaguL8Uaw/wCjQ/UwfCaguL8Vtl0idi+zHBej4Wzqhed7KDRenYXFkO5ZpySPiVaoiyRQwqtVR5ITpk8Uba6z0js1qcYjWZfHmprSGgqCUK2Ikx1MVlowuRqh3AiMtOVULLIkCCWHJA8Tj/NaKTRAsT0K1nRRmgLuRqjg9yD26y0GGnRQ1q02guNFXnwsLR0cAIClloMkaZeTCz4eQqslIQtnU4ch8lB2J6V5I9nWEWW5pfNWZwqlsVp6YdVdGNZ5JQqmJjqq2FVxEdVaIec7QjNAmtWg2hbn4oG1q5s+2+HTrWqZrk1oTwFCg1JJdVE9bw/6PD9TB8JqDYsNUZw76PD9TB8JqEYs1a5dM52MbIjzV6lhWgXlmyI08F6phQ6oWcosEd1V6huSslV50yZvGIsis0Yc1qsX0WdIzU0zoKNT+Qd6tUUd0SZAFIZypw7I5FA6mmst1V0wss1iFPyzJ0AzJ8Eqcm2dlagOJtW2m2dkDLu3GOPmxOcekd2kDze4rIYpHa98uziOwq4u42dsu5nWR7C2aILK3rLSYRHooh5NDQRZBEAzJV6TIJ0k9lcZacmjCpPpwrLpgqzpUA+mhzRZjckHppM0YjOS1xKnBV68dVTqCu81aJee7QjPxQRgRvaMZnvQOIrmzvtvjPSy2NO3FdwfCZal4ZC0vceV91o5uPAL2vZH5KIIWsfOBJKd2+9bdGegHBKS0rXzhZJHfJ28klWjb7Dvo8P1MHwmoXigRTDfo8P1MHwmodiQWuXSIK7IN0XqeFs6oXl2yPBepYZJ1VjLqCrz8lQqqiymq6gBBqx5tdxbEz0n5E9zdSpuejmNvSjilRcFCIqR7gX2DYxrI87rfC+qfiW01PEOoOneOL/NFuTRl67rJYptDNUHruJadGC1mjkAFPla6MeH/JpRtXBE6x3pLcWDL2qX/wCQIf6Y5CfALKYZg4ebvNhy59i01HhkbRk0d+qyy5pPUb4/GlD8W20qX5RR9CObrPd/ZUaTHq4Hfa7rC4PVb1r8CtS/DGusLA35KSPDaeMXfI0AZka3PKwUfzW9Rv8AwY49h2CQvmfdweLHeJdYMYBq4u5D8ljtqalr55nM8wvO6eYGV/Gy1eP7SF7OhhHRQ/1enL38gsPiS3w3fdcfPy45fhj1Gfkd1lo8Il0WYmPWRbDZTkrYZRs4qkAKtU1IKosnNlE96ELgqe1NdKVTbIjuz0jXEsIbcnU8RySt17Vhh5ZSKVDJ1uK0FO7JF4tnIiLgC/FckwO3mkgIx+RjW+Xw84HKGtHVV6egLBfUc1RrPN93b2LpxzmU3HJycdwuqwO0LNe9UsB2dlqpAyIX5u/pb/dbSLYeereOqWRnMudkSOxbvDMAhoI7M3d7ieZspnH5UeWovbEbMwYfDmGmR2b3EXc42RSt2lYLZ5bze7VY2vxp50cT7EML3OcLknMe9dmPBJ2xy5HlfTJKukuPTo2942f2JjkpKZ3lIaXU9M4tMYJaTCw2Ganm+S6F/nVbh3RMHtJVnZvDHOpKU86alPrp2Ik7Cn9pW3hjftG7+gak2AjgOVWHAcHRNLj91yOU9A5oykY4WyNnZ+AvZdjwY8eXipo8EP8ASbHsy9yV48P2ct/SCrkdHC6QN6eQXyjs9sXbbW/avJ8Z2gmncQS43JG7ne/cvW5sAeQQ4h2uXH1jNeebT4LNSyEtAtJch7hdwHHPiRf1LDLgmrlLvTfj5dXxs0yj4HCw4+iDp3rrYg3vVywYL3u86k6qpbePeuK5bdsx0e2qcNLm3Iq1Bicn/Uc4Z5bo6ttMylTUQPHirvkF8hmp3P0q45a7TQ4pca5d97qKWouhtVRvZ5ot2A5FQiocPOaR28FtLHJnhn9+1yYXQXEW5Ig+qyQysnvfNazpz6sZypbmiOH8FRqfORCgI9iFfQxEMkyUJ0MibK8JVG0bCrdNvXBZe40IVzCtnpJAHOBZHrc5Fw7EejogMmNs0WztmVO5J7b8fFll16Pw/HpWsu8DIeJROi2iDxaxvyUDMF3hzPap6HCA14NuFiubPX09Tj9TVWpWl+uhUMEbI3Xc3eHC4ui4jF1BWQXC04uTwrDm45lFefahwBaxoaO5BqitkkOZTtzrOBGh9akEK9rjylm48LPGzLSkIVNFHmO8e9Tli7GMx3j3rTaNPFbJLtkl57rfVuyEQ/h9Ef8AxKP8OxEnx5ofsif8OofslJ8BiJgqVo3xpsbbKe104RoBkbVmvlBo96nYbX3JB6nNII9i1QCD7Twb1NJ/2lrvU4fqr47rOJz/APLwythLXuaeBt4aqqG2OS1GLYe3pC4nzg3Luyv7FVdQs4WJ4Lzuf8eTLGft6nFPPCULinI7VaZXv4MJV6Ki0y19quwU4GZt/ZZeTeYgxFQ/zWNA5uOifFhcpPX3SLXICPMnA7Bxy4K0KmJgu4hoGZcdAOd1PnVTCfbPS7P3Hm2Qes2XJvcZcxcWXo1PPDJmx8b7+g9rx7ClV0zd3QHLx8AnObKJy4sMnjddsvK0FzAXj0ct5C4JN3nllY6jwXtUWGB1+r2HL99yA4tsXHMTfqk2s8ecw3sO/uW+PPvtzcnxfX4vP21i2PyX4OyrrHdIA5kDOkLSL7zibC/YsPi2GyU8z4pcnsP/AKvadHt5gj95L0L5Cau1XUMtffhab8t1391venFMfftpMUi3qhzRkxmQaNAp4I27wZlfj2KHEoXCWUjLfeQ06ZXKbTU3Q9Y9Z7tSTmuXK2vXk10NGm3QuiMFUhWOOoyTxUhSmrghSkYLIcaw3sFYj3nKoi+wiuIErRxIKn6FKpp/ngdSBYKy2DLNet8a/hHkfJn53Sm6FdYwXb3tz8VPLIxupH5qlJisYIzvmOHatrm55K8TsupnSpLjdL6u2SP+H0P2Sk/DsRVoQnZH+X0P2Sk/DsRlrUjODV1IJJA0BVcTZeGQc2FXFBWDqP8A9J9yc7hXqvMcYpWF7C4XO6QORF1QMUY4N8NQi20DSJGgehfxJKD+QEm5IHZmFwfJs/lyet8b1xQ9s40Y0FxFgbE5qd4eNGtcdbp8cFhqzlYEjxTQze525c1g6Z7DJnSk9YWHJo1SgjcciCdf0RmOhF+NuQ1KkOJUzHbr5Y2uAzBNvba3tT3tVkjIVOyTC4ubG0HmBukdxbYp8cFXA07sslhazZLTAdg37ketbymfE65a5j+1jmvA77FVa6lB0sRcZ9l8zbhldPyZan0zdLtNWMt0jI5mZ9eO8T297TcH1q/BtzSRuDpxNEBn1oHu3nWysW3BtrqibKAblzkg209NFHQVTpQN0scyNvpzuI3LdoOfgjCS5FluY15xtltB5bWSzAFkZ3Y4WG12xMFm37TmfFG/khxJsWIta42E7HRj/VqPcsWp6KqMUscg1jex/wB11/cu+z08qX2922riMMrLG7N1zgNTe6CUzpZXh5NgOHCyM19b08LZiCOmaOjaRYtBHELN19RIfmYxYZbzwM78guaaepNyTbSSy5c+5VCSTa1k3AqeRgAcd4dvuzR18bBYkgW7VPueiyulSiouavPqI4xmQOzihWIbRsYCI8zzCz1RVl9y7M+5bYcNy91ycnPjj6ghiu0kMbi9xHYNVj8W+U1zsom+JFkN2kkJvdZagj3n9y65fGeMcNvnl5VsKCrnmN3uOfAXsFpqGjFxlxGvehWD09gPBH2G1u8e9UTx3dSXLpKFPrPZAf4fQ/ZKT8OxF0I2Q/l9D9kpPw7EYCDdCSSSREq2IH5t/d+asqvW+Ye2w9qePZXp53tBczO5NDW9ul7+1Uo23I5ckQrLOe92t3Gx5i9vyCpzx2FxovJ5b5Z5X/b2+LHxwkNfDr2qONrjl6iVLT1A0IB96knqnDzAL83AkexRG0JtM4ixcc/3ZVqnZ7eAvbXgqsmL1jDfdgkbyLCz1OaSQfAq9T7Ugt+cYY3ejffv/wB280ad9lWteyvfoAq9kbO3hvMIHnxdV9+e80gqCXDK2MENqqkNFrZxyG3e4XWnkq423lkd0cYtd7j1RvGwF9BwCmkx+jLcpobW16WP9Vct/wCoymEuqwFZFiYY57amaUMBJZcsfu8S1ujvBZCsxOWW3SSSS7ubd97nBpOpAJy8F61V7aUMLHubIJ5Q35qKO7953a61mi+vcvG5AeXbkOZv+a6uPdnuPP8AkWS/jS3k5pzHG1jbgc729iiDTyKkax3Jbacu3reEfKJBNYSfNybrWhrvNFhwRSSrpYjffa9zsyBY3K8UbEeRR7AAbi/PjmonF7dP9u609LdiheOr1W8FVnmJGZJUFIeqnPK3mGMcmWeWXdD50g7qpTFcboVozZnaAZFZzBLb571pMf0KydDLuyeKV7VHpOGTCwVyap07x71l6LE7DVTy4pdLsMPvJKHfSUm+vdj/AOX0P2Sk/DsRhCNj/wCXUP2Sk/DsRdIySSSQCQfaqu6Glmk/y43uHa/dIaPvFqLleZfKntVHbyVrrvD2OnFjZoDd5rb8SSW+pOdhiaPaWqaAHdHJYDVu6cu1pRJm1dxZ8Th/pe0j2hZ3ytvNd8sbz/JZ5cGF+muPyOTHqtPHtBD6Eo7g0n3q9S45C7+rdvwkAb6uCxXlrea55a1RfjYNJ8zk+/b0F9Ux2QDSOJvcexdmbA2O73NaPRvmPBefeXNXPL2/sBZ/1ZPtp/dv6Gcaxp0sToWNDISWknMySbpu0E6AcbBZt2FDkPUFafiIVd+JBdOOOOM1HHnnlnd0z+FBd/hYXDirVG7GB2KvTPWzv4YFMzDgqRxgdiX8ab2J7h6EW0DVdoKZoOSBNxwIhhuJ7xyRuG1sBsF12iipZLhPemShOus0KU+pTWaFVCZ/HdCsTIet4rb46MisTMesVGZxcp62yuUlQXHxCChyObOwXd3ke9TiGfskn7iSan17sf8Ay6h+yUn4diLoRsf/AC6h+yUn4diLpAkklwlAVsUxBkEMk0h3Y4WPkeeTWi/7718o4nj0k880zsnTyPkcOW8ch4Cw8F7b8um0LIsPNNvjpqp8YEYPW6Fr957iODcgPFfPjXJKxEBVu5rvlbuapteu76Nq0t+Vu5rnlB5qoZV0OQWotic81K15VWMKw0JEc55UEhU7goXICBxKhcO9Wd1RuagINxNewqy1qc5iAqRo7s+7NCRGieBmzk52Veg0Hmqy5UMPqhZWzMFpEKdQmxnIrtQ5NiTKgmODIrD1A6xW6xtuRWOlprkqchFFbHZWm83vHvWbFHotzsxT23O9vvSk0bA7qSksuIU9kwHbyrjpqdjXRlrIIGtDo2kgCJoGYsrNT8p1aNDB39F/dZHDT8zD9VD8NqVUq9JlaF3yp19j1oe/oRf3oFi3yn4m4EeUGMEW+ajjjPrsSEOeMig9es1A2IVkksjnyPfLI45ySOc97u8lVwSrJjzXeiSXtXuu7yfJGoSEahbOLk+MpjU9hQNrkSsNCqRSKyJEA5yhcpHOTN5Ada1Me1SNckUBAWp4F08gJCyAY6NTUrt0pJISL0+KWRamrr89FkozmEfoCrl2kYLlMwZKmHG6txHJXoqFYuNVmtzMrT4rxWbMguUshHI2XIC2uAttu97fesfTOG8FrsMfbd7x71OzecJJl11JTfYc75mH6qH4bV2pKWGA9DDkf/yh4H/LauVXHI+orSxEVXaFCK9FXXz1QavKyVsM3s0/eVR780ulSWsPKgcEwyLm8gHWXLrm+uXQSQTKUVCpkppkTMQNSm+UKhvrhcUaAj5Sl5Sh2+Ut8o0kR8pXRUIbvlLfKNGJeUpGpQzpCl0hRoxWKpzC1WFZrBRvO8O9bnAr5aqsWdo90WQUkbU/dNhkfUUg08j6itSCMV4rMPb1itRijTnkfUs46LrLPMQ+iZ1lpKSW1u8e9Z+mjseKKRvItqlibD7ySjukhR7NB3D3LjkkkEaonpJJGiXEkkGSRXUkBxJJJAJcSSQCSSSQCSSSQRJJJIM1dCSSCdCtwpJIJOkkkmEcihSSRTOaurqSUCokkkg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2" name="AutoShape 6" descr="data:image/jpeg;base64,/9j/4AAQSkZJRgABAQAAAQABAAD/2wCEAAkGBhISEBEUEhQQDxAPEg8QEA8PEBAPDw0QFBAVFBUQFBQXHCYeFxkjGRQSHy8gIycpLCwsFR4xNTAqNSYrLCkBCQoKDgwOFw8PGikcHBwpKSkpKSkpKSkpKSwpKSkpKSkpKSkpKSkpKSkpKSkpKSkpKSkpLCkpKSksKSksKSwpLP/AABEIAOEA4QMBIgACEQEDEQH/xAAcAAABBQEBAQAAAAAAAAAAAAAFAAIDBAYBBwj/xABGEAABAwIDBAUHCgQFBAMAAAABAAIDBBEFITEGEkFREyJhcYEUMlKRobGzByM0c3SStMHR8BU1QuElU3KT0kNiZIIXJDP/xAAZAQADAQEBAAAAAAAAAAAAAAAAAQIDBAX/xAAlEQEBAAICAgICAgMBAAAAAAAAAQIRAzESIQRBIlETFFJhcTL/2gAMAwEAAhEDEQA/AAVJh0Rp4T0UJJihJPRR3JMbcybLOYxSsBNmMGfBjB7gtZRfRofqYPhNWaxoa961z6Z49s/JG3kPutVVzByHqCuytVWQLB0o90ch6glujkPUEkkKhpjHILm52BPSKBowtH7sm7v7sFIkUFpHu/uwXP3oFJZNIQRer1BPFuQ9QTLJ4CCSxkcmnwH6K5GG+iz7jf0VBqmjeUkr2430Wfcb+i4Gs9Fn3G/ooOkTDKgtLgDPRZ9xv6Ltmeiz7jf0Q4VCeJ0xpscFpInaxxHvijPvC0rcKgsPmaf/AGIv+KzWz78gtdFoF1YdOfLtXGEQf5NP/sRf8ULxbDIQDaKEd0MQ/JHwhmMaFVYUec18LQ/JrR3NaFTeByH3WojirOuUP6NcuXbeGBo5D7oSDRyH3QpgxNLVJhtl1JJUHrVD9Gh+oh+E1ZzGm6rSUI/+tD9TB8JqAYs3MrXPpniB+TErj8HcdEfwyh3rLQQYMCNFlpp52PNZcOeFWfE4agr06owDsQir2f7EaP8AkYYri0NXgluCGS4WRzUtJnKorinfSOCicwoO2GhcKS5dBHEJ7Qo2lSNCQrtk9oTmhd3UkmuUTipwFG8ICuSpGFMe1PYnsNvs6ch4LYw+aFi9nXZDwWzg0C68OnLn2lahuL6HuREIdiw6p7lVpR5/iTLvUIhVnEXddQteuPO+20ROjUMitSPVWQqYoKSSSWget4f9Gh+pg+E1BMTbr3o5h/0aH6mD4TUGxTUrXPpniJbPx6Lb0NILLG7OnRegYc3IKIVulaSgCG1WGLTvjCp1EWSE7YavwzXJBJ8OW3xGEZoHJELqMmkZiXDFQmwvsWxdThUp6RTtW2LlwzsVR9AQtlNRKnJQo2fkyppiFwLRyUCGVtJa6FTLamHLqhCswwEpKMKaQrTqQqB0ZCCQ7qcQnBJyA1OzhyC29MeqsNs4cgtzTeauvHpy59pVQxTzfBXgVSxTQ9ytMec446zkNbVIjtA3NA7Lkynt0Y9LonunuVWHIqzZLSg1JJJUT1ug+jQ/UwfCaguL8Uaw/wCjQ/UwfCaguL8Vtl0idi+zHBej4Wzqhed7KDRenYXFkO5ZpySPiVaoiyRQwqtVR5ITpk8Uba6z0js1qcYjWZfHmprSGgqCUK2Ikx1MVlowuRqh3AiMtOVULLIkCCWHJA8Tj/NaKTRAsT0K1nRRmgLuRqjg9yD26y0GGnRQ1q02guNFXnwsLR0cAIClloMkaZeTCz4eQqslIQtnU4ch8lB2J6V5I9nWEWW5pfNWZwqlsVp6YdVdGNZ5JQqmJjqq2FVxEdVaIec7QjNAmtWg2hbn4oG1q5s+2+HTrWqZrk1oTwFCg1JJdVE9bw/6PD9TB8JqDYsNUZw76PD9TB8JqEYs1a5dM52MbIjzV6lhWgXlmyI08F6phQ6oWcosEd1V6huSslV50yZvGIsis0Yc1qsX0WdIzU0zoKNT+Qd6tUUd0SZAFIZypw7I5FA6mmst1V0wss1iFPyzJ0AzJ8Eqcm2dlagOJtW2m2dkDLu3GOPmxOcekd2kDze4rIYpHa98uziOwq4u42dsu5nWR7C2aILK3rLSYRHooh5NDQRZBEAzJV6TIJ0k9lcZacmjCpPpwrLpgqzpUA+mhzRZjckHppM0YjOS1xKnBV68dVTqCu81aJee7QjPxQRgRvaMZnvQOIrmzvtvjPSy2NO3FdwfCZal4ZC0vceV91o5uPAL2vZH5KIIWsfOBJKd2+9bdGegHBKS0rXzhZJHfJ28klWjb7Dvo8P1MHwmoXigRTDfo8P1MHwmodiQWuXSIK7IN0XqeFs6oXl2yPBepYZJ1VjLqCrz8lQqqiymq6gBBqx5tdxbEz0n5E9zdSpuejmNvSjilRcFCIqR7gX2DYxrI87rfC+qfiW01PEOoOneOL/NFuTRl67rJYptDNUHruJadGC1mjkAFPla6MeH/JpRtXBE6x3pLcWDL2qX/wCQIf6Y5CfALKYZg4ebvNhy59i01HhkbRk0d+qyy5pPUb4/GlD8W20qX5RR9CObrPd/ZUaTHq4Hfa7rC4PVb1r8CtS/DGusLA35KSPDaeMXfI0AZka3PKwUfzW9Rv8AwY49h2CQvmfdweLHeJdYMYBq4u5D8ljtqalr55nM8wvO6eYGV/Gy1eP7SF7OhhHRQ/1enL38gsPiS3w3fdcfPy45fhj1Gfkd1lo8Il0WYmPWRbDZTkrYZRs4qkAKtU1IKosnNlE96ELgqe1NdKVTbIjuz0jXEsIbcnU8RySt17Vhh5ZSKVDJ1uK0FO7JF4tnIiLgC/FckwO3mkgIx+RjW+Xw84HKGtHVV6egLBfUc1RrPN93b2LpxzmU3HJycdwuqwO0LNe9UsB2dlqpAyIX5u/pb/dbSLYeereOqWRnMudkSOxbvDMAhoI7M3d7ieZspnH5UeWovbEbMwYfDmGmR2b3EXc42RSt2lYLZ5bze7VY2vxp50cT7EML3OcLknMe9dmPBJ2xy5HlfTJKukuPTo2942f2JjkpKZ3lIaXU9M4tMYJaTCw2Ganm+S6F/nVbh3RMHtJVnZvDHOpKU86alPrp2Ik7Cn9pW3hjftG7+gak2AjgOVWHAcHRNLj91yOU9A5oykY4WyNnZ+AvZdjwY8eXipo8EP8ASbHsy9yV48P2ct/SCrkdHC6QN6eQXyjs9sXbbW/avJ8Z2gmncQS43JG7ne/cvW5sAeQQ4h2uXH1jNeebT4LNSyEtAtJch7hdwHHPiRf1LDLgmrlLvTfj5dXxs0yj4HCw4+iDp3rrYg3vVywYL3u86k6qpbePeuK5bdsx0e2qcNLm3Iq1Bicn/Uc4Z5bo6ttMylTUQPHirvkF8hmp3P0q45a7TQ4pca5d97qKWouhtVRvZ5ot2A5FQiocPOaR28FtLHJnhn9+1yYXQXEW5Ig+qyQysnvfNazpz6sZypbmiOH8FRqfORCgI9iFfQxEMkyUJ0MibK8JVG0bCrdNvXBZe40IVzCtnpJAHOBZHrc5Fw7EejogMmNs0WztmVO5J7b8fFll16Pw/HpWsu8DIeJROi2iDxaxvyUDMF3hzPap6HCA14NuFiubPX09Tj9TVWpWl+uhUMEbI3Xc3eHC4ui4jF1BWQXC04uTwrDm45lFefahwBaxoaO5BqitkkOZTtzrOBGh9akEK9rjylm48LPGzLSkIVNFHmO8e9Tli7GMx3j3rTaNPFbJLtkl57rfVuyEQ/h9Ef8AxKP8OxEnx5ofsif8OofslJ8BiJgqVo3xpsbbKe104RoBkbVmvlBo96nYbX3JB6nNII9i1QCD7Twb1NJ/2lrvU4fqr47rOJz/APLwythLXuaeBt4aqqG2OS1GLYe3pC4nzg3Luyv7FVdQs4WJ4Lzuf8eTLGft6nFPPCULinI7VaZXv4MJV6Ki0y19quwU4GZt/ZZeTeYgxFQ/zWNA5uOifFhcpPX3SLXICPMnA7Bxy4K0KmJgu4hoGZcdAOd1PnVTCfbPS7P3Hm2Qes2XJvcZcxcWXo1PPDJmx8b7+g9rx7ClV0zd3QHLx8AnObKJy4sMnjddsvK0FzAXj0ct5C4JN3nllY6jwXtUWGB1+r2HL99yA4tsXHMTfqk2s8ecw3sO/uW+PPvtzcnxfX4vP21i2PyX4OyrrHdIA5kDOkLSL7zibC/YsPi2GyU8z4pcnsP/AKvadHt5gj95L0L5Cau1XUMtffhab8t1391venFMfftpMUi3qhzRkxmQaNAp4I27wZlfj2KHEoXCWUjLfeQ06ZXKbTU3Q9Y9Z7tSTmuXK2vXk10NGm3QuiMFUhWOOoyTxUhSmrghSkYLIcaw3sFYj3nKoi+wiuIErRxIKn6FKpp/ngdSBYKy2DLNet8a/hHkfJn53Sm6FdYwXb3tz8VPLIxupH5qlJisYIzvmOHatrm55K8TsupnSpLjdL6u2SP+H0P2Sk/DsRVoQnZH+X0P2Sk/DsRlrUjODV1IJJA0BVcTZeGQc2FXFBWDqP8A9J9yc7hXqvMcYpWF7C4XO6QORF1QMUY4N8NQi20DSJGgehfxJKD+QEm5IHZmFwfJs/lyet8b1xQ9s40Y0FxFgbE5qd4eNGtcdbp8cFhqzlYEjxTQze525c1g6Z7DJnSk9YWHJo1SgjcciCdf0RmOhF+NuQ1KkOJUzHbr5Y2uAzBNvba3tT3tVkjIVOyTC4ubG0HmBukdxbYp8cFXA07sslhazZLTAdg37ketbymfE65a5j+1jmvA77FVa6lB0sRcZ9l8zbhldPyZan0zdLtNWMt0jI5mZ9eO8T297TcH1q/BtzSRuDpxNEBn1oHu3nWysW3BtrqibKAblzkg209NFHQVTpQN0scyNvpzuI3LdoOfgjCS5FluY15xtltB5bWSzAFkZ3Y4WG12xMFm37TmfFG/khxJsWIta42E7HRj/VqPcsWp6KqMUscg1jex/wB11/cu+z08qX2922riMMrLG7N1zgNTe6CUzpZXh5NgOHCyM19b08LZiCOmaOjaRYtBHELN19RIfmYxYZbzwM78guaaepNyTbSSy5c+5VCSTa1k3AqeRgAcd4dvuzR18bBYkgW7VPueiyulSiouavPqI4xmQOzihWIbRsYCI8zzCz1RVl9y7M+5bYcNy91ycnPjj6ghiu0kMbi9xHYNVj8W+U1zsom+JFkN2kkJvdZagj3n9y65fGeMcNvnl5VsKCrnmN3uOfAXsFpqGjFxlxGvehWD09gPBH2G1u8e9UTx3dSXLpKFPrPZAf4fQ/ZKT8OxF0I2Q/l9D9kpPw7EYCDdCSSSREq2IH5t/d+asqvW+Ye2w9qePZXp53tBczO5NDW9ul7+1Uo23I5ckQrLOe92t3Gx5i9vyCpzx2FxovJ5b5Z5X/b2+LHxwkNfDr2qONrjl6iVLT1A0IB96knqnDzAL83AkexRG0JtM4ixcc/3ZVqnZ7eAvbXgqsmL1jDfdgkbyLCz1OaSQfAq9T7Ugt+cYY3ejffv/wB280ad9lWteyvfoAq9kbO3hvMIHnxdV9+e80gqCXDK2MENqqkNFrZxyG3e4XWnkq423lkd0cYtd7j1RvGwF9BwCmkx+jLcpobW16WP9Vct/wCoymEuqwFZFiYY57amaUMBJZcsfu8S1ujvBZCsxOWW3SSSS7ubd97nBpOpAJy8F61V7aUMLHubIJ5Q35qKO7953a61mi+vcvG5AeXbkOZv+a6uPdnuPP8AkWS/jS3k5pzHG1jbgc729iiDTyKkax3Jbacu3reEfKJBNYSfNybrWhrvNFhwRSSrpYjffa9zsyBY3K8UbEeRR7AAbi/PjmonF7dP9u609LdiheOr1W8FVnmJGZJUFIeqnPK3mGMcmWeWXdD50g7qpTFcboVozZnaAZFZzBLb571pMf0KydDLuyeKV7VHpOGTCwVyap07x71l6LE7DVTy4pdLsMPvJKHfSUm+vdj/AOX0P2Sk/DsRhCNj/wCXUP2Sk/DsRdIySSSQCQfaqu6Glmk/y43uHa/dIaPvFqLleZfKntVHbyVrrvD2OnFjZoDd5rb8SSW+pOdhiaPaWqaAHdHJYDVu6cu1pRJm1dxZ8Th/pe0j2hZ3ytvNd8sbz/JZ5cGF+muPyOTHqtPHtBD6Eo7g0n3q9S45C7+rdvwkAb6uCxXlrea55a1RfjYNJ8zk+/b0F9Ux2QDSOJvcexdmbA2O73NaPRvmPBefeXNXPL2/sBZ/1ZPtp/dv6Gcaxp0sToWNDISWknMySbpu0E6AcbBZt2FDkPUFafiIVd+JBdOOOOM1HHnnlnd0z+FBd/hYXDirVG7GB2KvTPWzv4YFMzDgqRxgdiX8ab2J7h6EW0DVdoKZoOSBNxwIhhuJ7xyRuG1sBsF12iipZLhPemShOus0KU+pTWaFVCZ/HdCsTIet4rb46MisTMesVGZxcp62yuUlQXHxCChyObOwXd3ke9TiGfskn7iSan17sf8Ay6h+yUn4diLoRsf/AC6h+yUn4diLpAkklwlAVsUxBkEMk0h3Y4WPkeeTWi/7718o4nj0k880zsnTyPkcOW8ch4Cw8F7b8um0LIsPNNvjpqp8YEYPW6Fr957iODcgPFfPjXJKxEBVu5rvlbuapteu76Nq0t+Vu5rnlB5qoZV0OQWotic81K15VWMKw0JEc55UEhU7goXICBxKhcO9Wd1RuagINxNewqy1qc5iAqRo7s+7NCRGieBmzk52Veg0Hmqy5UMPqhZWzMFpEKdQmxnIrtQ5NiTKgmODIrD1A6xW6xtuRWOlprkqchFFbHZWm83vHvWbFHotzsxT23O9vvSk0bA7qSksuIU9kwHbyrjpqdjXRlrIIGtDo2kgCJoGYsrNT8p1aNDB39F/dZHDT8zD9VD8NqVUq9JlaF3yp19j1oe/oRf3oFi3yn4m4EeUGMEW+ajjjPrsSEOeMig9es1A2IVkksjnyPfLI45ySOc97u8lVwSrJjzXeiSXtXuu7yfJGoSEahbOLk+MpjU9hQNrkSsNCqRSKyJEA5yhcpHOTN5Ada1Me1SNckUBAWp4F08gJCyAY6NTUrt0pJISL0+KWRamrr89FkozmEfoCrl2kYLlMwZKmHG6txHJXoqFYuNVmtzMrT4rxWbMguUshHI2XIC2uAttu97fesfTOG8FrsMfbd7x71OzecJJl11JTfYc75mH6qH4bV2pKWGA9DDkf/yh4H/LauVXHI+orSxEVXaFCK9FXXz1QavKyVsM3s0/eVR780ulSWsPKgcEwyLm8gHWXLrm+uXQSQTKUVCpkppkTMQNSm+UKhvrhcUaAj5Sl5Sh2+Ut8o0kR8pXRUIbvlLfKNGJeUpGpQzpCl0hRoxWKpzC1WFZrBRvO8O9bnAr5aqsWdo90WQUkbU/dNhkfUUg08j6itSCMV4rMPb1itRijTnkfUs46LrLPMQ+iZ1lpKSW1u8e9Z+mjseKKRvItqlibD7ySjukhR7NB3D3LjkkkEaonpJJGiXEkkGSRXUkBxJJJAJcSSQCSSSQCSSSQRJJJIM1dCSSCdCtwpJIJOkkkmEcihSSRTOaurqSUCokkkg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6" name="Picture 10" descr="http://glavbankir.ru/sites/default/files/u73/133521131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857628"/>
            <a:ext cx="7500990" cy="26431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Ссудные операции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006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/>
              <a:t>Разновидностями ссудных операций являются:</a:t>
            </a:r>
          </a:p>
          <a:p>
            <a:r>
              <a:rPr lang="ru-RU" sz="2400" i="1" dirty="0"/>
              <a:t>Учет векселей;</a:t>
            </a:r>
          </a:p>
          <a:p>
            <a:r>
              <a:rPr lang="ru-RU" sz="2400" i="1" dirty="0"/>
              <a:t>Факторинг;</a:t>
            </a:r>
            <a:endParaRPr lang="ru-RU" sz="2400" dirty="0"/>
          </a:p>
          <a:p>
            <a:r>
              <a:rPr lang="ru-RU" sz="2400" i="1" dirty="0"/>
              <a:t>Лизинг;</a:t>
            </a:r>
            <a:endParaRPr lang="ru-RU" sz="2400" dirty="0"/>
          </a:p>
          <a:p>
            <a:r>
              <a:rPr lang="ru-RU" sz="2400" i="1" dirty="0"/>
              <a:t>Размещение средств в межбанковские кредиты и депозиты;</a:t>
            </a:r>
            <a:endParaRPr lang="ru-RU" sz="2400" dirty="0"/>
          </a:p>
          <a:p>
            <a:r>
              <a:rPr lang="ru-RU" sz="2400" i="1" dirty="0"/>
              <a:t>Уступка прав требования;</a:t>
            </a:r>
            <a:endParaRPr lang="ru-RU" sz="2400" dirty="0"/>
          </a:p>
          <a:p>
            <a:r>
              <a:rPr lang="ru-RU" sz="2400" i="1" dirty="0"/>
              <a:t>Сделки покупки-продажи финансовых активов с отсрочкой платежа и т.д.</a:t>
            </a:r>
            <a:endParaRPr lang="ru-RU" sz="24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Расчетные операции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операции по зачислению и списанию средств со счетов клиентов, в том числе для оплаты их обязательств перед контрагентами. </a:t>
            </a: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  <p:sp>
        <p:nvSpPr>
          <p:cNvPr id="7170" name="AutoShape 2" descr="data:image/jpeg;base64,/9j/4AAQSkZJRgABAQAAAQABAAD/2wCEAAkGBxIQEBIUEBQUFRQQFBUUFBUSFRQVFBQUFRIWFhUUFhUYHCggGBolHxUUITEhJSkrLi4uFx8zODMsNygtLisBCgoKDg0OGxAQGywkHyQtLCwsLC0sLCwsLCwtLCwsLCwsLCwsLCwsLCwsLCwsLCwsLCwsLCwsLCwsLCwsLCwsK//AABEIALQA8AMBIgACEQEDEQH/xAAbAAEAAQUBAAAAAAAAAAAAAAAABQECAwQGB//EAD0QAAEDAgQDBgMFBgYDAAAAAAEAAhEDBAUSITFBUWEGEyJxgZGhwfAHFDJCsSNSYnKS0RUzY7Lh8UNTc//EABoBAAIDAQEAAAAAAAAAAAAAAAAEAgMFAQb/xAAoEQADAAICAgEDAwUAAAAAAAAAAQIDERIhBDFBEyJRBRQyQmFxgaH/2gAMAwEAAhEDEQA/APcUREAEREAEREAEREAERUQBVUWjfYk2nsJPw91A3OKvcd45AJXL5cY+i2MNUdS6qBuVhdetHouSqXznCHGfNX0HVKkBjdjM9fM/oka/Un8Iu/ba9nS/4kCYDSfJY3Yu0btcPMKH7iA5z5a6dNcsepKy2FV7/BUbI5kfodio/v72c+jJN0L+m/Z3votoFcpe2LmElurem481KYXVJpAgydd/0V2P9Q29UiF4UltMmEWvRrGPENehlZw5aGPLNropa0VREVhwIiIAIiIAIiIAIiIAIiIAIiIAIiIAIiIAoterUnyV1V60L+5FNhJ3OgHMrN8rytfbJZEbIPFLrO88m6D5qPc5VcVYSsG8jbNSY0tAlSFhi3dgNcJaOI3UaUVatrtEqhUtMm8WumvpN38WrfMbz7qMo3T2CGmBM6c1gzGI4DgrmEcdemyHkbZGcaS0zoLHFmugP0dtPA/2Uq1o91BWtGk5nhjvHCADPhnj/wAqXsu8gipBI2LePomYp/InkS30bKoZGrd+XNXBEzjyOXtFLM1KpPQ8lkWqRx4jZZaFUPEj6PJbPj51kX9ytrRlRETJEIiIAIiIAIiIAIiIAIiIAIiIAKyo5XFYXlLeTl4QdSMTgubxqqXVSODNB810q5rGqOWqSNcwBPSdPkvPeRT0OePrn2RpVhV5VpSGzQLSqK4q1GwAU7hGGEeKo0EEaA8OqjsNs3VHAgeEHUnbqF1oV2KfliufJr7UY6VINnK2JMnqVk15Kqq5MCjGvRIP0FVApoiArWeBxP5XbjrzVypUbII5pjDkc1tAzbCqtXD62Zmu40K2lvRSqU0VNaegiIpHAiIgAiIgAiIgAiIgAiIgC150WuSs1VYCFledX3aJyFFYtRLiQPzM35lpzAf7lKEdViq0sxB0lpkH9Qsq1tFsPi9nHLLaWrqrsrfMk8AsmJUgyo4DbfyngpDs40eN3HQemv16JKZ3WjQvJqOSLTgGo8cjjpB9N1ZfYMGMc5rj4RMEfNTrngb/ABWKvXaBrJmdgTKYeORVZb2WYa4GkzLtH/a2wozD61OA1h/DPhcCHbzxUgHj6BU16K6XZkCuWMO+oVwd0K6RKs2VVY13RVk/RXUcLygVuvNAFZJw1MLfFR7ep+BUsoaMlwP4oPvoplbPg1vHr8HMq72VRETpUEREAEREAEREAEREAEREAY6qwrNVWFY3m/zZZPooqFCrXFZ7JkbiWGCr4m6Oj0Pmoq0fVt3nwEyNRrEDjIXSqhKpeNN7RfORpcX2jl7q7dcvY0gDWBGu8SfgumY0AADYaeyi7zBmPJLDlJ9R7cFpYHTc2s4O0ygyJ0OoUZ3L7+SdJVPXwTNzbipllswdwYI8lZWp1QR3ZaAN82pPI7LYa7QLBUxCm0wXDidCNI5qx6K1s2mF2kgbakE79BCyBy16Vw1wkEEc1dTqAnwkHQbGef8AyukXJsNO/wBcFcsIdqrw5dIaL0VJRTk4aV6wiox3OB6yplahph0dCD7LaW14K1LIW96RVERPFYREQAREQAREQARFRAFUVFVAGOsNFr5ltPEhRN3XLWkjcf3WZ58f1FuPs2i5WuK0LS6JMEzPNbLiFk+y3jovlWlywF+m6xVK0LmiWjaLlp3FoHOD2HI8fmA36HmFiF5qRpp1P9llbWn/ALXNJkvRp31WrSph2aSdHcgTsW6KAa+J66LfxnEcw7scPxefIKIzqm12M410bActuwxF1I6ag7t/tyUTUrwtc1zMyq+0TaTXZ3VLG6RdGomNSNFKB685pV5XS2WNtIaH5gY1PCfRMRW/YveLXo6POrs6hv8AE2k+BwMCTzV1CualSdg36hWy+9IocE5Q1K2Vr2Y0lbK9B40cYFq9hFREwRKoqKqACIiACIiACh8cx+naQHhznO1DWxMczJ0UuSvKO2mIhtxXqPJysIaI5NAED1lJ+ZnrFH2+36LcONXXZO3Pb92zKAHV75+AHzWxgHbcVaopXDWsc8gMc0nKSfykHY8jOvRedPvmVKQqUzIM+44FY8CE3dqP9emfZ4KzsXlZ3a5P/QzeGEuj3sKMxOlB6O3UmFjuKIe0g8VsZcfOdCcvTOODzSfE7HQnl0UqK4IBHFal/R/K7Qjj9cFGMruYYO3wWBeNw9DSe0S5qrVuauyxmqterUkLjkDMKy2Kbo47qI7wrLTqmVFSd2Q9xU8btI1Onqsedb+L0swzjcfi6jn6KGNRU1GmMzW0VuKmoWv3qxVXLG0a6riglslKVQcFlN01v4iB0JAlQtziApwAMzjs0cuZPALRq061Wo2oYEDLDZkNmTvurfprXZHkdbhjjVqB/Bugjiei7PD6cBrRud/NefWNfunh7AYnVugJHI8JXo3Ze9pVgS1wz/uHRwHOOPomPCiavTKPIbS2T9NsADkrpQLnPtAqVGWFV1Jxa5paSW6HLmAcJ6hb1PjO/wACKW3o3Mex2na276uj+7Ibla4fiJiCeC5E9t7lhGdtM5wHBuUjKDsJBXB29yRGg9gFJPbmDDxcQCekLEz+blqvt6HowSl32eo9mMdfeCpmphnd5dQ4nNmzcI0iOfFTwXO9hqGW2Lv/AGPc70Gg/RdGtfxnVYk69ieRJU0giIryAREQBZUEg+S8TxvCS5rqLnZSwwS3USPkvbSvHO0OFva59IuyPBkOZ11n4rL/AFJfxr/o143yjh2YVdW5LGasLg47QeHHoB7Beh9hMcy3FKg+hRd3hytqhoFVhyk6mDm26FcXc1r1pDHMY+P/ACTEjqOa6n7PK7Re021KTXucSWVA5wdTIafy7OG/I+apxXXNNtE8iXFnsgSVbKwXVyGMc79xpd7An5LVrJoTS2c/2rxqhSOTV1UcG8B/EeC4a7xOrU2OUcm/33WvVqF7i5xlziSTzJMkqKbjVMuiHRmyh2kE/rGqwMua81NpGjGOYXZuuq1Rq2rUB/mJ+DpC38NxxxcGV4k6NeNJPJw4HqtVzefD6KsxTD29w14OpcWOHmJaR0IB9lTORy9MlUJnTFyqHqNwi7NWixx/Fs7zaYP6LczpnQuZ8+kFRGI2jWtzNkRw4ei3+8Udi9bQN56n02+ui5UnZb2RjisdR+VpJ2aCfZXq24tnVKVQNH5HfoozJc2YcEsDUbUqvIGWCernfhaPb4KRAAC18MuQaIYP3u8J5y0BvtD/AHUb2ue4W8N2c9rX9Gn6AVSl3k0yW9LZLPuGhuYkBpjXhrstmhWdTcHsJDmmQRwPzVcEwundGnRrAmm9sODSQdGSIK7TDuxlvTaA59SpAgZiG7fygK3F49Wtx+SF5VPTOnwm87+hTqbZ2gkcjxHvK1O1dDvLK5b/AKTz/SM3yW5ZUGUmBlMZWt2Cg+3eNOtbYZGhzq7jS8R0aCxxLo47fFbjtLH934EEt10eIffgHxyXVYbUBpgxOhjoTx/VcM3BamaGuDuq7HCKD6VINqESOXLqsLOp10zQhv5PXuy9RjrSl3ZkBsHSPEPxfGVLKI7K2xpWtMEgzLvCQRqZ3GhUuvQYN/Tnf4M6/wCTCIitIhERABeefaJZ/tmuBjvmQDycwgfNq9BcYXL9s6HfUCAPEw5m/MeoSfmRzxtL/JbhrjaZ4bd4vVLhTfAIMF2xPn1Xp3YOth9KgytUysr05a4vcZ/maORB4Lj/ALpT7zvI8UfRjmsVU7rKjMpa0hyo5LtnuDb0OaHNMhwBB5giQo3GcTp06Tu8dAc1zecyI0HqonBrsmhS/wDmwezQFpdqnnJTMkQ4iQY3HP0WhmyNY3SFYndaOZ4LlcSphhcNhrquqlaN/hVOsZfmnmHfIyBwWRitS+x6ltG3UxSjXcHNqMBqBri1zshDi0Zh4usrNVs3Pa2SMoM6EOkCdiNOKgK2FtY2HHPrpIAgdea6fs1T7y2BHB7x7OhMxGPJW0im6qUY7V7KLcrdBJOusk6kys4vW81mr2ErSq4Z0TP0kUcjMbwDioupX7x0/QCzPwxKeF9EfRR1XoUwwcZPTZSFGpKx0cOhbfdNpiXuDRzcQB7ldWOUcdNkTWw/uXFzf8s7/wAHn031VHsDgQQCDoQdQVvHtJZscGmqDJjwtcQPMgaBQeL3Lqd6aVDKWOY1zW7iSJJEbBK5vHX8pZfjyP0zfaC2MpLS2ILTBEdV1WC9qSIZca8qg0/qHzC4zEL5tBgc4EiYMcNCZ+Cz0awe0OaZa4SD0KXx5Lx/ci6omumetsrrlftLrUzb0w9zg/M402tAIcQ0B2YnYCRqr8DvD93ZP5Zb7GAoftnTfXFNzYikKhdJjfKZH9JWrdcsW0vYlK1Z5/Z4w1jiH06oJO+WQfKF0NrVdVYc7C0O2adTHWOJ5KNsLmmRIe0z1XVdjLhr7ph3DcxE8wNCs1yrpSlob5aWz0js5QNO1oscMpa3UHhrMKTWCjVBWYL0GNalL8Ga+3sqiIrDgREQBa4LUuLTMt1FBzs7s4PGOw/eOLqLu7J3ES09Y4FR1t9n5aQalQujgBAXphCtyqh4JT3on9SvWzn7XCgxoAGy2PusKWc1Qnai7qUbZ76UZhEk/lB0LgOajepltgu2cJ2nLBcvDAAGwDAgZo12XK4rivcvaNII1lSLqh1O531O56lcxjGA1ajy9zw+fytBEdNd1jxxu266Q+9zOkej4V2XNRlOpcyCRm7oSIn94+UaBdBTsWMaGsaGtGwaIAXkGC4lVtT+wqOpkbsP4D5sOnquztO29YsmpbN0/O2oQ08JylpI9ynYvFC66F7m2zqXWyxOtAsuC34uaQfoDJDgNgR9D3W/3aYWqW0Uvp6Id1mrPuamzRVhoLvE7siW2yj+0uHd7bOAGrSHxzDTr8JXRmksbhC5U7WjqejymnhDXa5jHIR+qx1bT7vWpPZJBDqZJMwXaA+skLscZwjITUpDwnVzR+X+IdOnBQ2aeqy75461Q3LVLoiu01POykyYD6rWuIEkNgyY4qVoUWU25aYIY0nKDqQ2TAJ5wk7fBdR2bwElwqVhAbq1h3J4F3LyUYmsiUL0dqlPbJbDcOLaLGneJPmdVgxDCi9pG4cCD5EQV0zKayttwtmYSWhFvb2eQv8As2BP7Nz2eWo9iuq7JdkjaCXvNR+sHLlAHKJK7plsFmbRCksc73o5yZq2tIhb7VQNVyvlEGERFM4EREAEREAFRVRDAtcFFYra52ObwcCCOhEKWhWvZKqqNnU9HiV5g93TJ/ZSBxDt+q0nPc3R7S09V7hVsgVHXWBMf+JoPmEnfhY2uui9Z6PISQdw0+bWk+5CzVHTRI/cBgDkTP6g+67q77BUn/gzMP8ADt7FadL7PXg/5xIO4IAkeiVrwcm/ZcvIkjewTKofVOndVGsI117xsgkDkQRJ6Bd7TpFWYV2fbQENUuyhCfx4+EqRaq29mgKCobdSfdIaSnxI7Id9utKvSXRmgFYbUckcQ2cRd5xsFxGK4fWZVNSHZXOl0TDT5cl7UbEclT7gOSheFWtMlN8fR5b2ZoVHVCWtcNNy0gb8CQu7srZ/FTTbILMy3AXcWBY54oLvk9mtQoLbaxXhquV6gr2WwqwqoppaOBERdAIiIAIiIAIiIAIiIAIiIAJCIgCkIiLgCEhVRABUhVRAFISFVFwCkJCqi6AREXQCIiACIiACIiACIi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data:image/jpeg;base64,/9j/4AAQSkZJRgABAQAAAQABAAD/2wCEAAkGBxIQEBIUEBQUFRQQFBUUFBUSFRQVFBQUFRIWFhUUFhUYHCggGBolHxUUITEhJSkrLi4uFx8zODMsNygtLisBCgoKDg0OGxAQGywkHyQtLCwsLC0sLCwsLCwtLCwsLCwsLCwsLCwsLCwsLCwsLCwsLCwsLCwsLCwsLCwsLCwsK//AABEIALQA8AMBIgACEQEDEQH/xAAbAAEAAQUBAAAAAAAAAAAAAAAABQECAwQGB//EAD0QAAEDAgQDBgMFBgYDAAAAAAEAAhEDBAUSITFBUWEGEyJxgZGhwfAHFDJCsSNSYnKS0RUzY7Lh8UNTc//EABoBAAIDAQEAAAAAAAAAAAAAAAAEAgMFAQb/xAAoEQADAAICAgEDAwUAAAAAAAAAAQIDERIhBDFBEyJRBRQyQmFxgaH/2gAMAwEAAhEDEQA/APcUREAEREAEREAEREAERUQBVUWjfYk2nsJPw91A3OKvcd45AJXL5cY+i2MNUdS6qBuVhdetHouSqXznCHGfNX0HVKkBjdjM9fM/oka/Un8Iu/ba9nS/4kCYDSfJY3Yu0btcPMKH7iA5z5a6dNcsepKy2FV7/BUbI5kfodio/v72c+jJN0L+m/Z3votoFcpe2LmElurem481KYXVJpAgydd/0V2P9Q29UiF4UltMmEWvRrGPENehlZw5aGPLNropa0VREVhwIiIAIiIAIiIAIiIAIiIAIiIAIiIAIiIAoterUnyV1V60L+5FNhJ3OgHMrN8rytfbJZEbIPFLrO88m6D5qPc5VcVYSsG8jbNSY0tAlSFhi3dgNcJaOI3UaUVatrtEqhUtMm8WumvpN38WrfMbz7qMo3T2CGmBM6c1gzGI4DgrmEcdemyHkbZGcaS0zoLHFmugP0dtPA/2Uq1o91BWtGk5nhjvHCADPhnj/wAqXsu8gipBI2LePomYp/InkS30bKoZGrd+XNXBEzjyOXtFLM1KpPQ8lkWqRx4jZZaFUPEj6PJbPj51kX9ytrRlRETJEIiIAIiIAIiIAIiIAIiIAIiIAKyo5XFYXlLeTl4QdSMTgubxqqXVSODNB810q5rGqOWqSNcwBPSdPkvPeRT0OePrn2RpVhV5VpSGzQLSqK4q1GwAU7hGGEeKo0EEaA8OqjsNs3VHAgeEHUnbqF1oV2KfliufJr7UY6VINnK2JMnqVk15Kqq5MCjGvRIP0FVApoiArWeBxP5XbjrzVypUbII5pjDkc1tAzbCqtXD62Zmu40K2lvRSqU0VNaegiIpHAiIgAiIgAiIgAiIgAiIgC150WuSs1VYCFledX3aJyFFYtRLiQPzM35lpzAf7lKEdViq0sxB0lpkH9Qsq1tFsPi9nHLLaWrqrsrfMk8AsmJUgyo4DbfyngpDs40eN3HQemv16JKZ3WjQvJqOSLTgGo8cjjpB9N1ZfYMGMc5rj4RMEfNTrngb/ABWKvXaBrJmdgTKYeORVZb2WYa4GkzLtH/a2wozD61OA1h/DPhcCHbzxUgHj6BU16K6XZkCuWMO+oVwd0K6RKs2VVY13RVk/RXUcLygVuvNAFZJw1MLfFR7ep+BUsoaMlwP4oPvoplbPg1vHr8HMq72VRETpUEREAEREAEREAEREAEREAY6qwrNVWFY3m/zZZPooqFCrXFZ7JkbiWGCr4m6Oj0Pmoq0fVt3nwEyNRrEDjIXSqhKpeNN7RfORpcX2jl7q7dcvY0gDWBGu8SfgumY0AADYaeyi7zBmPJLDlJ9R7cFpYHTc2s4O0ygyJ0OoUZ3L7+SdJVPXwTNzbipllswdwYI8lZWp1QR3ZaAN82pPI7LYa7QLBUxCm0wXDidCNI5qx6K1s2mF2kgbakE79BCyBy16Vw1wkEEc1dTqAnwkHQbGef8AyukXJsNO/wBcFcsIdqrw5dIaL0VJRTk4aV6wiox3OB6yplahph0dCD7LaW14K1LIW96RVERPFYREQAREQAREQARFRAFUVFVAGOsNFr5ltPEhRN3XLWkjcf3WZ58f1FuPs2i5WuK0LS6JMEzPNbLiFk+y3jovlWlywF+m6xVK0LmiWjaLlp3FoHOD2HI8fmA36HmFiF5qRpp1P9llbWn/ALXNJkvRp31WrSph2aSdHcgTsW6KAa+J66LfxnEcw7scPxefIKIzqm12M410bActuwxF1I6ag7t/tyUTUrwtc1zMyq+0TaTXZ3VLG6RdGomNSNFKB685pV5XS2WNtIaH5gY1PCfRMRW/YveLXo6POrs6hv8AE2k+BwMCTzV1CualSdg36hWy+9IocE5Q1K2Vr2Y0lbK9B40cYFq9hFREwRKoqKqACIiACIiACh8cx+naQHhznO1DWxMczJ0UuSvKO2mIhtxXqPJysIaI5NAED1lJ+ZnrFH2+36LcONXXZO3Pb92zKAHV75+AHzWxgHbcVaopXDWsc8gMc0nKSfykHY8jOvRedPvmVKQqUzIM+44FY8CE3dqP9emfZ4KzsXlZ3a5P/QzeGEuj3sKMxOlB6O3UmFjuKIe0g8VsZcfOdCcvTOODzSfE7HQnl0UqK4IBHFal/R/K7Qjj9cFGMruYYO3wWBeNw9DSe0S5qrVuauyxmqterUkLjkDMKy2Kbo47qI7wrLTqmVFSd2Q9xU8btI1Onqsedb+L0swzjcfi6jn6KGNRU1GmMzW0VuKmoWv3qxVXLG0a6riglslKVQcFlN01v4iB0JAlQtziApwAMzjs0cuZPALRq061Wo2oYEDLDZkNmTvurfprXZHkdbhjjVqB/Bugjiei7PD6cBrRud/NefWNfunh7AYnVugJHI8JXo3Ze9pVgS1wz/uHRwHOOPomPCiavTKPIbS2T9NsADkrpQLnPtAqVGWFV1Jxa5paSW6HLmAcJ6hb1PjO/wACKW3o3Mex2na276uj+7Ibla4fiJiCeC5E9t7lhGdtM5wHBuUjKDsJBXB29yRGg9gFJPbmDDxcQCekLEz+blqvt6HowSl32eo9mMdfeCpmphnd5dQ4nNmzcI0iOfFTwXO9hqGW2Lv/AGPc70Gg/RdGtfxnVYk69ieRJU0giIryAREQBZUEg+S8TxvCS5rqLnZSwwS3USPkvbSvHO0OFva59IuyPBkOZ11n4rL/AFJfxr/o143yjh2YVdW5LGasLg47QeHHoB7Beh9hMcy3FKg+hRd3hytqhoFVhyk6mDm26FcXc1r1pDHMY+P/ACTEjqOa6n7PK7Re021KTXucSWVA5wdTIafy7OG/I+apxXXNNtE8iXFnsgSVbKwXVyGMc79xpd7An5LVrJoTS2c/2rxqhSOTV1UcG8B/EeC4a7xOrU2OUcm/33WvVqF7i5xlziSTzJMkqKbjVMuiHRmyh2kE/rGqwMua81NpGjGOYXZuuq1Rq2rUB/mJ+DpC38NxxxcGV4k6NeNJPJw4HqtVzefD6KsxTD29w14OpcWOHmJaR0IB9lTORy9MlUJnTFyqHqNwi7NWixx/Fs7zaYP6LczpnQuZ8+kFRGI2jWtzNkRw4ei3+8Udi9bQN56n02+ui5UnZb2RjisdR+VpJ2aCfZXq24tnVKVQNH5HfoozJc2YcEsDUbUqvIGWCernfhaPb4KRAAC18MuQaIYP3u8J5y0BvtD/AHUb2ue4W8N2c9rX9Gn6AVSl3k0yW9LZLPuGhuYkBpjXhrstmhWdTcHsJDmmQRwPzVcEwundGnRrAmm9sODSQdGSIK7TDuxlvTaA59SpAgZiG7fygK3F49Wtx+SF5VPTOnwm87+hTqbZ2gkcjxHvK1O1dDvLK5b/AKTz/SM3yW5ZUGUmBlMZWt2Cg+3eNOtbYZGhzq7jS8R0aCxxLo47fFbjtLH934EEt10eIffgHxyXVYbUBpgxOhjoTx/VcM3BamaGuDuq7HCKD6VINqESOXLqsLOp10zQhv5PXuy9RjrSl3ZkBsHSPEPxfGVLKI7K2xpWtMEgzLvCQRqZ3GhUuvQYN/Tnf4M6/wCTCIitIhERABeefaJZ/tmuBjvmQDycwgfNq9BcYXL9s6HfUCAPEw5m/MeoSfmRzxtL/JbhrjaZ4bd4vVLhTfAIMF2xPn1Xp3YOth9KgytUysr05a4vcZ/maORB4Lj/ALpT7zvI8UfRjmsVU7rKjMpa0hyo5LtnuDb0OaHNMhwBB5giQo3GcTp06Tu8dAc1zecyI0HqonBrsmhS/wDmwezQFpdqnnJTMkQ4iQY3HP0WhmyNY3SFYndaOZ4LlcSphhcNhrquqlaN/hVOsZfmnmHfIyBwWRitS+x6ltG3UxSjXcHNqMBqBri1zshDi0Zh4usrNVs3Pa2SMoM6EOkCdiNOKgK2FtY2HHPrpIAgdea6fs1T7y2BHB7x7OhMxGPJW0im6qUY7V7KLcrdBJOusk6kys4vW81mr2ErSq4Z0TP0kUcjMbwDioupX7x0/QCzPwxKeF9EfRR1XoUwwcZPTZSFGpKx0cOhbfdNpiXuDRzcQB7ldWOUcdNkTWw/uXFzf8s7/wAHn031VHsDgQQCDoQdQVvHtJZscGmqDJjwtcQPMgaBQeL3Lqd6aVDKWOY1zW7iSJJEbBK5vHX8pZfjyP0zfaC2MpLS2ILTBEdV1WC9qSIZca8qg0/qHzC4zEL5tBgc4EiYMcNCZ+Cz0awe0OaZa4SD0KXx5Lx/ci6omumetsrrlftLrUzb0w9zg/M402tAIcQ0B2YnYCRqr8DvD93ZP5Zb7GAoftnTfXFNzYikKhdJjfKZH9JWrdcsW0vYlK1Z5/Z4w1jiH06oJO+WQfKF0NrVdVYc7C0O2adTHWOJ5KNsLmmRIe0z1XVdjLhr7ph3DcxE8wNCs1yrpSlob5aWz0js5QNO1oscMpa3UHhrMKTWCjVBWYL0GNalL8Ga+3sqiIrDgREQBa4LUuLTMt1FBzs7s4PGOw/eOLqLu7J3ES09Y4FR1t9n5aQalQujgBAXphCtyqh4JT3on9SvWzn7XCgxoAGy2PusKWc1Qnai7qUbZ76UZhEk/lB0LgOajepltgu2cJ2nLBcvDAAGwDAgZo12XK4rivcvaNII1lSLqh1O531O56lcxjGA1ajy9zw+fytBEdNd1jxxu266Q+9zOkej4V2XNRlOpcyCRm7oSIn94+UaBdBTsWMaGsaGtGwaIAXkGC4lVtT+wqOpkbsP4D5sOnquztO29YsmpbN0/O2oQ08JylpI9ynYvFC66F7m2zqXWyxOtAsuC34uaQfoDJDgNgR9D3W/3aYWqW0Uvp6Id1mrPuamzRVhoLvE7siW2yj+0uHd7bOAGrSHxzDTr8JXRmksbhC5U7WjqejymnhDXa5jHIR+qx1bT7vWpPZJBDqZJMwXaA+skLscZwjITUpDwnVzR+X+IdOnBQ2aeqy75461Q3LVLoiu01POykyYD6rWuIEkNgyY4qVoUWU25aYIY0nKDqQ2TAJ5wk7fBdR2bwElwqVhAbq1h3J4F3LyUYmsiUL0dqlPbJbDcOLaLGneJPmdVgxDCi9pG4cCD5EQV0zKayttwtmYSWhFvb2eQv8As2BP7Nz2eWo9iuq7JdkjaCXvNR+sHLlAHKJK7plsFmbRCksc73o5yZq2tIhb7VQNVyvlEGERFM4EREAEREAFRVRDAtcFFYra52ObwcCCOhEKWhWvZKqqNnU9HiV5g93TJ/ZSBxDt+q0nPc3R7S09V7hVsgVHXWBMf+JoPmEnfhY2uui9Z6PISQdw0+bWk+5CzVHTRI/cBgDkTP6g+67q77BUn/gzMP8ADt7FadL7PXg/5xIO4IAkeiVrwcm/ZcvIkjewTKofVOndVGsI117xsgkDkQRJ6Bd7TpFWYV2fbQENUuyhCfx4+EqRaq29mgKCobdSfdIaSnxI7Id9utKvSXRmgFYbUckcQ2cRd5xsFxGK4fWZVNSHZXOl0TDT5cl7UbEclT7gOSheFWtMlN8fR5b2ZoVHVCWtcNNy0gb8CQu7srZ/FTTbILMy3AXcWBY54oLvk9mtQoLbaxXhquV6gr2WwqwqoppaOBERdAIiIAIiIAIiIAIiIAIiIAJCIgCkIiLgCEhVRABUhVRAFISFVFwCkJCqi6AREXQCIiACIiACIiACIi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 descr="http://www.oleg-off.ru/img/filrade/01119015-300x2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143248"/>
            <a:ext cx="7358114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Кассовые операции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операции по приему и выдаче наличных денежных средств. </a:t>
            </a:r>
            <a:br>
              <a:rPr lang="ru-RU" b="1" dirty="0"/>
            </a:br>
            <a:endParaRPr lang="ru-RU" dirty="0"/>
          </a:p>
          <a:p>
            <a:endParaRPr lang="ru-RU" dirty="0"/>
          </a:p>
        </p:txBody>
      </p:sp>
      <p:pic>
        <p:nvPicPr>
          <p:cNvPr id="10242" name="Picture 2" descr="http://www.vce34.ru/attachments/iszeka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786058"/>
            <a:ext cx="7786742" cy="3857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175</TotalTime>
  <Words>1293</Words>
  <Application>Microsoft Office PowerPoint</Application>
  <PresentationFormat>Экран (4:3)</PresentationFormat>
  <Paragraphs>115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Calibri</vt:lpstr>
      <vt:lpstr>Times New Roman</vt:lpstr>
      <vt:lpstr>Tw Cen MT</vt:lpstr>
      <vt:lpstr>Wingdings</vt:lpstr>
      <vt:lpstr>Wingdings 2</vt:lpstr>
      <vt:lpstr>Обычная</vt:lpstr>
      <vt:lpstr>Активные операции коммерческих банков</vt:lpstr>
      <vt:lpstr>Презентация PowerPoint</vt:lpstr>
      <vt:lpstr>Презентация PowerPoint</vt:lpstr>
      <vt:lpstr>К активным операциям коммерческого банка относятся:</vt:lpstr>
      <vt:lpstr>Активные операции можно разделить на:</vt:lpstr>
      <vt:lpstr>Ссудные операции</vt:lpstr>
      <vt:lpstr>Ссудные операции</vt:lpstr>
      <vt:lpstr>Расчетные операции</vt:lpstr>
      <vt:lpstr>Кассовые операции</vt:lpstr>
      <vt:lpstr>Инвестиционные операции</vt:lpstr>
      <vt:lpstr>Фондовые операции</vt:lpstr>
      <vt:lpstr>Валютные  операции</vt:lpstr>
      <vt:lpstr>Гарантийные операции</vt:lpstr>
      <vt:lpstr>Статьи активов</vt:lpstr>
      <vt:lpstr>Классификация активов</vt:lpstr>
      <vt:lpstr>Классификация активов</vt:lpstr>
      <vt:lpstr>Резюме </vt:lpstr>
      <vt:lpstr>Резюме </vt:lpstr>
      <vt:lpstr>Ссудная операция - факторинг </vt:lpstr>
      <vt:lpstr>Ссудная операция - факторинг </vt:lpstr>
      <vt:lpstr>Ссудная операция - факторинг </vt:lpstr>
      <vt:lpstr>Ссудная операция - лизинг </vt:lpstr>
      <vt:lpstr>Ссудная операция - лизинг 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Активные операции коммерческих банков</dc:title>
  <dc:creator>User</dc:creator>
  <cp:lastModifiedBy>user1</cp:lastModifiedBy>
  <cp:revision>17</cp:revision>
  <dcterms:created xsi:type="dcterms:W3CDTF">2013-12-05T17:05:58Z</dcterms:created>
  <dcterms:modified xsi:type="dcterms:W3CDTF">2021-02-07T12:16:35Z</dcterms:modified>
</cp:coreProperties>
</file>