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7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6" r:id="rId12"/>
    <p:sldId id="277" r:id="rId13"/>
    <p:sldId id="278" r:id="rId14"/>
    <p:sldId id="279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68" autoAdjust="0"/>
    <p:restoredTop sz="71353" autoAdjust="0"/>
  </p:normalViewPr>
  <p:slideViewPr>
    <p:cSldViewPr>
      <p:cViewPr varScale="1">
        <p:scale>
          <a:sx n="48" d="100"/>
          <a:sy n="48" d="100"/>
        </p:scale>
        <p:origin x="171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73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8806A-895F-48AC-A6A8-9D0481096154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771CB-32FC-4285-943A-028E0A1860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252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771CB-32FC-4285-943A-028E0A1860C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60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771CB-32FC-4285-943A-028E0A1860C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895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D1BD6E1-48E5-4E83-816C-C197EF802AE0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61A2F84-56FD-4B76-860F-CDF1664D71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Классификация и особенности отдельных видов страхования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4221088"/>
            <a:ext cx="3738736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6" name="Picture 4" descr="https://pbs.twimg.com/media/DyO7QocXgAEFoCH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1" y="3509572"/>
            <a:ext cx="4824536" cy="3216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37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Страхование ответственности за неисполнение обязательств</a:t>
            </a:r>
            <a:br>
              <a:rPr lang="ru-RU" dirty="0"/>
            </a:br>
            <a:endParaRPr lang="ru-RU" dirty="0"/>
          </a:p>
        </p:txBody>
      </p:sp>
      <p:pic>
        <p:nvPicPr>
          <p:cNvPr id="18434" name="Picture 2" descr="https://juristoff.com/images/all/08.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924" y="2564904"/>
            <a:ext cx="4258950" cy="4258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8928992" cy="48768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Объектом страхования ответственности за неисполнение обязательств являются имущественные интересы лица, о страховании которого заключен договор (застрахованного лица), который является должником, связанные с обязанностью последнего в порядке, установленном гражданским законодательством,</a:t>
            </a:r>
          </a:p>
          <a:p>
            <a:pPr marL="0" indent="0">
              <a:buNone/>
            </a:pPr>
            <a:r>
              <a:rPr lang="ru-RU" dirty="0"/>
              <a:t> по возмещению убытков, выплате </a:t>
            </a:r>
          </a:p>
          <a:p>
            <a:pPr marL="0" indent="0">
              <a:buNone/>
            </a:pPr>
            <a:r>
              <a:rPr lang="ru-RU" dirty="0"/>
              <a:t>неустойки кредитору в связи </a:t>
            </a:r>
          </a:p>
          <a:p>
            <a:pPr marL="0" indent="0">
              <a:buNone/>
            </a:pPr>
            <a:r>
              <a:rPr lang="ru-RU" dirty="0"/>
              <a:t>с неисполнением застрахованным </a:t>
            </a:r>
          </a:p>
          <a:p>
            <a:pPr marL="0" indent="0">
              <a:buNone/>
            </a:pPr>
            <a:r>
              <a:rPr lang="ru-RU" dirty="0"/>
              <a:t>обязательства, в том числе </a:t>
            </a:r>
          </a:p>
          <a:p>
            <a:pPr marL="0" indent="0">
              <a:buNone/>
            </a:pPr>
            <a:r>
              <a:rPr lang="ru-RU" dirty="0"/>
              <a:t>договорного обязательства.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5062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Страхование предпринимательских рисков</a:t>
            </a:r>
            <a:br>
              <a:rPr lang="ru-RU" dirty="0"/>
            </a:br>
            <a:endParaRPr lang="ru-RU" dirty="0"/>
          </a:p>
        </p:txBody>
      </p:sp>
      <p:pic>
        <p:nvPicPr>
          <p:cNvPr id="18434" name="Picture 2" descr="https://juristoff.com/images/all/08.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992172"/>
            <a:ext cx="2831682" cy="2831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533456" cy="48768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Это подотрасль имущественного страхования, которая предусматривает возмещение предпринимателю понесенных им убытков или неполученных ожидаемых доходов от застрахованной предпринимательской </a:t>
            </a:r>
          </a:p>
          <a:p>
            <a:pPr marL="0" indent="0">
              <a:buNone/>
            </a:pPr>
            <a:r>
              <a:rPr lang="ru-RU" dirty="0"/>
              <a:t>деятельности в случаях нарушения обязательств его контрагентами или изменения условий этой деятельности по не зависящим от него обстоятельствам.</a:t>
            </a:r>
          </a:p>
        </p:txBody>
      </p:sp>
    </p:spTree>
    <p:extLst>
      <p:ext uri="{BB962C8B-B14F-4D97-AF65-F5344CB8AC3E}">
        <p14:creationId xmlns:p14="http://schemas.microsoft.com/office/powerpoint/2010/main" val="3854129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533456" cy="566888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Страхование предпринимательских рисков включает в себя многочисленные виды, обусловленные разнообразной профессиональной деятельностью и направлениями работы компаний: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43C1E6E1-3506-4213-B5DE-19516F3B0F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98072"/>
              </p:ext>
            </p:extLst>
          </p:nvPr>
        </p:nvGraphicFramePr>
        <p:xfrm>
          <a:off x="215008" y="116632"/>
          <a:ext cx="8713984" cy="66825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60265">
                  <a:extLst>
                    <a:ext uri="{9D8B030D-6E8A-4147-A177-3AD203B41FA5}">
                      <a16:colId xmlns:a16="http://schemas.microsoft.com/office/drawing/2014/main" val="3764214454"/>
                    </a:ext>
                  </a:extLst>
                </a:gridCol>
                <a:gridCol w="4053719">
                  <a:extLst>
                    <a:ext uri="{9D8B030D-6E8A-4147-A177-3AD203B41FA5}">
                      <a16:colId xmlns:a16="http://schemas.microsoft.com/office/drawing/2014/main" val="4282383677"/>
                    </a:ext>
                  </a:extLst>
                </a:gridCol>
              </a:tblGrid>
              <a:tr h="211037">
                <a:tc>
                  <a:txBody>
                    <a:bodyPr/>
                    <a:lstStyle/>
                    <a:p>
                      <a:pPr indent="450215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Вид страхования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tc>
                  <a:txBody>
                    <a:bodyPr/>
                    <a:lstStyle/>
                    <a:p>
                      <a:pPr indent="450215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Особенности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extLst>
                  <a:ext uri="{0D108BD9-81ED-4DB2-BD59-A6C34878D82A}">
                    <a16:rowId xmlns:a16="http://schemas.microsoft.com/office/drawing/2014/main" val="3764228030"/>
                  </a:ext>
                </a:extLst>
              </a:tr>
              <a:tr h="643612"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Страхование финансов на счетах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Деньги организации страхуются от хищения или другой утраты, что воспрепятствует ведению деятельности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extLst>
                  <a:ext uri="{0D108BD9-81ED-4DB2-BD59-A6C34878D82A}">
                    <a16:rowId xmlns:a16="http://schemas.microsoft.com/office/drawing/2014/main" val="1046842106"/>
                  </a:ext>
                </a:extLst>
              </a:tr>
              <a:tr h="643612"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Страхование инвестиций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Любой новый актив сопряжен с рисками, так как фирма может разориться, потерпеть крах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extLst>
                  <a:ext uri="{0D108BD9-81ED-4DB2-BD59-A6C34878D82A}">
                    <a16:rowId xmlns:a16="http://schemas.microsoft.com/office/drawing/2014/main" val="3521200529"/>
                  </a:ext>
                </a:extLst>
              </a:tr>
              <a:tr h="1076188"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Страхование при реализации продукции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Товар фирмы может быть востребован сегодня, а завтра спрос на него упадет, соответственно, компания понесет потери, в особенности, если продукция является скоропортящейся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extLst>
                  <a:ext uri="{0D108BD9-81ED-4DB2-BD59-A6C34878D82A}">
                    <a16:rowId xmlns:a16="http://schemas.microsoft.com/office/drawing/2014/main" val="1948651869"/>
                  </a:ext>
                </a:extLst>
              </a:tr>
              <a:tr h="859901"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Страхование дебиторской задолженности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Когда предприятие работает на условиях отсрочки платежа с контрагентами, есть риск, что после поставки товара деньги не будут отданы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extLst>
                  <a:ext uri="{0D108BD9-81ED-4DB2-BD59-A6C34878D82A}">
                    <a16:rowId xmlns:a16="http://schemas.microsoft.com/office/drawing/2014/main" val="2094434991"/>
                  </a:ext>
                </a:extLst>
              </a:tr>
              <a:tr h="859901"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Страхование средств, вкладываемых в инновационные проекты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Развитие фирмы и отрасли производства требует немалых вложений, если такие проекты не окупятся, будет выплачена сумма страховой премии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extLst>
                  <a:ext uri="{0D108BD9-81ED-4DB2-BD59-A6C34878D82A}">
                    <a16:rowId xmlns:a16="http://schemas.microsoft.com/office/drawing/2014/main" val="3551963249"/>
                  </a:ext>
                </a:extLst>
              </a:tr>
              <a:tr h="643612"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Страхование технической стороны производства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Если ввиду непредвиденных факторов, будет нарушена технология изготовления продукции, предприниматель понесет убытки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extLst>
                  <a:ext uri="{0D108BD9-81ED-4DB2-BD59-A6C34878D82A}">
                    <a16:rowId xmlns:a16="http://schemas.microsoft.com/office/drawing/2014/main" val="57148244"/>
                  </a:ext>
                </a:extLst>
              </a:tr>
              <a:tr h="1470848"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Экологическое страхование деятельности компании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tc>
                  <a:txBody>
                    <a:bodyPr/>
                    <a:lstStyle/>
                    <a:p>
                      <a:pPr indent="450215"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 аварии на производстве может возникнуть выброс вредных веществ в атмосферу, предприятию придется потратить немало средств на устранение последствий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8" marR="5008" marT="5008" marB="5008"/>
                </a:tc>
                <a:extLst>
                  <a:ext uri="{0D108BD9-81ED-4DB2-BD59-A6C34878D82A}">
                    <a16:rowId xmlns:a16="http://schemas.microsoft.com/office/drawing/2014/main" val="7012375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34621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Страхование предпринимательских рисков</a:t>
            </a:r>
            <a:br>
              <a:rPr lang="ru-RU" dirty="0"/>
            </a:br>
            <a:endParaRPr lang="ru-RU" dirty="0"/>
          </a:p>
        </p:txBody>
      </p:sp>
      <p:pic>
        <p:nvPicPr>
          <p:cNvPr id="18434" name="Picture 2" descr="https://juristoff.com/images/all/08.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494" y="5229199"/>
            <a:ext cx="2081379" cy="12961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533456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Существуют и другие виды страхования предпринимательских рисков. Такое разнообразие обусловлено тем, что профессиональная деятельность затрагивает все области человеческой жизни. Неизвестно, что может случиться на производстве, к каким последствиям это приведет</a:t>
            </a:r>
          </a:p>
          <a:p>
            <a:pPr marL="0" indent="0" algn="just">
              <a:buNone/>
            </a:pPr>
            <a:r>
              <a:rPr lang="ru-RU" dirty="0"/>
              <a:t>Страхование предпринимательской деятельности не страхует некоторые риски. Например, к ним относятся:</a:t>
            </a:r>
          </a:p>
          <a:p>
            <a:pPr lvl="0" algn="just"/>
            <a:r>
              <a:rPr lang="ru-RU" dirty="0"/>
              <a:t>Риски, связанные с человеческой беспечностью. Если производство будет нарушено ввиду халатности специалистов, получить выплату не удастся;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1052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Страхование предпринимательских рисков</a:t>
            </a:r>
            <a:br>
              <a:rPr lang="ru-RU" dirty="0"/>
            </a:br>
            <a:endParaRPr lang="ru-RU" dirty="0"/>
          </a:p>
        </p:txBody>
      </p:sp>
      <p:pic>
        <p:nvPicPr>
          <p:cNvPr id="18434" name="Picture 2" descr="https://juristoff.com/images/all/08.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494" y="5229199"/>
            <a:ext cx="2081379" cy="12961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678" y="1268760"/>
            <a:ext cx="8533456" cy="547260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F5E342-4BF1-4254-855A-C6D82E954503}"/>
              </a:ext>
            </a:extLst>
          </p:cNvPr>
          <p:cNvSpPr/>
          <p:nvPr/>
        </p:nvSpPr>
        <p:spPr>
          <a:xfrm>
            <a:off x="457198" y="1524000"/>
            <a:ext cx="822960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При естественном износе оборудования. Компания не может рассчитывать на выплату, если поломка техники связана с истечением срока службы;</a:t>
            </a:r>
          </a:p>
          <a:p>
            <a:pPr lvl="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Пошлины, затраты на покупку сырья, сборы и штрафы – отнести эти траты к рискам нельзя;</a:t>
            </a:r>
          </a:p>
          <a:p>
            <a:pPr lvl="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Не удастся получить компенсации и в том случае, если расходы были понесены в результате деятельности, не связанной с производством.</a:t>
            </a:r>
          </a:p>
          <a:p>
            <a:pPr indent="9017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Деятельность любой компании сопряжена с рисками и возможными финансовыми потерями. Проблемы могут возникнуть даже у тех фирм, что сегодня процветают и активно развиваются. Чтобы защитить себя от потерь, предприниматели оформляют страховку. Перед заключением договора следует внимательно изучить правила и условия, так вы будете понимать, в каких случаях положена компенсация, а когда придется решать проблему собственными силами.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31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Заключение: </a:t>
            </a:r>
          </a:p>
        </p:txBody>
      </p:sp>
      <p:pic>
        <p:nvPicPr>
          <p:cNvPr id="19458" name="Picture 2" descr="http://www.pitert.ru/sites/default/files/_0P15-assurance-voyage-iStock_000007365994Medium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60721"/>
            <a:ext cx="4597295" cy="4186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8768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Действующее в настоящее время условия всех видов страхования выработаны многолетней практикой его проведения с учетом опыта зарубежных стран. Они постоянно совершенствуются в целях более полного удовлетворения интересов страхователя.</a:t>
            </a:r>
          </a:p>
        </p:txBody>
      </p:sp>
    </p:spTree>
    <p:extLst>
      <p:ext uri="{BB962C8B-B14F-4D97-AF65-F5344CB8AC3E}">
        <p14:creationId xmlns:p14="http://schemas.microsoft.com/office/powerpoint/2010/main" val="3405019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/>
              <a:t>Страхование ответственности</a:t>
            </a:r>
            <a:br>
              <a:rPr lang="ru-RU" dirty="0"/>
            </a:br>
            <a:endParaRPr lang="ru-RU" dirty="0"/>
          </a:p>
        </p:txBody>
      </p:sp>
      <p:pic>
        <p:nvPicPr>
          <p:cNvPr id="12290" name="Picture 2" descr="https://st.depositphotos.com/1008336/2425/v/950/depositphotos_24256275-stock-illustration-walkers-in-the-c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91" y="1457400"/>
            <a:ext cx="7638417" cy="540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48464" cy="48768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— вид страхования, при котором страховщик возмещает ущерб или вред, нанесенный страхователем либо застрахованным имуществу или личности третьих лиц, согласно договору страхования ответственности.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5540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892480" cy="3888432"/>
          </a:xfrm>
        </p:spPr>
        <p:txBody>
          <a:bodyPr/>
          <a:lstStyle/>
          <a:p>
            <a:r>
              <a:rPr lang="ru-RU" i="1" dirty="0"/>
              <a:t>Объектом страхования</a:t>
            </a:r>
            <a:r>
              <a:rPr lang="ru-RU" dirty="0"/>
              <a:t> являются имущественные интересы лица, о страховании которого заключен договор (застрахованного лица), связанные с обязанностью последнего в порядке, установленном гражданским законодательством, возместить ущерб, нанесенный им третьим лицам. </a:t>
            </a:r>
          </a:p>
          <a:p>
            <a:r>
              <a:rPr lang="ru-RU" i="1" dirty="0"/>
              <a:t>Субъектом страхования</a:t>
            </a:r>
            <a:r>
              <a:rPr lang="ru-RU" dirty="0"/>
              <a:t> является личность – носитель гражданской ответственности.</a:t>
            </a:r>
          </a:p>
          <a:p>
            <a:endParaRPr lang="ru-RU" dirty="0"/>
          </a:p>
        </p:txBody>
      </p:sp>
      <p:pic>
        <p:nvPicPr>
          <p:cNvPr id="11266" name="Picture 2" descr="https://investments.academic.ru/pictures/investments/img1962559_Strahovanie_grazhdanskoy_otvetstvennost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49" y="4221088"/>
            <a:ext cx="9114851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0532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lh3.googleusercontent.com/D2yJOT4bSGeMuEAP3p_lvqDjPDUdqHnFxsjyp8ElzYrCKxsaG2KPs3YY92nKyD48xL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3782"/>
            <a:ext cx="7560840" cy="3551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856984" cy="4876800"/>
          </a:xfrm>
        </p:spPr>
        <p:txBody>
          <a:bodyPr/>
          <a:lstStyle/>
          <a:p>
            <a:pPr marL="0" indent="0">
              <a:buNone/>
            </a:pPr>
            <a:r>
              <a:rPr lang="ru-RU" u="sng" dirty="0"/>
              <a:t>Цель страхования ответственности</a:t>
            </a:r>
            <a:r>
              <a:rPr lang="ru-RU" dirty="0"/>
              <a:t> - страховая защита экономических интересов страхователей, способных причинить вред третьим лицам.</a:t>
            </a:r>
          </a:p>
          <a:p>
            <a:pPr marL="0" indent="0">
              <a:buNone/>
            </a:pPr>
            <a:r>
              <a:rPr lang="ru-RU" u="sng" dirty="0"/>
              <a:t>Предметом страхования</a:t>
            </a:r>
            <a:r>
              <a:rPr lang="ru-RU" dirty="0"/>
              <a:t> ответственности являются:</a:t>
            </a:r>
          </a:p>
          <a:p>
            <a:r>
              <a:rPr lang="ru-RU" dirty="0"/>
              <a:t>риски личного страхования (жизни, здоровья, работоспособность) - те, которые связаны с возможностью причинения вреда;</a:t>
            </a:r>
          </a:p>
          <a:p>
            <a:r>
              <a:rPr lang="ru-RU" dirty="0"/>
              <a:t> риски имущественного страхования (уничтожение, недостачи, повреждения)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428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856984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>
                <a:solidFill>
                  <a:schemeClr val="tx2"/>
                </a:solidFill>
              </a:rPr>
              <a:t>Страхование ответственности классифицируется</a:t>
            </a:r>
            <a:r>
              <a:rPr lang="ru-RU" dirty="0"/>
              <a:t>:</a:t>
            </a:r>
          </a:p>
          <a:p>
            <a:pPr lvl="0"/>
            <a:r>
              <a:rPr lang="ru-RU" dirty="0"/>
              <a:t>по форме осуществления: добровольное, обязательное;</a:t>
            </a:r>
          </a:p>
          <a:p>
            <a:pPr lvl="0"/>
            <a:r>
              <a:rPr lang="ru-RU" dirty="0"/>
              <a:t>по видам застрахованного субъекта страховых отношений: юридические лица; физические лица;</a:t>
            </a:r>
          </a:p>
          <a:p>
            <a:pPr lvl="0"/>
            <a:r>
              <a:rPr lang="ru-RU" dirty="0"/>
              <a:t>по объекту страхования: страхование задолженности, страхование на случай возмещения вреда;</a:t>
            </a:r>
          </a:p>
          <a:p>
            <a:pPr lvl="0"/>
            <a:r>
              <a:rPr lang="ru-RU" dirty="0"/>
              <a:t>по видам договоров: обычные, дополнительные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2"/>
                </a:solidFill>
              </a:rPr>
              <a:t>Особенность</a:t>
            </a:r>
            <a:r>
              <a:rPr lang="ru-RU" dirty="0"/>
              <a:t> - страхования ответственности сочетает в себе черты имущественного и личного страхования Через страхование ответственности возмещаются имущественный вред, вызванный третьим лицам, которые заранее неизвестны. Сам страхователь при этом не освобождается от административной и уголовной ответственности Осуществляется в добровольной и обязательной формах.</a:t>
            </a:r>
          </a:p>
          <a:p>
            <a:pPr lvl="0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071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2">
                    <a:lumMod val="75000"/>
                  </a:schemeClr>
                </a:solidFill>
              </a:rPr>
              <a:t>Страхование гражданской ответственности владельцев автотранспортных средств</a:t>
            </a:r>
            <a:br>
              <a:rPr lang="ru-RU" dirty="0"/>
            </a:br>
            <a:endParaRPr lang="ru-RU" dirty="0"/>
          </a:p>
        </p:txBody>
      </p:sp>
      <p:pic>
        <p:nvPicPr>
          <p:cNvPr id="14338" name="Picture 2" descr="https://grantains.ru/wp-content/uploads/2017/06/transports1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75406"/>
            <a:ext cx="7178033" cy="3249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Объектом страхования гражданской ответственности владельцев автотранспортных средств являются имущественные интересы лица, о страховании которого заключен договор (застрахованного лица), связанные с обязанностью последнего в порядке, установленном гражданским законодательством, возместить ущерб, нанесенный им третьим лицам в связи с использованием автотранспортного средства.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6820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Страхование гражданской ответственности перевозчика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15362" name="Picture 2" descr="https://cdn.freelance.ru/img/portfolio/pics/00/2C/AF/2928615.jpg?mt=8ff032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88564"/>
            <a:ext cx="5924600" cy="4443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964488" cy="48768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Объектом страхования гражданской ответственности перевозчика являются имущественные интересы лица, о страховании которого заключен договор (застрахованного лица), связанные с обязанностью последнего в порядке, установленном гражданским законодательством, возместить ущерб, нанесенный </a:t>
            </a:r>
          </a:p>
          <a:p>
            <a:pPr marL="0" indent="0">
              <a:buNone/>
            </a:pPr>
            <a:r>
              <a:rPr lang="ru-RU" dirty="0"/>
              <a:t>третьим лицам, в связи с </a:t>
            </a:r>
          </a:p>
          <a:p>
            <a:pPr marL="0" indent="0">
              <a:buNone/>
            </a:pPr>
            <a:r>
              <a:rPr lang="ru-RU" dirty="0"/>
              <a:t>использованием застрахованным, </a:t>
            </a:r>
          </a:p>
          <a:p>
            <a:pPr marL="0" indent="0">
              <a:buNone/>
            </a:pPr>
            <a:r>
              <a:rPr lang="ru-RU" dirty="0"/>
              <a:t>выступающим в качестве </a:t>
            </a:r>
          </a:p>
          <a:p>
            <a:pPr marL="0" indent="0">
              <a:buNone/>
            </a:pPr>
            <a:r>
              <a:rPr lang="ru-RU" dirty="0"/>
              <a:t>перевозчика, средства</a:t>
            </a:r>
          </a:p>
          <a:p>
            <a:pPr marL="0" indent="0">
              <a:buNone/>
            </a:pPr>
            <a:r>
              <a:rPr lang="ru-RU" dirty="0"/>
              <a:t> транспорта.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0511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Страхование гражданской ответственности предприятий</a:t>
            </a:r>
            <a:br>
              <a:rPr lang="ru-RU" dirty="0"/>
            </a:br>
            <a:endParaRPr lang="ru-RU" dirty="0"/>
          </a:p>
        </p:txBody>
      </p:sp>
      <p:pic>
        <p:nvPicPr>
          <p:cNvPr id="16386" name="Picture 2" descr="https://galaxyinsurance.ru/upload/2016/06/13/strahovanie-korporativnogo-imuschestva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2808864"/>
            <a:ext cx="6055016" cy="4037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236319"/>
            <a:ext cx="9114849" cy="55780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Объектом страхования гражданской ответственности предприятий – источников повышенной опасности являются имущественные интересы лица, о страховании которого заключен договор (застрахованного лица), связанные с обязанностью последнего в порядке, установленном гражданским законодательством, </a:t>
            </a:r>
          </a:p>
          <a:p>
            <a:pPr marL="0" indent="0">
              <a:buNone/>
            </a:pPr>
            <a:r>
              <a:rPr lang="ru-RU" dirty="0"/>
              <a:t>возместить ущерб, нанесенный</a:t>
            </a:r>
          </a:p>
          <a:p>
            <a:pPr marL="0" indent="0">
              <a:buNone/>
            </a:pPr>
            <a:r>
              <a:rPr lang="ru-RU" dirty="0"/>
              <a:t>окружающей природной среде и</a:t>
            </a:r>
          </a:p>
          <a:p>
            <a:pPr marL="0" indent="0">
              <a:buNone/>
            </a:pPr>
            <a:r>
              <a:rPr lang="ru-RU" dirty="0"/>
              <a:t>третьим лицам, в связи с осуществлением, </a:t>
            </a:r>
          </a:p>
          <a:p>
            <a:pPr marL="0" indent="0">
              <a:buNone/>
            </a:pPr>
            <a:r>
              <a:rPr lang="ru-RU" dirty="0"/>
              <a:t>застрахованным деятельности,</a:t>
            </a:r>
          </a:p>
          <a:p>
            <a:pPr marL="0" indent="0">
              <a:buNone/>
            </a:pPr>
            <a:r>
              <a:rPr lang="ru-RU" dirty="0"/>
              <a:t> представляющей опасность для </a:t>
            </a:r>
          </a:p>
          <a:p>
            <a:pPr marL="0" indent="0">
              <a:buNone/>
            </a:pPr>
            <a:r>
              <a:rPr lang="ru-RU" dirty="0"/>
              <a:t>окружающих.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216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Страхование профессиональной ответственности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7410" name="Picture 2" descr="http://businessgrant.com.ua/wp-content/uploads/2016/10/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229200"/>
            <a:ext cx="7164288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48768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Объектом страхования профессиональной ответственности являются имущественные интересы физического лица, о страховании которого заключен договор, связанные с обязанностью последнего в порядке, установленном законодательством, возместить ущерб, нанесенный третьим лицам, в связи с осуществлением застрахованным профессиональной деятельности:</a:t>
            </a:r>
          </a:p>
          <a:p>
            <a:pPr marL="0" indent="0">
              <a:buNone/>
            </a:pPr>
            <a:r>
              <a:rPr lang="ru-RU" dirty="0"/>
              <a:t>1) нотариальной деятельности;</a:t>
            </a:r>
          </a:p>
          <a:p>
            <a:pPr marL="0" indent="0">
              <a:buNone/>
            </a:pPr>
            <a:r>
              <a:rPr lang="ru-RU" dirty="0"/>
              <a:t>2) врачебной деятельности;</a:t>
            </a:r>
          </a:p>
          <a:p>
            <a:pPr marL="0" indent="0">
              <a:buNone/>
            </a:pPr>
            <a:r>
              <a:rPr lang="ru-RU" dirty="0"/>
              <a:t>3) иных видов профессиональной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61034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120</TotalTime>
  <Words>983</Words>
  <Application>Microsoft Office PowerPoint</Application>
  <PresentationFormat>Экран (4:3)</PresentationFormat>
  <Paragraphs>78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Ясность</vt:lpstr>
      <vt:lpstr>Классификация и особенности отдельных видов страхования</vt:lpstr>
      <vt:lpstr>Страхование ответственности </vt:lpstr>
      <vt:lpstr>Презентация PowerPoint</vt:lpstr>
      <vt:lpstr>Презентация PowerPoint</vt:lpstr>
      <vt:lpstr>Презентация PowerPoint</vt:lpstr>
      <vt:lpstr>Страхование гражданской ответственности владельцев автотранспортных средств </vt:lpstr>
      <vt:lpstr>Страхование гражданской ответственности перевозчика   </vt:lpstr>
      <vt:lpstr>Страхование гражданской ответственности предприятий </vt:lpstr>
      <vt:lpstr>Страхование профессиональной ответственности</vt:lpstr>
      <vt:lpstr>Страхование ответственности за неисполнение обязательств </vt:lpstr>
      <vt:lpstr>Страхование предпринимательских рисков </vt:lpstr>
      <vt:lpstr> </vt:lpstr>
      <vt:lpstr>Страхование предпринимательских рисков </vt:lpstr>
      <vt:lpstr>Страхование предпринимательских рисков </vt:lpstr>
      <vt:lpstr>Заключение: 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Классификация и особенности отдельных видов страхования</dc:title>
  <dc:creator>Пользователь Windows</dc:creator>
  <cp:lastModifiedBy>user1</cp:lastModifiedBy>
  <cp:revision>14</cp:revision>
  <dcterms:created xsi:type="dcterms:W3CDTF">2020-04-11T04:43:40Z</dcterms:created>
  <dcterms:modified xsi:type="dcterms:W3CDTF">2021-03-30T01:47:46Z</dcterms:modified>
</cp:coreProperties>
</file>