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60" r:id="rId6"/>
    <p:sldId id="268" r:id="rId7"/>
    <p:sldId id="269" r:id="rId8"/>
    <p:sldId id="274" r:id="rId9"/>
    <p:sldId id="275" r:id="rId10"/>
    <p:sldId id="276" r:id="rId11"/>
    <p:sldId id="261" r:id="rId12"/>
    <p:sldId id="270" r:id="rId13"/>
    <p:sldId id="262" r:id="rId14"/>
    <p:sldId id="263" r:id="rId15"/>
    <p:sldId id="272" r:id="rId16"/>
    <p:sldId id="271" r:id="rId17"/>
    <p:sldId id="264" r:id="rId18"/>
    <p:sldId id="265" r:id="rId19"/>
    <p:sldId id="273" r:id="rId20"/>
    <p:sldId id="277" r:id="rId21"/>
    <p:sldId id="278" r:id="rId22"/>
    <p:sldId id="279" r:id="rId23"/>
    <p:sldId id="280" r:id="rId24"/>
    <p:sldId id="281" r:id="rId25"/>
    <p:sldId id="282" r:id="rId26"/>
    <p:sldId id="283" r:id="rId27"/>
    <p:sldId id="284" r:id="rId28"/>
    <p:sldId id="285"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4660"/>
  </p:normalViewPr>
  <p:slideViewPr>
    <p:cSldViewPr>
      <p:cViewPr varScale="1">
        <p:scale>
          <a:sx n="64" d="100"/>
          <a:sy n="64" d="100"/>
        </p:scale>
        <p:origin x="1368"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744C4E-4A24-4884-93C1-365BF90EA1AD}" type="datetimeFigureOut">
              <a:rPr lang="ru-RU" smtClean="0"/>
              <a:pPr/>
              <a:t>22.03.2021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0A2825-83D3-453D-9C97-2F81D85DC28C}" type="slidenum">
              <a:rPr lang="ru-RU" smtClean="0"/>
              <a:pPr/>
              <a:t>‹#›</a:t>
            </a:fld>
            <a:endParaRPr lang="ru-RU"/>
          </a:p>
        </p:txBody>
      </p:sp>
    </p:spTree>
    <p:extLst>
      <p:ext uri="{BB962C8B-B14F-4D97-AF65-F5344CB8AC3E}">
        <p14:creationId xmlns:p14="http://schemas.microsoft.com/office/powerpoint/2010/main" val="1035114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BE0868DA-9A4E-42B5-94C4-3BFC31A821C0}" type="datetime1">
              <a:rPr lang="ru-RU" smtClean="0"/>
              <a:pPr/>
              <a:t>22.03.2021</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9E9AED52-2918-4FAD-BCFE-DD2096161EF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C96844BF-5A06-4678-8DDB-4CB0CD104220}" type="datetime1">
              <a:rPr lang="ru-RU" smtClean="0"/>
              <a:pPr/>
              <a:t>22.03.2021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9AED52-2918-4FAD-BCFE-DD2096161EF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E67BD926-D234-489D-9271-435205F89E3F}" type="datetime1">
              <a:rPr lang="ru-RU" smtClean="0"/>
              <a:pPr/>
              <a:t>22.03.2021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9AED52-2918-4FAD-BCFE-DD2096161EF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AF401CB7-AE6D-42F6-9331-BD82306F8E2A}" type="datetime1">
              <a:rPr lang="ru-RU" smtClean="0"/>
              <a:pPr/>
              <a:t>22.03.2021</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9E9AED52-2918-4FAD-BCFE-DD2096161EF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F73A90A5-E2A7-45F9-BC51-FEF275CF2B04}" type="datetime1">
              <a:rPr lang="ru-RU" smtClean="0"/>
              <a:pPr/>
              <a:t>22.03.2021</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9E9AED52-2918-4FAD-BCFE-DD2096161EF4}"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0D44F645-1CC0-4DFA-9ED0-1A576E6FF9D8}" type="datetime1">
              <a:rPr lang="ru-RU" smtClean="0"/>
              <a:pPr/>
              <a:t>22.03.2021</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9E9AED52-2918-4FAD-BCFE-DD2096161EF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E1506AE9-04AD-4BD4-A0BB-235007051284}" type="datetime1">
              <a:rPr lang="ru-RU" smtClean="0"/>
              <a:pPr/>
              <a:t>22.03.2021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9E9AED52-2918-4FAD-BCFE-DD2096161EF4}"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C4DE83ED-4239-453D-AC17-24C8BD7406CD}" type="datetime1">
              <a:rPr lang="ru-RU" smtClean="0"/>
              <a:pPr/>
              <a:t>22.03.2021</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9AED52-2918-4FAD-BCFE-DD2096161EF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5A6C83A-E8F2-44E5-A865-D0A1045D714C}" type="datetime1">
              <a:rPr lang="ru-RU" smtClean="0"/>
              <a:pPr/>
              <a:t>22.03.2021</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9AED52-2918-4FAD-BCFE-DD2096161EF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B865FF53-ED43-4D10-938E-0F27897350D7}" type="datetime1">
              <a:rPr lang="ru-RU" smtClean="0"/>
              <a:pPr/>
              <a:t>22.03.2021</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9AED52-2918-4FAD-BCFE-DD2096161EF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64E1318B-E362-4FB8-8420-7063D5C1288A}" type="datetime1">
              <a:rPr lang="ru-RU" smtClean="0"/>
              <a:pPr/>
              <a:t>22.03.2021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9E9AED52-2918-4FAD-BCFE-DD2096161EF4}"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CD667655-2E99-4DEB-8A43-C5D74BDA7932}" type="datetime1">
              <a:rPr lang="ru-RU" smtClean="0"/>
              <a:pPr/>
              <a:t>22.03.2021</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E9AED52-2918-4FAD-BCFE-DD2096161EF4}"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1000" y="1412777"/>
            <a:ext cx="8458200" cy="2160239"/>
          </a:xfrm>
        </p:spPr>
        <p:txBody>
          <a:bodyPr>
            <a:normAutofit/>
          </a:bodyPr>
          <a:lstStyle/>
          <a:p>
            <a:pPr algn="ctr"/>
            <a:r>
              <a:rPr lang="ru-RU" dirty="0"/>
              <a:t>Страховой риск и страховой случай</a:t>
            </a:r>
          </a:p>
        </p:txBody>
      </p:sp>
      <p:sp>
        <p:nvSpPr>
          <p:cNvPr id="3" name="Подзаголовок 2"/>
          <p:cNvSpPr>
            <a:spLocks noGrp="1"/>
          </p:cNvSpPr>
          <p:nvPr>
            <p:ph type="subTitle" idx="1"/>
          </p:nvPr>
        </p:nvSpPr>
        <p:spPr>
          <a:xfrm>
            <a:off x="388708" y="3919133"/>
            <a:ext cx="8458200" cy="914400"/>
          </a:xfrm>
        </p:spPr>
        <p:txBody>
          <a:bodyPr/>
          <a:lstStyle/>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a:t>
            </a:fld>
            <a:endParaRPr lang="ru-RU"/>
          </a:p>
        </p:txBody>
      </p:sp>
    </p:spTree>
    <p:extLst>
      <p:ext uri="{BB962C8B-B14F-4D97-AF65-F5344CB8AC3E}">
        <p14:creationId xmlns:p14="http://schemas.microsoft.com/office/powerpoint/2010/main" val="1848214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Классификация Страхового риска</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sz="2400" dirty="0"/>
              <a:t>2. </a:t>
            </a:r>
            <a:r>
              <a:rPr lang="ru-RU" sz="2400" u="sng" dirty="0"/>
              <a:t>В зависимости от объёма ответственности  страховщика:</a:t>
            </a:r>
            <a:br>
              <a:rPr lang="ru-RU" sz="2400" dirty="0"/>
            </a:br>
            <a:r>
              <a:rPr lang="ru-RU" sz="2400" dirty="0"/>
              <a:t>1.универсальные  риски, т.е. риски, включаемые  в стандартный объём ответственности  страховщика (например, имущество от огня);</a:t>
            </a:r>
            <a:br>
              <a:rPr lang="ru-RU" sz="2400" dirty="0"/>
            </a:br>
            <a:r>
              <a:rPr lang="ru-RU" sz="2400" dirty="0"/>
              <a:t>2.индивидуальные  риски характерно для уникальных  объектов </a:t>
            </a:r>
          </a:p>
          <a:p>
            <a:pPr marL="0" indent="0">
              <a:buNone/>
            </a:pPr>
            <a:r>
              <a:rPr lang="ru-RU" sz="2400" dirty="0"/>
              <a:t>страхования.</a:t>
            </a:r>
            <a:br>
              <a:rPr lang="ru-RU" sz="2400" dirty="0"/>
            </a:br>
            <a:r>
              <a:rPr lang="ru-RU" sz="2400" dirty="0"/>
              <a:t>     Особую  группу составляют </a:t>
            </a:r>
            <a:r>
              <a:rPr lang="ru-RU" sz="2400" u="sng" dirty="0"/>
              <a:t>специфические риски</a:t>
            </a:r>
            <a:r>
              <a:rPr lang="ru-RU" sz="2400" dirty="0"/>
              <a:t>:</a:t>
            </a:r>
            <a:br>
              <a:rPr lang="ru-RU" sz="2400" dirty="0"/>
            </a:br>
            <a:r>
              <a:rPr lang="ru-RU" sz="2400" dirty="0"/>
              <a:t>1.катастрофические  риски характеризуют потенциально  </a:t>
            </a:r>
          </a:p>
          <a:p>
            <a:pPr marL="0" indent="0">
              <a:buNone/>
            </a:pPr>
            <a:r>
              <a:rPr lang="ru-RU" sz="2400" dirty="0"/>
              <a:t>значительный ущерб в особо  крупных размерах;</a:t>
            </a:r>
            <a:br>
              <a:rPr lang="ru-RU" sz="2400" dirty="0"/>
            </a:br>
            <a:r>
              <a:rPr lang="ru-RU" sz="2400" dirty="0"/>
              <a:t>2. аномальные  риски – риски, которые невозможно отнести к тем или иным видам риска.</a:t>
            </a:r>
          </a:p>
          <a:p>
            <a:pPr marL="0" indent="0">
              <a:buNone/>
            </a:pPr>
            <a:r>
              <a:rPr lang="ru-RU" sz="2400" dirty="0"/>
              <a:t>Наиболее  распространёнными являются универсальные  риски. </a:t>
            </a:r>
          </a:p>
        </p:txBody>
      </p:sp>
      <p:sp>
        <p:nvSpPr>
          <p:cNvPr id="4" name="Номер слайда 3"/>
          <p:cNvSpPr>
            <a:spLocks noGrp="1"/>
          </p:cNvSpPr>
          <p:nvPr>
            <p:ph type="sldNum" sz="quarter" idx="12"/>
          </p:nvPr>
        </p:nvSpPr>
        <p:spPr/>
        <p:txBody>
          <a:bodyPr/>
          <a:lstStyle/>
          <a:p>
            <a:fld id="{9E9AED52-2918-4FAD-BCFE-DD2096161EF4}" type="slidenum">
              <a:rPr lang="ru-RU" smtClean="0"/>
              <a:pPr/>
              <a:t>10</a:t>
            </a:fld>
            <a:endParaRPr lang="ru-RU"/>
          </a:p>
        </p:txBody>
      </p:sp>
    </p:spTree>
    <p:extLst>
      <p:ext uri="{BB962C8B-B14F-4D97-AF65-F5344CB8AC3E}">
        <p14:creationId xmlns:p14="http://schemas.microsoft.com/office/powerpoint/2010/main" val="135925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971182"/>
          </a:xfrm>
        </p:spPr>
        <p:txBody>
          <a:bodyPr>
            <a:normAutofit/>
          </a:bodyPr>
          <a:lstStyle/>
          <a:p>
            <a:pPr marL="0" indent="0">
              <a:buNone/>
            </a:pPr>
            <a:r>
              <a:rPr lang="ru-RU" sz="4000" b="1" u="sng" dirty="0"/>
              <a:t>По фактору возникновения:</a:t>
            </a:r>
            <a:endParaRPr lang="ru-RU" sz="4000" b="1" dirty="0"/>
          </a:p>
          <a:p>
            <a:r>
              <a:rPr lang="ru-RU" sz="4000" b="1" dirty="0"/>
              <a:t>а) внутренние - определяются деятельностью предприятия;</a:t>
            </a:r>
          </a:p>
          <a:p>
            <a:r>
              <a:rPr lang="ru-RU" sz="4000" b="1" dirty="0"/>
              <a:t>б) внешние - связаны с процессами, протекающими в окружающей среде.</a:t>
            </a:r>
          </a:p>
          <a:p>
            <a:pPr>
              <a:buNone/>
            </a:pPr>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11</a:t>
            </a:fld>
            <a:endParaRPr lang="ru-RU"/>
          </a:p>
        </p:txBody>
      </p:sp>
    </p:spTree>
    <p:extLst>
      <p:ext uri="{BB962C8B-B14F-4D97-AF65-F5344CB8AC3E}">
        <p14:creationId xmlns:p14="http://schemas.microsoft.com/office/powerpoint/2010/main" val="786742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971182"/>
          </a:xfrm>
        </p:spPr>
        <p:txBody>
          <a:bodyPr>
            <a:normAutofit/>
          </a:bodyPr>
          <a:lstStyle/>
          <a:p>
            <a:pPr marL="0" indent="0">
              <a:buNone/>
            </a:pPr>
            <a:r>
              <a:rPr lang="ru-RU" sz="4000" b="1" u="sng" dirty="0"/>
              <a:t>По возможности страхования:</a:t>
            </a:r>
            <a:endParaRPr lang="ru-RU" sz="4000" b="1" dirty="0"/>
          </a:p>
          <a:p>
            <a:r>
              <a:rPr lang="ru-RU" sz="4000" b="1" dirty="0"/>
              <a:t>а) подлежащие страхованию - риски, которые готова взять на себя страховая компания;</a:t>
            </a:r>
          </a:p>
          <a:p>
            <a:r>
              <a:rPr lang="ru-RU" sz="4000" b="1" dirty="0"/>
              <a:t>б) не подлежащие страхованию - группа рисков, которые не берутся страховать страховые компании.</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12</a:t>
            </a:fld>
            <a:endParaRPr lang="ru-RU"/>
          </a:p>
        </p:txBody>
      </p:sp>
    </p:spTree>
    <p:extLst>
      <p:ext uri="{BB962C8B-B14F-4D97-AF65-F5344CB8AC3E}">
        <p14:creationId xmlns:p14="http://schemas.microsoft.com/office/powerpoint/2010/main" val="786742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340768"/>
            <a:ext cx="8686800" cy="5184576"/>
          </a:xfrm>
        </p:spPr>
        <p:txBody>
          <a:bodyPr>
            <a:noAutofit/>
          </a:bodyPr>
          <a:lstStyle/>
          <a:p>
            <a:pPr marL="0" indent="0">
              <a:buNone/>
            </a:pPr>
            <a:r>
              <a:rPr lang="ru-RU" sz="4000" b="1" u="sng" dirty="0"/>
              <a:t>По характеру воздействия рисков на результат:</a:t>
            </a:r>
            <a:endParaRPr lang="ru-RU" sz="4000" b="1" dirty="0"/>
          </a:p>
          <a:p>
            <a:r>
              <a:rPr lang="ru-RU" sz="4000" b="1" dirty="0"/>
              <a:t>а) спекулятивные - возможность получения как положительного, так и отрицательного результата;</a:t>
            </a:r>
          </a:p>
          <a:p>
            <a:r>
              <a:rPr lang="ru-RU" sz="4000" b="1" dirty="0"/>
              <a:t>б) чистые - возможность получения отрицательного или нулевого результата.</a:t>
            </a:r>
          </a:p>
          <a:p>
            <a:endParaRPr lang="ru-RU" sz="36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13</a:t>
            </a:fld>
            <a:endParaRPr lang="ru-RU"/>
          </a:p>
        </p:txBody>
      </p:sp>
    </p:spTree>
    <p:extLst>
      <p:ext uri="{BB962C8B-B14F-4D97-AF65-F5344CB8AC3E}">
        <p14:creationId xmlns:p14="http://schemas.microsoft.com/office/powerpoint/2010/main" val="2281799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971182"/>
          </a:xfrm>
        </p:spPr>
        <p:txBody>
          <a:bodyPr>
            <a:normAutofit/>
          </a:bodyPr>
          <a:lstStyle/>
          <a:p>
            <a:pPr marL="0" indent="0">
              <a:buNone/>
            </a:pPr>
            <a:r>
              <a:rPr lang="ru-RU" sz="4000" b="1" u="sng" dirty="0"/>
              <a:t>По уровню финансовых потерь:</a:t>
            </a:r>
            <a:endParaRPr lang="ru-RU" sz="4000" b="1" dirty="0"/>
          </a:p>
          <a:p>
            <a:r>
              <a:rPr lang="ru-RU" sz="4000" b="1" dirty="0"/>
              <a:t>а) допустимый риск – это риск потери прибыли от реализации того или иного проекта или от предпринимательской деятельности в целом;</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14</a:t>
            </a:fld>
            <a:endParaRPr lang="ru-RU"/>
          </a:p>
        </p:txBody>
      </p:sp>
    </p:spTree>
    <p:extLst>
      <p:ext uri="{BB962C8B-B14F-4D97-AF65-F5344CB8AC3E}">
        <p14:creationId xmlns:p14="http://schemas.microsoft.com/office/powerpoint/2010/main" val="2455415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971182"/>
          </a:xfrm>
        </p:spPr>
        <p:txBody>
          <a:bodyPr>
            <a:normAutofit/>
          </a:bodyPr>
          <a:lstStyle/>
          <a:p>
            <a:pPr marL="0" indent="0">
              <a:buNone/>
            </a:pPr>
            <a:r>
              <a:rPr lang="ru-RU" sz="4000" b="1" u="sng" dirty="0"/>
              <a:t>По уровню финансовых потерь:</a:t>
            </a:r>
            <a:endParaRPr lang="ru-RU" sz="4000" b="1" dirty="0"/>
          </a:p>
          <a:p>
            <a:r>
              <a:rPr lang="ru-RU" sz="4000" b="1" dirty="0"/>
              <a:t>б) критический риск – это риск потерь в размере произведенных затрат на осуществление данного вида предпринимательской деятельности или отдельной сделки;</a:t>
            </a:r>
          </a:p>
          <a:p>
            <a:pPr>
              <a:buNone/>
            </a:pPr>
            <a:endParaRPr lang="ru-RU" sz="4000" b="1" dirty="0"/>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15</a:t>
            </a:fld>
            <a:endParaRPr lang="ru-RU"/>
          </a:p>
        </p:txBody>
      </p:sp>
    </p:spTree>
    <p:extLst>
      <p:ext uri="{BB962C8B-B14F-4D97-AF65-F5344CB8AC3E}">
        <p14:creationId xmlns:p14="http://schemas.microsoft.com/office/powerpoint/2010/main" val="2455415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971182"/>
          </a:xfrm>
        </p:spPr>
        <p:txBody>
          <a:bodyPr>
            <a:normAutofit/>
          </a:bodyPr>
          <a:lstStyle/>
          <a:p>
            <a:pPr marL="0" indent="0">
              <a:buNone/>
            </a:pPr>
            <a:r>
              <a:rPr lang="ru-RU" sz="4400" b="1" u="sng" dirty="0"/>
              <a:t>По уровню финансовых потерь:</a:t>
            </a:r>
            <a:endParaRPr lang="ru-RU" sz="4400" b="1" dirty="0"/>
          </a:p>
          <a:p>
            <a:r>
              <a:rPr lang="ru-RU" sz="4400" b="1" dirty="0"/>
              <a:t>в) катастрофический риск – это риск потерь в размере, равном или превышающем все имущественное состояние предпринимателя.</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16</a:t>
            </a:fld>
            <a:endParaRPr lang="ru-RU"/>
          </a:p>
        </p:txBody>
      </p:sp>
    </p:spTree>
    <p:extLst>
      <p:ext uri="{BB962C8B-B14F-4D97-AF65-F5344CB8AC3E}">
        <p14:creationId xmlns:p14="http://schemas.microsoft.com/office/powerpoint/2010/main" val="2455415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Классификация риска </a:t>
            </a:r>
            <a:r>
              <a:rPr lang="ru-RU" b="1" u="sng" dirty="0"/>
              <a:t>По уровню финансовых потерь </a:t>
            </a:r>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17</a:t>
            </a:fld>
            <a:endParaRPr lang="ru-RU"/>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1628800"/>
            <a:ext cx="5400600" cy="489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4842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899174"/>
          </a:xfrm>
        </p:spPr>
        <p:txBody>
          <a:bodyPr>
            <a:normAutofit lnSpcReduction="10000"/>
          </a:bodyPr>
          <a:lstStyle/>
          <a:p>
            <a:pPr marL="0" indent="0">
              <a:buNone/>
            </a:pPr>
            <a:r>
              <a:rPr lang="ru-RU" sz="4300" b="1" u="sng" dirty="0"/>
              <a:t>По возможности предвидения:</a:t>
            </a:r>
            <a:endParaRPr lang="ru-RU" sz="4300" b="1" dirty="0"/>
          </a:p>
          <a:p>
            <a:r>
              <a:rPr lang="ru-RU" sz="4300" b="1" dirty="0"/>
              <a:t>а) прогнозируемый - риск, связанный с циклическим предсказуемым развитием событий;</a:t>
            </a:r>
          </a:p>
          <a:p>
            <a:r>
              <a:rPr lang="ru-RU" sz="4300" b="1" dirty="0"/>
              <a:t>б) не прогнозируемый (форс-мажор).</a:t>
            </a:r>
          </a:p>
          <a:p>
            <a:pPr>
              <a:buNone/>
            </a:pPr>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18</a:t>
            </a:fld>
            <a:endParaRPr lang="ru-RU"/>
          </a:p>
        </p:txBody>
      </p:sp>
    </p:spTree>
    <p:extLst>
      <p:ext uri="{BB962C8B-B14F-4D97-AF65-F5344CB8AC3E}">
        <p14:creationId xmlns:p14="http://schemas.microsoft.com/office/powerpoint/2010/main" val="1639523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Классификация риска</a:t>
            </a:r>
          </a:p>
        </p:txBody>
      </p:sp>
      <p:sp>
        <p:nvSpPr>
          <p:cNvPr id="3" name="Объект 2"/>
          <p:cNvSpPr>
            <a:spLocks noGrp="1"/>
          </p:cNvSpPr>
          <p:nvPr>
            <p:ph idx="1"/>
          </p:nvPr>
        </p:nvSpPr>
        <p:spPr>
          <a:xfrm>
            <a:off x="304800" y="1554162"/>
            <a:ext cx="8686800" cy="4899174"/>
          </a:xfrm>
        </p:spPr>
        <p:txBody>
          <a:bodyPr>
            <a:normAutofit/>
          </a:bodyPr>
          <a:lstStyle/>
          <a:p>
            <a:pPr marL="0" indent="0">
              <a:buNone/>
            </a:pPr>
            <a:r>
              <a:rPr lang="ru-RU" sz="3600" b="1" u="sng" dirty="0"/>
              <a:t>По длительности воздействия:</a:t>
            </a:r>
            <a:endParaRPr lang="ru-RU" sz="3600" b="1" dirty="0"/>
          </a:p>
          <a:p>
            <a:r>
              <a:rPr lang="ru-RU" sz="3600" b="1" dirty="0"/>
              <a:t>а) постоянный - характерен для всего периода осуществления операции и связан с действием постоянных факторов;</a:t>
            </a:r>
          </a:p>
          <a:p>
            <a:r>
              <a:rPr lang="ru-RU" sz="3600" b="1" dirty="0"/>
              <a:t>б) временный - риск, возникающий лишь на отдельных этапах осуществления операции.</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19</a:t>
            </a:fld>
            <a:endParaRPr lang="ru-RU"/>
          </a:p>
        </p:txBody>
      </p:sp>
    </p:spTree>
    <p:extLst>
      <p:ext uri="{BB962C8B-B14F-4D97-AF65-F5344CB8AC3E}">
        <p14:creationId xmlns:p14="http://schemas.microsoft.com/office/powerpoint/2010/main" val="1639523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Сущность риска</a:t>
            </a:r>
          </a:p>
        </p:txBody>
      </p:sp>
      <p:sp>
        <p:nvSpPr>
          <p:cNvPr id="3" name="Объект 2"/>
          <p:cNvSpPr>
            <a:spLocks noGrp="1"/>
          </p:cNvSpPr>
          <p:nvPr>
            <p:ph idx="1"/>
          </p:nvPr>
        </p:nvSpPr>
        <p:spPr/>
        <p:txBody>
          <a:bodyPr>
            <a:normAutofit/>
          </a:bodyPr>
          <a:lstStyle/>
          <a:p>
            <a:r>
              <a:rPr lang="ru-RU" sz="4400" b="1" u="sng" dirty="0"/>
              <a:t>Риск</a:t>
            </a:r>
            <a:r>
              <a:rPr lang="ru-RU" sz="4400" b="1" dirty="0"/>
              <a:t> - совокупность опасностей с вероятностью наступления неблагоприятного события, с возможностью и непредсказуемостью потерь.</a:t>
            </a:r>
          </a:p>
        </p:txBody>
      </p:sp>
      <p:sp>
        <p:nvSpPr>
          <p:cNvPr id="4" name="Номер слайда 3"/>
          <p:cNvSpPr>
            <a:spLocks noGrp="1"/>
          </p:cNvSpPr>
          <p:nvPr>
            <p:ph type="sldNum" sz="quarter" idx="12"/>
          </p:nvPr>
        </p:nvSpPr>
        <p:spPr/>
        <p:txBody>
          <a:bodyPr/>
          <a:lstStyle/>
          <a:p>
            <a:fld id="{9E9AED52-2918-4FAD-BCFE-DD2096161EF4}" type="slidenum">
              <a:rPr lang="ru-RU" smtClean="0"/>
              <a:pPr/>
              <a:t>2</a:t>
            </a:fld>
            <a:endParaRPr lang="ru-RU"/>
          </a:p>
        </p:txBody>
      </p:sp>
    </p:spTree>
    <p:extLst>
      <p:ext uri="{BB962C8B-B14F-4D97-AF65-F5344CB8AC3E}">
        <p14:creationId xmlns:p14="http://schemas.microsoft.com/office/powerpoint/2010/main" val="4065652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Страховой риск</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sz="2000" dirty="0"/>
              <a:t>Людям свойственно различное отношение к риску. В экономической теории принято выделять: </a:t>
            </a:r>
          </a:p>
          <a:p>
            <a:pPr marL="0" indent="0">
              <a:buNone/>
            </a:pPr>
            <a:r>
              <a:rPr lang="ru-RU" sz="2000" dirty="0"/>
              <a:t>а) нейтральных к риску; </a:t>
            </a:r>
          </a:p>
          <a:p>
            <a:pPr marL="0" indent="0">
              <a:buNone/>
            </a:pPr>
            <a:r>
              <a:rPr lang="ru-RU" sz="2000" dirty="0"/>
              <a:t>б) любителей риска;</a:t>
            </a:r>
          </a:p>
          <a:p>
            <a:pPr marL="0" indent="0">
              <a:buNone/>
            </a:pPr>
            <a:r>
              <a:rPr lang="ru-RU" sz="2000" dirty="0"/>
              <a:t> в) испытывающих антипатию к риску, или противников риска. </a:t>
            </a:r>
          </a:p>
          <a:p>
            <a:pPr marL="0" indent="0">
              <a:buNone/>
            </a:pPr>
            <a:r>
              <a:rPr lang="ru-RU" sz="2000" dirty="0"/>
              <a:t>Однако в основной своей массе люди не склонны к рисковой деятельности. Такое поведение обычно объясняют, помимо особенностей человеческой психики, чисто экономическими причинами, в частности, той или иной деятельностью, которую выбирает человек. Но не только экономическая деятельность оказывает влияние на человека, его отношение к риску. Под воздействием и других факторов: социальных, политических, экологических и прочих возникают те или иные риски. Большинство чистых рисков (но не все из них) подлежат страхованию; спекулятивные риски, вообще говоря, не страхуются.</a:t>
            </a:r>
          </a:p>
          <a:p>
            <a:pPr mar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20</a:t>
            </a:fld>
            <a:endParaRPr lang="ru-RU"/>
          </a:p>
        </p:txBody>
      </p:sp>
    </p:spTree>
    <p:extLst>
      <p:ext uri="{BB962C8B-B14F-4D97-AF65-F5344CB8AC3E}">
        <p14:creationId xmlns:p14="http://schemas.microsoft.com/office/powerpoint/2010/main" val="187148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err="1"/>
              <a:t>Нестрахуемый</a:t>
            </a:r>
            <a:r>
              <a:rPr lang="ru-RU" dirty="0"/>
              <a:t>  риск</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sz="2400" b="1" dirty="0" err="1"/>
              <a:t>Нестрахуемый</a:t>
            </a:r>
            <a:r>
              <a:rPr lang="ru-RU" sz="2400" b="1" dirty="0"/>
              <a:t> риск</a:t>
            </a:r>
            <a:r>
              <a:rPr lang="ru-RU" sz="2400" dirty="0"/>
              <a:t> - это риск, страхования которого избегает большинство страховых компаний из-за того, что вероятность связанных с ним убытков почти непредсказуема. </a:t>
            </a:r>
          </a:p>
          <a:p>
            <a:pPr marL="0" indent="0">
              <a:buNone/>
            </a:pPr>
            <a:r>
              <a:rPr lang="ru-RU" sz="2400" u="sng" dirty="0"/>
              <a:t>К </a:t>
            </a:r>
            <a:r>
              <a:rPr lang="ru-RU" sz="2400" u="sng" dirty="0" err="1"/>
              <a:t>нестрахуемым</a:t>
            </a:r>
            <a:r>
              <a:rPr lang="ru-RU" sz="2400" u="sng" dirty="0"/>
              <a:t> рискам относятся</a:t>
            </a:r>
            <a:r>
              <a:rPr lang="ru-RU" sz="2400" dirty="0"/>
              <a:t>: </a:t>
            </a:r>
          </a:p>
          <a:p>
            <a:pPr marL="0" indent="0">
              <a:buNone/>
            </a:pPr>
            <a:r>
              <a:rPr lang="ru-RU" sz="2400" dirty="0"/>
              <a:t>1. Рыночные риски - факторы, которые могут привести к потере собственности или дохода, такие как: сезонные или циклические изменения цен; безразличие потребителей; изменения моды; конкурент, предлагающий более высококачественный товар. </a:t>
            </a:r>
          </a:p>
          <a:p>
            <a:pPr marL="0" indent="0">
              <a:buNone/>
            </a:pPr>
            <a:r>
              <a:rPr lang="ru-RU" sz="2400" dirty="0"/>
              <a:t>2. Политические риски - опасность возникновения таких событий, как: смена правительства; война; ограничения свободной торговли; необоснованные или чрезмерные налоги; ограничения свободного обмена валюты. </a:t>
            </a:r>
          </a:p>
          <a:p>
            <a:pPr mar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21</a:t>
            </a:fld>
            <a:endParaRPr lang="ru-RU"/>
          </a:p>
        </p:txBody>
      </p:sp>
    </p:spTree>
    <p:extLst>
      <p:ext uri="{BB962C8B-B14F-4D97-AF65-F5344CB8AC3E}">
        <p14:creationId xmlns:p14="http://schemas.microsoft.com/office/powerpoint/2010/main" val="329881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err="1"/>
              <a:t>Нестрахуемый</a:t>
            </a:r>
            <a:r>
              <a:rPr lang="ru-RU" dirty="0"/>
              <a:t>  риск</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dirty="0"/>
              <a:t>3. Производственные риски - опасность таких факторов, как: неэкономная работа оборудования; нехватка сырьевых ресурсов; необходимость решать технические проблемы; забастовки, прогулы, трудовые конфликты. </a:t>
            </a:r>
          </a:p>
          <a:p>
            <a:pPr marL="0" indent="0">
              <a:buNone/>
            </a:pPr>
            <a:r>
              <a:rPr lang="ru-RU" dirty="0"/>
              <a:t>4. Личные риски - опасность таких факторов, как: безработица; бедность вследствие развода, недостатка образования, отсутствия возможности получить работу или потери здоровья на военной службе. </a:t>
            </a:r>
          </a:p>
          <a:p>
            <a:pPr mar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22</a:t>
            </a:fld>
            <a:endParaRPr lang="ru-RU"/>
          </a:p>
        </p:txBody>
      </p:sp>
    </p:spTree>
    <p:extLst>
      <p:ext uri="{BB962C8B-B14F-4D97-AF65-F5344CB8AC3E}">
        <p14:creationId xmlns:p14="http://schemas.microsoft.com/office/powerpoint/2010/main" val="108569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страхуемый  риск</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sz="2400" b="1" dirty="0"/>
              <a:t>Страхуемый риск</a:t>
            </a:r>
            <a:r>
              <a:rPr lang="ru-RU" sz="2400" dirty="0"/>
              <a:t> -это риск, уровень допустимых убытков для которого легко определим, и потому страховая компания готова их возместить. </a:t>
            </a:r>
          </a:p>
          <a:p>
            <a:pPr marL="0" indent="0">
              <a:buNone/>
            </a:pPr>
            <a:r>
              <a:rPr lang="ru-RU" sz="2400" u="sng" dirty="0"/>
              <a:t>К страхуемым рискам относятся</a:t>
            </a:r>
            <a:r>
              <a:rPr lang="ru-RU" sz="2400" dirty="0"/>
              <a:t>: </a:t>
            </a:r>
          </a:p>
          <a:p>
            <a:pPr marL="0" indent="0">
              <a:buNone/>
            </a:pPr>
            <a:r>
              <a:rPr lang="ru-RU" sz="2400" dirty="0"/>
              <a:t>1. Имущественные риски - опасность возникновения убытков от бедствия, которые приводят к: прямой потере собственности; косвенной потере собственности.</a:t>
            </a:r>
          </a:p>
          <a:p>
            <a:pPr marL="0" indent="0">
              <a:buNone/>
            </a:pPr>
            <a:r>
              <a:rPr lang="ru-RU" sz="2400" dirty="0"/>
              <a:t>2. Личные риски - опасность возникновения потерь в результате: преждевременной смерти; нетрудоспособности; старости. </a:t>
            </a:r>
          </a:p>
          <a:p>
            <a:pPr marL="0" indent="0">
              <a:buNone/>
            </a:pPr>
            <a:r>
              <a:rPr lang="ru-RU" sz="2400" dirty="0"/>
              <a:t>3. Риски, связанные с юридической ответственностью опасность возникновения потерь из-за: пользования автомобилем; пребывания в здании; рода занятий; производства товаров; профессиональных ошибок</a:t>
            </a:r>
          </a:p>
        </p:txBody>
      </p:sp>
      <p:sp>
        <p:nvSpPr>
          <p:cNvPr id="4" name="Номер слайда 3"/>
          <p:cNvSpPr>
            <a:spLocks noGrp="1"/>
          </p:cNvSpPr>
          <p:nvPr>
            <p:ph type="sldNum" sz="quarter" idx="12"/>
          </p:nvPr>
        </p:nvSpPr>
        <p:spPr/>
        <p:txBody>
          <a:bodyPr/>
          <a:lstStyle/>
          <a:p>
            <a:fld id="{9E9AED52-2918-4FAD-BCFE-DD2096161EF4}" type="slidenum">
              <a:rPr lang="ru-RU" smtClean="0"/>
              <a:pPr/>
              <a:t>23</a:t>
            </a:fld>
            <a:endParaRPr lang="ru-RU"/>
          </a:p>
        </p:txBody>
      </p:sp>
    </p:spTree>
    <p:extLst>
      <p:ext uri="{BB962C8B-B14F-4D97-AF65-F5344CB8AC3E}">
        <p14:creationId xmlns:p14="http://schemas.microsoft.com/office/powerpoint/2010/main" val="401308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управление  риском</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u="sng" dirty="0"/>
              <a:t>Программа управления риском</a:t>
            </a:r>
            <a:r>
              <a:rPr lang="ru-RU" dirty="0"/>
              <a:t> призвана обеспечить максимальную защиту от риска при минимальных издержках. </a:t>
            </a:r>
          </a:p>
          <a:p>
            <a:pPr marL="0" indent="0">
              <a:buNone/>
            </a:pPr>
            <a:r>
              <a:rPr lang="ru-RU" dirty="0"/>
              <a:t>Она включает в себя: </a:t>
            </a:r>
          </a:p>
          <a:p>
            <a:pPr marL="0" indent="0">
              <a:buNone/>
            </a:pPr>
            <a:r>
              <a:rPr lang="ru-RU" dirty="0"/>
              <a:t>1) оценку риска; </a:t>
            </a:r>
          </a:p>
          <a:p>
            <a:pPr marL="0" indent="0">
              <a:buNone/>
            </a:pPr>
            <a:r>
              <a:rPr lang="ru-RU" dirty="0"/>
              <a:t>2) выбор таких мер управления риском, которые сочетали бы страхование и методы предотвращения убытков;</a:t>
            </a:r>
          </a:p>
          <a:p>
            <a:pPr marL="0" indent="0">
              <a:buNone/>
            </a:pPr>
            <a:r>
              <a:rPr lang="ru-RU" dirty="0"/>
              <a:t>3) претворение этих мер в жизнь и контроль их выполнения.</a:t>
            </a: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24</a:t>
            </a:fld>
            <a:endParaRPr lang="ru-RU"/>
          </a:p>
        </p:txBody>
      </p:sp>
    </p:spTree>
    <p:extLst>
      <p:ext uri="{BB962C8B-B14F-4D97-AF65-F5344CB8AC3E}">
        <p14:creationId xmlns:p14="http://schemas.microsoft.com/office/powerpoint/2010/main" val="1960577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управление  риском</a:t>
            </a:r>
          </a:p>
        </p:txBody>
      </p:sp>
      <p:sp>
        <p:nvSpPr>
          <p:cNvPr id="3" name="Объект 2"/>
          <p:cNvSpPr>
            <a:spLocks noGrp="1"/>
          </p:cNvSpPr>
          <p:nvPr>
            <p:ph idx="1"/>
          </p:nvPr>
        </p:nvSpPr>
        <p:spPr>
          <a:xfrm>
            <a:off x="179512" y="1196752"/>
            <a:ext cx="8812088" cy="5524088"/>
          </a:xfrm>
        </p:spPr>
        <p:txBody>
          <a:bodyPr>
            <a:noAutofit/>
          </a:bodyPr>
          <a:lstStyle/>
          <a:p>
            <a:pPr marL="0" indent="0" algn="just">
              <a:buNone/>
            </a:pPr>
            <a:r>
              <a:rPr lang="ru-RU" sz="2000" dirty="0"/>
              <a:t>В процессе контроля за риском используются </a:t>
            </a:r>
            <a:r>
              <a:rPr lang="ru-RU" sz="2000" u="sng" dirty="0"/>
              <a:t>следующие приемы</a:t>
            </a:r>
            <a:r>
              <a:rPr lang="ru-RU" sz="2000" dirty="0"/>
              <a:t>: </a:t>
            </a:r>
          </a:p>
          <a:p>
            <a:pPr lvl="0" algn="just"/>
            <a:r>
              <a:rPr lang="ru-RU" sz="2000" dirty="0"/>
              <a:t>Уклонение от риска - осуществление попытки полностью устранить возможность данного вида убытков. За редким исключением, уклонение от риска чрезвычайно затруднено. На примере о компании по производству мягких игрушек можно предположить, что производитель мог бы избежать юридической ответственности за возможную аллергическую реакцию у детей, только отказавшись от производства таких игрушек, но в этом случае, естественно, компания оказалась бы не у дел.</a:t>
            </a:r>
          </a:p>
          <a:p>
            <a:pPr lvl="0" algn="just"/>
            <a:r>
              <a:rPr lang="ru-RU" sz="2000" dirty="0"/>
              <a:t>Предотвращение убытков - можно попытаться уменьшить (но не полностью) конкретные убытки. Например, производитель мягких игрушек может минимизировать опасность возникновения у детей аллергических реакций на мягкие игрушки, проведя, прежде чем начать производство, анализ материалов из которых они изготавливаются. Обычно в других зонах риска принимаются и такие меры, как установка огнетушителей для предотвращения ущерба от пожара, замков с секретом на дверях для предотвращения краж и контрольного оборудования для предотвращения аварий.</a:t>
            </a:r>
          </a:p>
          <a:p>
            <a:pPr mar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25</a:t>
            </a:fld>
            <a:endParaRPr lang="ru-RU"/>
          </a:p>
        </p:txBody>
      </p:sp>
    </p:spTree>
    <p:extLst>
      <p:ext uri="{BB962C8B-B14F-4D97-AF65-F5344CB8AC3E}">
        <p14:creationId xmlns:p14="http://schemas.microsoft.com/office/powerpoint/2010/main" val="50562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управление  риском</a:t>
            </a:r>
          </a:p>
        </p:txBody>
      </p:sp>
      <p:sp>
        <p:nvSpPr>
          <p:cNvPr id="3" name="Объект 2"/>
          <p:cNvSpPr>
            <a:spLocks noGrp="1"/>
          </p:cNvSpPr>
          <p:nvPr>
            <p:ph idx="1"/>
          </p:nvPr>
        </p:nvSpPr>
        <p:spPr>
          <a:xfrm>
            <a:off x="179512" y="1196752"/>
            <a:ext cx="8812088" cy="5524088"/>
          </a:xfrm>
        </p:spPr>
        <p:txBody>
          <a:bodyPr>
            <a:noAutofit/>
          </a:bodyPr>
          <a:lstStyle/>
          <a:p>
            <a:pPr lvl="0"/>
            <a:r>
              <a:rPr lang="ru-RU" sz="2400" dirty="0"/>
              <a:t>Минимизация потерь - за счет соблюдения всех правил, которые установлены законодательно правительством. Так можно избежать каких-либо штрафных санкций в случае какого-то инцидента. </a:t>
            </a:r>
          </a:p>
          <a:p>
            <a:pPr lvl="0"/>
            <a:r>
              <a:rPr lang="ru-RU" sz="2400" dirty="0"/>
              <a:t>Передача контроля за риском - способ </a:t>
            </a:r>
            <a:r>
              <a:rPr lang="ru-RU" sz="2400" dirty="0" err="1"/>
              <a:t>избежания</a:t>
            </a:r>
            <a:r>
              <a:rPr lang="ru-RU" sz="2400" dirty="0"/>
              <a:t> риска за счет передачи другому лицу или группе лиц а) реальной собственности или деятельности, или б) ответственности за риск. </a:t>
            </a:r>
          </a:p>
          <a:p>
            <a:pPr marL="0" indent="0">
              <a:buNone/>
            </a:pPr>
            <a:r>
              <a:rPr lang="ru-RU" sz="2400" dirty="0"/>
              <a:t>Например, фирма может продать здание, чтобы избежать риска, связанного с этим видом собственности. Такие меры напоминают уклонение от риска. Но риск можно также избежать, передав ответственность, то есть сам риск. Например, арендатор может убедить домовладельца взять на себя ответственность за любой ущерб, причиненный его собственности. </a:t>
            </a:r>
          </a:p>
          <a:p>
            <a:pPr mar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26</a:t>
            </a:fld>
            <a:endParaRPr lang="ru-RU"/>
          </a:p>
        </p:txBody>
      </p:sp>
    </p:spTree>
    <p:extLst>
      <p:ext uri="{BB962C8B-B14F-4D97-AF65-F5344CB8AC3E}">
        <p14:creationId xmlns:p14="http://schemas.microsoft.com/office/powerpoint/2010/main" val="620417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Страховой случай</a:t>
            </a:r>
          </a:p>
        </p:txBody>
      </p:sp>
      <p:sp>
        <p:nvSpPr>
          <p:cNvPr id="3" name="Объект 2"/>
          <p:cNvSpPr>
            <a:spLocks noGrp="1"/>
          </p:cNvSpPr>
          <p:nvPr>
            <p:ph idx="1"/>
          </p:nvPr>
        </p:nvSpPr>
        <p:spPr>
          <a:xfrm>
            <a:off x="179512" y="1196752"/>
            <a:ext cx="8812088" cy="5524088"/>
          </a:xfrm>
        </p:spPr>
        <p:txBody>
          <a:bodyPr>
            <a:noAutofit/>
          </a:bodyPr>
          <a:lstStyle/>
          <a:p>
            <a:pPr marL="0" indent="0">
              <a:buNone/>
            </a:pPr>
            <a:r>
              <a:rPr lang="ru-RU" b="1" dirty="0"/>
              <a:t>Страховым случаем</a:t>
            </a:r>
            <a:r>
              <a:rPr lang="ru-RU" dirty="0"/>
              <a:t>  является совершившееся событие, предусмотренное договором страхования или законом, с наступлением которого возникает обязанность страховщика произвести страховую выплату страхователю, застрахованному лицу, выгодоприобретателю или иным третьим лицам</a:t>
            </a:r>
          </a:p>
          <a:p>
            <a:pPr marL="0" lv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27</a:t>
            </a:fld>
            <a:endParaRPr lang="ru-RU"/>
          </a:p>
        </p:txBody>
      </p:sp>
    </p:spTree>
    <p:extLst>
      <p:ext uri="{BB962C8B-B14F-4D97-AF65-F5344CB8AC3E}">
        <p14:creationId xmlns:p14="http://schemas.microsoft.com/office/powerpoint/2010/main" val="368780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Страховой случай</a:t>
            </a:r>
          </a:p>
        </p:txBody>
      </p:sp>
      <p:sp>
        <p:nvSpPr>
          <p:cNvPr id="3" name="Объект 2"/>
          <p:cNvSpPr>
            <a:spLocks noGrp="1"/>
          </p:cNvSpPr>
          <p:nvPr>
            <p:ph idx="1"/>
          </p:nvPr>
        </p:nvSpPr>
        <p:spPr>
          <a:xfrm>
            <a:off x="179512" y="1196752"/>
            <a:ext cx="8812088" cy="5524088"/>
          </a:xfrm>
        </p:spPr>
        <p:txBody>
          <a:bodyPr>
            <a:noAutofit/>
          </a:bodyPr>
          <a:lstStyle/>
          <a:p>
            <a:pPr marL="0" indent="0" algn="just">
              <a:buNone/>
            </a:pPr>
            <a:r>
              <a:rPr lang="ru-RU" sz="2400" dirty="0"/>
              <a:t>Например, наступление смерти – событие, на случай наступления которого проводится страхование лица (в договоре страхования это лицо именуется застрахованным лицом), – рассматривается как страховой риск, так как обладает признаками вероятности и случайности его наступления. Но если данное событие, оговоренное в договоре страхования, все-таки наступило, оно считается страховым случаем, и страховщик обязан произвести страховую выплату тому лицу, в пользу которого заключен договор страхования. Далее приведены примеры страховых рисков, которые страхуются современными страховщиками в различных видах страхования.</a:t>
            </a:r>
          </a:p>
          <a:p>
            <a:pPr marL="0" lvl="0" indent="0">
              <a:buNone/>
            </a:pPr>
            <a:endParaRPr lang="ru-RU" sz="2400"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28</a:t>
            </a:fld>
            <a:endParaRPr lang="ru-RU"/>
          </a:p>
        </p:txBody>
      </p:sp>
    </p:spTree>
    <p:extLst>
      <p:ext uri="{BB962C8B-B14F-4D97-AF65-F5344CB8AC3E}">
        <p14:creationId xmlns:p14="http://schemas.microsoft.com/office/powerpoint/2010/main" val="368946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Характерные свойства риска</a:t>
            </a:r>
          </a:p>
        </p:txBody>
      </p:sp>
      <p:sp>
        <p:nvSpPr>
          <p:cNvPr id="3" name="Объект 2"/>
          <p:cNvSpPr>
            <a:spLocks noGrp="1"/>
          </p:cNvSpPr>
          <p:nvPr>
            <p:ph idx="1"/>
          </p:nvPr>
        </p:nvSpPr>
        <p:spPr/>
        <p:txBody>
          <a:bodyPr>
            <a:normAutofit lnSpcReduction="10000"/>
          </a:bodyPr>
          <a:lstStyle/>
          <a:p>
            <a:r>
              <a:rPr lang="ru-RU" sz="4400" b="1" u="sng" dirty="0"/>
              <a:t>Неопределённость. </a:t>
            </a:r>
            <a:r>
              <a:rPr lang="ru-RU" sz="4400" b="1" dirty="0"/>
              <a:t>Риск существует тогда и только тогда, когда возможно не единственное развитие событий.</a:t>
            </a:r>
          </a:p>
          <a:p>
            <a:r>
              <a:rPr lang="ru-RU" sz="4400" b="1" u="sng" dirty="0"/>
              <a:t>Ущерб.</a:t>
            </a:r>
            <a:r>
              <a:rPr lang="ru-RU" sz="4400" b="1" dirty="0"/>
              <a:t> Риск существует тогда, когда исход события может привести к ущербу.</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3</a:t>
            </a:fld>
            <a:endParaRPr lang="ru-RU"/>
          </a:p>
        </p:txBody>
      </p:sp>
    </p:spTree>
    <p:extLst>
      <p:ext uri="{BB962C8B-B14F-4D97-AF65-F5344CB8AC3E}">
        <p14:creationId xmlns:p14="http://schemas.microsoft.com/office/powerpoint/2010/main" val="264055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Объективная и субъективная</a:t>
            </a:r>
            <a:br>
              <a:rPr lang="ru-RU" dirty="0"/>
            </a:br>
            <a:r>
              <a:rPr lang="ru-RU" dirty="0"/>
              <a:t>стороны риска</a:t>
            </a:r>
          </a:p>
        </p:txBody>
      </p:sp>
      <p:sp>
        <p:nvSpPr>
          <p:cNvPr id="3" name="Объект 2"/>
          <p:cNvSpPr>
            <a:spLocks noGrp="1"/>
          </p:cNvSpPr>
          <p:nvPr>
            <p:ph idx="1"/>
          </p:nvPr>
        </p:nvSpPr>
        <p:spPr/>
        <p:txBody>
          <a:bodyPr>
            <a:noAutofit/>
          </a:bodyPr>
          <a:lstStyle/>
          <a:p>
            <a:r>
              <a:rPr lang="ru-RU" sz="3600" b="1" dirty="0"/>
              <a:t>Риск отражает реально существующие в жизни явления, процессы, стороны деятельности - в этом его </a:t>
            </a:r>
            <a:r>
              <a:rPr lang="ru-RU" sz="3600" b="1" u="sng" dirty="0"/>
              <a:t>объективная сторона.</a:t>
            </a:r>
            <a:endParaRPr lang="ru-RU" sz="3600" b="1" dirty="0"/>
          </a:p>
          <a:p>
            <a:r>
              <a:rPr lang="ru-RU" sz="3600" b="1" dirty="0"/>
              <a:t>Риск также связан с выбором определенных альтернатив, расчетом вероятности их исхода – в этом его </a:t>
            </a:r>
            <a:r>
              <a:rPr lang="ru-RU" sz="3600" b="1" u="sng" dirty="0"/>
              <a:t>субъективная сторона</a:t>
            </a:r>
            <a:r>
              <a:rPr lang="ru-RU" sz="3600" b="1" dirty="0"/>
              <a:t>. </a:t>
            </a:r>
          </a:p>
        </p:txBody>
      </p:sp>
      <p:sp>
        <p:nvSpPr>
          <p:cNvPr id="4" name="Номер слайда 3"/>
          <p:cNvSpPr>
            <a:spLocks noGrp="1"/>
          </p:cNvSpPr>
          <p:nvPr>
            <p:ph type="sldNum" sz="quarter" idx="12"/>
          </p:nvPr>
        </p:nvSpPr>
        <p:spPr/>
        <p:txBody>
          <a:bodyPr/>
          <a:lstStyle/>
          <a:p>
            <a:fld id="{9E9AED52-2918-4FAD-BCFE-DD2096161EF4}" type="slidenum">
              <a:rPr lang="ru-RU" smtClean="0"/>
              <a:pPr/>
              <a:t>4</a:t>
            </a:fld>
            <a:endParaRPr lang="ru-RU"/>
          </a:p>
        </p:txBody>
      </p:sp>
    </p:spTree>
    <p:extLst>
      <p:ext uri="{BB962C8B-B14F-4D97-AF65-F5344CB8AC3E}">
        <p14:creationId xmlns:p14="http://schemas.microsoft.com/office/powerpoint/2010/main" val="267752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Факторы риска могут быть:</a:t>
            </a:r>
          </a:p>
        </p:txBody>
      </p:sp>
      <p:sp>
        <p:nvSpPr>
          <p:cNvPr id="3" name="Объект 2"/>
          <p:cNvSpPr>
            <a:spLocks noGrp="1"/>
          </p:cNvSpPr>
          <p:nvPr>
            <p:ph idx="1"/>
          </p:nvPr>
        </p:nvSpPr>
        <p:spPr>
          <a:xfrm>
            <a:off x="304800" y="1554162"/>
            <a:ext cx="8686800" cy="5043190"/>
          </a:xfrm>
        </p:spPr>
        <p:txBody>
          <a:bodyPr>
            <a:normAutofit lnSpcReduction="10000"/>
          </a:bodyPr>
          <a:lstStyle/>
          <a:p>
            <a:r>
              <a:rPr lang="ru-RU" sz="3600" b="1" dirty="0"/>
              <a:t>политическими, </a:t>
            </a:r>
          </a:p>
          <a:p>
            <a:r>
              <a:rPr lang="ru-RU" sz="3600" b="1" dirty="0"/>
              <a:t>социально-экономическими, </a:t>
            </a:r>
          </a:p>
          <a:p>
            <a:r>
              <a:rPr lang="ru-RU" sz="3600" b="1" dirty="0"/>
              <a:t>законодательными, </a:t>
            </a:r>
          </a:p>
          <a:p>
            <a:r>
              <a:rPr lang="ru-RU" sz="3600" b="1" dirty="0"/>
              <a:t>отраслевыми, </a:t>
            </a:r>
          </a:p>
          <a:p>
            <a:r>
              <a:rPr lang="ru-RU" sz="3600" b="1" dirty="0"/>
              <a:t>природными, </a:t>
            </a:r>
          </a:p>
          <a:p>
            <a:r>
              <a:rPr lang="ru-RU" sz="3600" b="1" dirty="0"/>
              <a:t>научно-техническими, </a:t>
            </a:r>
          </a:p>
          <a:p>
            <a:r>
              <a:rPr lang="ru-RU" sz="3600" b="1" dirty="0"/>
              <a:t>производственными, </a:t>
            </a:r>
          </a:p>
          <a:p>
            <a:r>
              <a:rPr lang="ru-RU" sz="3600" b="1" dirty="0"/>
              <a:t>коммерческими.</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5</a:t>
            </a:fld>
            <a:endParaRPr lang="ru-RU"/>
          </a:p>
        </p:txBody>
      </p:sp>
    </p:spTree>
    <p:extLst>
      <p:ext uri="{BB962C8B-B14F-4D97-AF65-F5344CB8AC3E}">
        <p14:creationId xmlns:p14="http://schemas.microsoft.com/office/powerpoint/2010/main" val="2193237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88640"/>
            <a:ext cx="8686800" cy="6669360"/>
          </a:xfrm>
        </p:spPr>
        <p:txBody>
          <a:bodyPr>
            <a:normAutofit lnSpcReduction="10000"/>
          </a:bodyPr>
          <a:lstStyle/>
          <a:p>
            <a:r>
              <a:rPr lang="ru-RU" sz="4000" b="1" dirty="0"/>
              <a:t>темпы экономического роста, </a:t>
            </a:r>
          </a:p>
          <a:p>
            <a:r>
              <a:rPr lang="ru-RU" sz="4000" b="1" dirty="0"/>
              <a:t>войны, </a:t>
            </a:r>
          </a:p>
          <a:p>
            <a:r>
              <a:rPr lang="ru-RU" sz="4000" b="1" dirty="0"/>
              <a:t>стихийные бедствия, </a:t>
            </a:r>
          </a:p>
          <a:p>
            <a:r>
              <a:rPr lang="ru-RU" sz="4000" b="1" dirty="0"/>
              <a:t>внедрение инноваций, </a:t>
            </a:r>
          </a:p>
          <a:p>
            <a:r>
              <a:rPr lang="ru-RU" sz="4000" b="1" dirty="0"/>
              <a:t>выборы, </a:t>
            </a:r>
          </a:p>
          <a:p>
            <a:r>
              <a:rPr lang="ru-RU" sz="4000" b="1" dirty="0"/>
              <a:t>легкость вхождения в отрасль, </a:t>
            </a:r>
          </a:p>
          <a:p>
            <a:r>
              <a:rPr lang="ru-RU" sz="4000" b="1" dirty="0"/>
              <a:t>смена правительства</a:t>
            </a:r>
          </a:p>
          <a:p>
            <a:r>
              <a:rPr lang="ru-RU" sz="4000" b="1" dirty="0"/>
              <a:t>уровень безработицы,</a:t>
            </a:r>
          </a:p>
          <a:p>
            <a:r>
              <a:rPr lang="ru-RU" sz="4000" b="1" dirty="0"/>
              <a:t>объем спроса на продукцию предприятия,</a:t>
            </a:r>
          </a:p>
          <a:p>
            <a:endParaRPr lang="ru-RU"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6</a:t>
            </a:fld>
            <a:endParaRPr lang="ru-R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88640"/>
            <a:ext cx="8686800" cy="6480720"/>
          </a:xfrm>
        </p:spPr>
        <p:txBody>
          <a:bodyPr>
            <a:noAutofit/>
          </a:bodyPr>
          <a:lstStyle/>
          <a:p>
            <a:r>
              <a:rPr lang="ru-RU" sz="4300" b="1" dirty="0"/>
              <a:t>особенности технологического процесса, </a:t>
            </a:r>
          </a:p>
          <a:p>
            <a:r>
              <a:rPr lang="ru-RU" sz="4300" b="1" dirty="0"/>
              <a:t>изменение действующих нормативных актов, </a:t>
            </a:r>
          </a:p>
          <a:p>
            <a:r>
              <a:rPr lang="ru-RU" sz="4300" b="1" dirty="0"/>
              <a:t>загрязнение окружающей среды, </a:t>
            </a:r>
          </a:p>
          <a:p>
            <a:r>
              <a:rPr lang="ru-RU" sz="4300" b="1" dirty="0"/>
              <a:t>степень конкуренции, </a:t>
            </a:r>
          </a:p>
          <a:p>
            <a:r>
              <a:rPr lang="ru-RU" sz="4300" b="1" dirty="0"/>
              <a:t>появление новых технологий, </a:t>
            </a:r>
          </a:p>
          <a:p>
            <a:r>
              <a:rPr lang="ru-RU" sz="4300" b="1" dirty="0"/>
              <a:t>организация поставок сырья и материалов.</a:t>
            </a:r>
          </a:p>
        </p:txBody>
      </p:sp>
      <p:sp>
        <p:nvSpPr>
          <p:cNvPr id="4" name="Номер слайда 3"/>
          <p:cNvSpPr>
            <a:spLocks noGrp="1"/>
          </p:cNvSpPr>
          <p:nvPr>
            <p:ph type="sldNum" sz="quarter" idx="12"/>
          </p:nvPr>
        </p:nvSpPr>
        <p:spPr/>
        <p:txBody>
          <a:bodyPr/>
          <a:lstStyle/>
          <a:p>
            <a:fld id="{9E9AED52-2918-4FAD-BCFE-DD2096161EF4}" type="slidenum">
              <a:rPr lang="ru-RU" smtClean="0"/>
              <a:pPr/>
              <a:t>7</a:t>
            </a:fld>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Страховой риск</a:t>
            </a:r>
          </a:p>
        </p:txBody>
      </p:sp>
      <p:sp>
        <p:nvSpPr>
          <p:cNvPr id="3" name="Объект 2"/>
          <p:cNvSpPr>
            <a:spLocks noGrp="1"/>
          </p:cNvSpPr>
          <p:nvPr>
            <p:ph idx="1"/>
          </p:nvPr>
        </p:nvSpPr>
        <p:spPr/>
        <p:txBody>
          <a:bodyPr>
            <a:normAutofit fontScale="85000" lnSpcReduction="10000"/>
          </a:bodyPr>
          <a:lstStyle/>
          <a:p>
            <a:pPr marL="0" indent="0">
              <a:buNone/>
            </a:pPr>
            <a:r>
              <a:rPr lang="ru-RU" b="1" dirty="0"/>
              <a:t>Страховой риск</a:t>
            </a:r>
            <a:r>
              <a:rPr lang="ru-RU" dirty="0"/>
              <a:t> – это опасность или случайность, на случай наступления которой производится страхование. </a:t>
            </a:r>
          </a:p>
          <a:p>
            <a:pPr marL="0" indent="0">
              <a:buNone/>
            </a:pPr>
            <a:r>
              <a:rPr lang="ru-RU" dirty="0"/>
              <a:t>Страховой риск реализуется  через ущерб. </a:t>
            </a:r>
          </a:p>
          <a:p>
            <a:pPr marL="0" indent="0">
              <a:buNone/>
            </a:pPr>
            <a:r>
              <a:rPr lang="ru-RU" dirty="0"/>
              <a:t>Все риски, возникающие  в хозяйственной деятельности юридических и физических лиц, делятся </a:t>
            </a:r>
            <a:r>
              <a:rPr lang="ru-RU" u="sng" dirty="0"/>
              <a:t>на 2 группы</a:t>
            </a:r>
            <a:r>
              <a:rPr lang="ru-RU" dirty="0"/>
              <a:t>:</a:t>
            </a:r>
            <a:br>
              <a:rPr lang="ru-RU" dirty="0"/>
            </a:br>
            <a:r>
              <a:rPr lang="ru-RU" dirty="0"/>
              <a:t>1. риски,  которые можно застраховать;</a:t>
            </a:r>
            <a:br>
              <a:rPr lang="ru-RU" dirty="0"/>
            </a:br>
            <a:r>
              <a:rPr lang="ru-RU" dirty="0"/>
              <a:t>2. не  страхуемые риски.</a:t>
            </a:r>
            <a:br>
              <a:rPr lang="ru-RU" dirty="0"/>
            </a:br>
            <a:r>
              <a:rPr lang="ru-RU" dirty="0"/>
              <a:t>Страховым является риск, который характеризуется </a:t>
            </a:r>
          </a:p>
          <a:p>
            <a:pPr marL="0" indent="0">
              <a:buNone/>
            </a:pPr>
            <a:r>
              <a:rPr lang="ru-RU" dirty="0"/>
              <a:t> вероятностью и случайностью наступления  события,</a:t>
            </a:r>
          </a:p>
          <a:p>
            <a:pPr marL="0" indent="0">
              <a:buNone/>
            </a:pPr>
            <a:r>
              <a:rPr lang="ru-RU" dirty="0"/>
              <a:t> а также которым может  быть оценен размер ущерба.</a:t>
            </a:r>
            <a:endParaRPr lang="ru-RU" sz="4400" b="1"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8</a:t>
            </a:fld>
            <a:endParaRPr lang="ru-RU"/>
          </a:p>
        </p:txBody>
      </p:sp>
    </p:spTree>
    <p:extLst>
      <p:ext uri="{BB962C8B-B14F-4D97-AF65-F5344CB8AC3E}">
        <p14:creationId xmlns:p14="http://schemas.microsoft.com/office/powerpoint/2010/main" val="14976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Классификация Страхового риска</a:t>
            </a:r>
          </a:p>
        </p:txBody>
      </p:sp>
      <p:sp>
        <p:nvSpPr>
          <p:cNvPr id="3" name="Объект 2"/>
          <p:cNvSpPr>
            <a:spLocks noGrp="1"/>
          </p:cNvSpPr>
          <p:nvPr>
            <p:ph idx="1"/>
          </p:nvPr>
        </p:nvSpPr>
        <p:spPr>
          <a:xfrm>
            <a:off x="179512" y="1412776"/>
            <a:ext cx="8812088" cy="4667349"/>
          </a:xfrm>
        </p:spPr>
        <p:txBody>
          <a:bodyPr>
            <a:normAutofit fontScale="85000" lnSpcReduction="10000"/>
          </a:bodyPr>
          <a:lstStyle/>
          <a:p>
            <a:pPr marL="0" indent="0">
              <a:buNone/>
            </a:pPr>
            <a:r>
              <a:rPr lang="ru-RU" sz="3300" dirty="0"/>
              <a:t>1. </a:t>
            </a:r>
            <a:r>
              <a:rPr lang="ru-RU" sz="3300" u="sng" dirty="0"/>
              <a:t>В зависимости от источника опасности выделяют</a:t>
            </a:r>
            <a:r>
              <a:rPr lang="ru-RU" sz="3300" dirty="0"/>
              <a:t>:</a:t>
            </a:r>
            <a:br>
              <a:rPr lang="ru-RU" sz="3300" dirty="0"/>
            </a:br>
            <a:r>
              <a:rPr lang="ru-RU" sz="3300" dirty="0"/>
              <a:t>1.страховые  риски, связанные с проявлением </a:t>
            </a:r>
          </a:p>
          <a:p>
            <a:pPr marL="0" indent="0">
              <a:buNone/>
            </a:pPr>
            <a:r>
              <a:rPr lang="ru-RU" sz="3300" dirty="0"/>
              <a:t>стихийных сил природы;</a:t>
            </a:r>
            <a:br>
              <a:rPr lang="ru-RU" sz="3300" dirty="0"/>
            </a:br>
            <a:r>
              <a:rPr lang="ru-RU" sz="3300" dirty="0"/>
              <a:t>2.страховые  риски, связанные с целенаправленными</a:t>
            </a:r>
          </a:p>
          <a:p>
            <a:pPr marL="0" indent="0">
              <a:buNone/>
            </a:pPr>
            <a:r>
              <a:rPr lang="ru-RU" sz="3300" dirty="0"/>
              <a:t>противоправными действиями человека(</a:t>
            </a:r>
            <a:r>
              <a:rPr lang="ru-RU" sz="3300" dirty="0" err="1"/>
              <a:t>кража,ограб</a:t>
            </a:r>
            <a:endParaRPr lang="ru-RU" sz="3300" dirty="0"/>
          </a:p>
          <a:p>
            <a:pPr marL="0" indent="0">
              <a:buNone/>
            </a:pPr>
            <a:r>
              <a:rPr lang="ru-RU" sz="3300" dirty="0" err="1"/>
              <a:t>ление</a:t>
            </a:r>
            <a:r>
              <a:rPr lang="ru-RU" sz="3300" dirty="0"/>
              <a:t>, вандализм,   присвоение   материальных благ);</a:t>
            </a:r>
            <a:br>
              <a:rPr lang="ru-RU" sz="3300" dirty="0"/>
            </a:br>
            <a:r>
              <a:rPr lang="ru-RU" sz="3300" dirty="0"/>
              <a:t>3.страховые  риски долгосрочного страхования  жизни и пенсионного страхования.</a:t>
            </a:r>
            <a:br>
              <a:rPr lang="ru-RU" dirty="0"/>
            </a:br>
            <a:endParaRPr lang="ru-RU" sz="4400" b="1" dirty="0"/>
          </a:p>
        </p:txBody>
      </p:sp>
      <p:sp>
        <p:nvSpPr>
          <p:cNvPr id="4" name="Номер слайда 3"/>
          <p:cNvSpPr>
            <a:spLocks noGrp="1"/>
          </p:cNvSpPr>
          <p:nvPr>
            <p:ph type="sldNum" sz="quarter" idx="12"/>
          </p:nvPr>
        </p:nvSpPr>
        <p:spPr/>
        <p:txBody>
          <a:bodyPr/>
          <a:lstStyle/>
          <a:p>
            <a:fld id="{9E9AED52-2918-4FAD-BCFE-DD2096161EF4}" type="slidenum">
              <a:rPr lang="ru-RU" smtClean="0"/>
              <a:pPr/>
              <a:t>9</a:t>
            </a:fld>
            <a:endParaRPr lang="ru-RU"/>
          </a:p>
        </p:txBody>
      </p:sp>
    </p:spTree>
    <p:extLst>
      <p:ext uri="{BB962C8B-B14F-4D97-AF65-F5344CB8AC3E}">
        <p14:creationId xmlns:p14="http://schemas.microsoft.com/office/powerpoint/2010/main" val="4289512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74</TotalTime>
  <Words>1540</Words>
  <Application>Microsoft Office PowerPoint</Application>
  <PresentationFormat>Экран (4:3)</PresentationFormat>
  <Paragraphs>145</Paragraphs>
  <Slides>28</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28</vt:i4>
      </vt:variant>
    </vt:vector>
  </HeadingPairs>
  <TitlesOfParts>
    <vt:vector size="33" baseType="lpstr">
      <vt:lpstr>Calibri</vt:lpstr>
      <vt:lpstr>Franklin Gothic Book</vt:lpstr>
      <vt:lpstr>Franklin Gothic Medium</vt:lpstr>
      <vt:lpstr>Wingdings 2</vt:lpstr>
      <vt:lpstr>Трек</vt:lpstr>
      <vt:lpstr>Страховой риск и страховой случай</vt:lpstr>
      <vt:lpstr>Сущность риска</vt:lpstr>
      <vt:lpstr>Характерные свойства риска</vt:lpstr>
      <vt:lpstr>Объективная и субъективная стороны риска</vt:lpstr>
      <vt:lpstr>Факторы риска могут быть:</vt:lpstr>
      <vt:lpstr>Презентация PowerPoint</vt:lpstr>
      <vt:lpstr>Презентация PowerPoint</vt:lpstr>
      <vt:lpstr>Страховой риск</vt:lpstr>
      <vt:lpstr>Классификация Страхового риска</vt:lpstr>
      <vt:lpstr>Классификация Страхового риска</vt:lpstr>
      <vt:lpstr>Классификация риска</vt:lpstr>
      <vt:lpstr>Классификация риска</vt:lpstr>
      <vt:lpstr>Классификация риска</vt:lpstr>
      <vt:lpstr>Классификация риска</vt:lpstr>
      <vt:lpstr>Классификация риска</vt:lpstr>
      <vt:lpstr>Классификация риска</vt:lpstr>
      <vt:lpstr>Классификация риска По уровню финансовых потерь </vt:lpstr>
      <vt:lpstr>Классификация риска</vt:lpstr>
      <vt:lpstr>Классификация риска</vt:lpstr>
      <vt:lpstr>Страховой риск</vt:lpstr>
      <vt:lpstr>Нестрахуемый  риск</vt:lpstr>
      <vt:lpstr>Нестрахуемый  риск</vt:lpstr>
      <vt:lpstr>страхуемый  риск</vt:lpstr>
      <vt:lpstr>управление  риском</vt:lpstr>
      <vt:lpstr>управление  риском</vt:lpstr>
      <vt:lpstr>управление  риском</vt:lpstr>
      <vt:lpstr>Страховой случай</vt:lpstr>
      <vt:lpstr>Страховой случай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Сущность и классификация риска</dc:title>
  <dc:creator>1</dc:creator>
  <cp:lastModifiedBy>user1</cp:lastModifiedBy>
  <cp:revision>20</cp:revision>
  <dcterms:created xsi:type="dcterms:W3CDTF">2015-08-31T08:35:17Z</dcterms:created>
  <dcterms:modified xsi:type="dcterms:W3CDTF">2021-03-22T08:54:14Z</dcterms:modified>
</cp:coreProperties>
</file>