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70" r:id="rId3"/>
    <p:sldId id="257" r:id="rId4"/>
    <p:sldId id="258" r:id="rId5"/>
    <p:sldId id="259" r:id="rId6"/>
    <p:sldId id="260" r:id="rId7"/>
    <p:sldId id="267" r:id="rId8"/>
    <p:sldId id="268" r:id="rId9"/>
    <p:sldId id="261" r:id="rId10"/>
    <p:sldId id="262" r:id="rId11"/>
    <p:sldId id="263" r:id="rId12"/>
    <p:sldId id="264" r:id="rId13"/>
    <p:sldId id="265" r:id="rId14"/>
    <p:sldId id="269" r:id="rId15"/>
    <p:sldId id="288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1" r:id="rId26"/>
    <p:sldId id="280" r:id="rId27"/>
    <p:sldId id="289" r:id="rId28"/>
    <p:sldId id="282" r:id="rId29"/>
    <p:sldId id="283" r:id="rId30"/>
    <p:sldId id="284" r:id="rId31"/>
    <p:sldId id="285" r:id="rId32"/>
    <p:sldId id="286" r:id="rId33"/>
    <p:sldId id="287" r:id="rId34"/>
    <p:sldId id="266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1" initials="u" lastIdx="1" clrIdx="0">
    <p:extLst>
      <p:ext uri="{19B8F6BF-5375-455C-9EA6-DF929625EA0E}">
        <p15:presenceInfo xmlns:p15="http://schemas.microsoft.com/office/powerpoint/2012/main" userId="user1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1340" y="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3-14T15:29:46.627" idx="1">
    <p:pos x="1609" y="3212"/>
    <p:text/>
    <p:extLst>
      <p:ext uri="{C676402C-5697-4E1C-873F-D02D1690AC5C}">
        <p15:threadingInfo xmlns:p15="http://schemas.microsoft.com/office/powerpoint/2012/main" timeZoneBias="-360"/>
      </p:ext>
    </p:extLst>
  </p:cm>
</p:cmLst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4BB71-BD97-4CB6-A8DA-82259A9EEB7D}" type="datetimeFigureOut">
              <a:rPr lang="ru-RU" smtClean="0"/>
              <a:t>27.03.2021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EC11DE83-BC43-429B-AE67-6EA02166E2A1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4BB71-BD97-4CB6-A8DA-82259A9EEB7D}" type="datetimeFigureOut">
              <a:rPr lang="ru-RU" smtClean="0"/>
              <a:t>27.03.2021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1DE83-BC43-429B-AE67-6EA02166E2A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4BB71-BD97-4CB6-A8DA-82259A9EEB7D}" type="datetimeFigureOut">
              <a:rPr lang="ru-RU" smtClean="0"/>
              <a:t>27.03.2021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1DE83-BC43-429B-AE67-6EA02166E2A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4BB71-BD97-4CB6-A8DA-82259A9EEB7D}" type="datetimeFigureOut">
              <a:rPr lang="ru-RU" smtClean="0"/>
              <a:t>27.03.2021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1DE83-BC43-429B-AE67-6EA02166E2A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4BB71-BD97-4CB6-A8DA-82259A9EEB7D}" type="datetimeFigureOut">
              <a:rPr lang="ru-RU" smtClean="0"/>
              <a:t>27.03.2021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EC11DE83-BC43-429B-AE67-6EA02166E2A1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4BB71-BD97-4CB6-A8DA-82259A9EEB7D}" type="datetimeFigureOut">
              <a:rPr lang="ru-RU" smtClean="0"/>
              <a:t>27.03.2021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1DE83-BC43-429B-AE67-6EA02166E2A1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4BB71-BD97-4CB6-A8DA-82259A9EEB7D}" type="datetimeFigureOut">
              <a:rPr lang="ru-RU" smtClean="0"/>
              <a:t>27.03.2021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1DE83-BC43-429B-AE67-6EA02166E2A1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4BB71-BD97-4CB6-A8DA-82259A9EEB7D}" type="datetimeFigureOut">
              <a:rPr lang="ru-RU" smtClean="0"/>
              <a:t>27.03.2021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1DE83-BC43-429B-AE67-6EA02166E2A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4BB71-BD97-4CB6-A8DA-82259A9EEB7D}" type="datetimeFigureOut">
              <a:rPr lang="ru-RU" smtClean="0"/>
              <a:t>27.03.2021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1DE83-BC43-429B-AE67-6EA02166E2A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4BB71-BD97-4CB6-A8DA-82259A9EEB7D}" type="datetimeFigureOut">
              <a:rPr lang="ru-RU" smtClean="0"/>
              <a:t>27.03.2021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1DE83-BC43-429B-AE67-6EA02166E2A1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4BB71-BD97-4CB6-A8DA-82259A9EEB7D}" type="datetimeFigureOut">
              <a:rPr lang="ru-RU" smtClean="0"/>
              <a:t>27.03.2021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EC11DE83-BC43-429B-AE67-6EA02166E2A1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AF64BB71-BD97-4CB6-A8DA-82259A9EEB7D}" type="datetimeFigureOut">
              <a:rPr lang="ru-RU" smtClean="0"/>
              <a:t>27.03.2021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EC11DE83-BC43-429B-AE67-6EA02166E2A1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635896" y="3789040"/>
            <a:ext cx="4060304" cy="201622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Тема: Классификация и особенности отдельных видов страхования</a:t>
            </a:r>
          </a:p>
        </p:txBody>
      </p:sp>
    </p:spTree>
    <p:extLst>
      <p:ext uri="{BB962C8B-B14F-4D97-AF65-F5344CB8AC3E}">
        <p14:creationId xmlns:p14="http://schemas.microsoft.com/office/powerpoint/2010/main" val="1278755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Страхование может проводиться в обязательной и добровольной форме: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23528" y="1447800"/>
            <a:ext cx="8363272" cy="2773288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dirty="0"/>
              <a:t>По обязательному личному страхованию в полной мере действуют принципы сплошного охвата, автоматичности, нормирования страхового обеспечения. Однако оно имеет строго оговоренный срок и полностью зависит от уплаты страхового взноса (например, по обязательному страхованию пассажиров).</a:t>
            </a:r>
          </a:p>
          <a:p>
            <a:endParaRPr lang="ru-RU" dirty="0"/>
          </a:p>
        </p:txBody>
      </p:sp>
      <p:pic>
        <p:nvPicPr>
          <p:cNvPr id="4098" name="Picture 2" descr="http://ww.w.mvtb.ru/uploads/posts/2011-09/1315824326_1285256262_straxovaya-kompaniya-dlya-moego-avt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4126148"/>
            <a:ext cx="4968552" cy="2471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98015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-243408"/>
            <a:ext cx="7772400" cy="2016224"/>
          </a:xfrm>
        </p:spPr>
        <p:txBody>
          <a:bodyPr>
            <a:normAutofit/>
          </a:bodyPr>
          <a:lstStyle/>
          <a:p>
            <a:pPr algn="ctr"/>
            <a:r>
              <a:rPr lang="ru-RU" sz="3100" dirty="0">
                <a:solidFill>
                  <a:schemeClr val="tx1"/>
                </a:solidFill>
              </a:rPr>
              <a:t>Обязательную форму страхования отличают следующие принципы: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95536" y="1447800"/>
            <a:ext cx="8291264" cy="3421360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ru-RU" dirty="0"/>
              <a:t>Обязательное страхование устанавливается законом, согласно которому страховщик обязан застраховать соответствующие объекты. Закон, как правило, возлагает проведение обязательного страхования на государственные органы.</a:t>
            </a:r>
          </a:p>
          <a:p>
            <a:pPr marL="0" indent="0" algn="just">
              <a:buNone/>
            </a:pPr>
            <a:endParaRPr lang="ru-RU" dirty="0"/>
          </a:p>
          <a:p>
            <a:pPr algn="just"/>
            <a:r>
              <a:rPr lang="ru-RU" dirty="0"/>
              <a:t>Сплошной охват обязательным страхованием указанных в законе объектов. </a:t>
            </a:r>
          </a:p>
          <a:p>
            <a:pPr marL="0" indent="0" algn="just">
              <a:buNone/>
            </a:pPr>
            <a:endParaRPr lang="ru-RU" dirty="0"/>
          </a:p>
          <a:p>
            <a:pPr algn="just"/>
            <a:r>
              <a:rPr lang="ru-RU" dirty="0"/>
              <a:t>Автоматичность распространения обязательного страхования на объекты, указанные в законе. </a:t>
            </a:r>
          </a:p>
          <a:p>
            <a:endParaRPr lang="ru-RU" dirty="0"/>
          </a:p>
        </p:txBody>
      </p:sp>
      <p:pic>
        <p:nvPicPr>
          <p:cNvPr id="5122" name="Picture 2" descr="http://s.primamedia.ru/f/big/147/1461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4797152"/>
            <a:ext cx="4248472" cy="1910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68580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95536" y="332656"/>
            <a:ext cx="8147248" cy="4572000"/>
          </a:xfrm>
        </p:spPr>
        <p:txBody>
          <a:bodyPr/>
          <a:lstStyle/>
          <a:p>
            <a:pPr algn="just"/>
            <a:r>
              <a:rPr lang="ru-RU" dirty="0"/>
              <a:t>Действие обязательного страхования независимо от внесения страховых платежей. </a:t>
            </a:r>
          </a:p>
          <a:p>
            <a:pPr marL="0" indent="0" algn="just">
              <a:buNone/>
            </a:pPr>
            <a:endParaRPr lang="ru-RU" dirty="0"/>
          </a:p>
          <a:p>
            <a:pPr algn="just"/>
            <a:r>
              <a:rPr lang="ru-RU" dirty="0"/>
              <a:t>Бессрочность обязательного страхования.</a:t>
            </a:r>
          </a:p>
          <a:p>
            <a:pPr marL="0" indent="0" algn="just">
              <a:buNone/>
            </a:pPr>
            <a:endParaRPr lang="ru-RU" dirty="0"/>
          </a:p>
          <a:p>
            <a:pPr algn="just"/>
            <a:r>
              <a:rPr lang="ru-RU" dirty="0"/>
              <a:t>Нормирование страхового обеспечения по обязательному страхованию.</a:t>
            </a:r>
          </a:p>
          <a:p>
            <a:endParaRPr lang="ru-RU" dirty="0"/>
          </a:p>
        </p:txBody>
      </p:sp>
      <p:pic>
        <p:nvPicPr>
          <p:cNvPr id="6146" name="Picture 2" descr="http://stroifinanc.ru/uploads/posts/2010-05/1274809322_59-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3717032"/>
            <a:ext cx="2780928" cy="2780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28270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42617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dirty="0">
                <a:solidFill>
                  <a:schemeClr val="tx1"/>
                </a:solidFill>
              </a:rPr>
              <a:t>Добровольная форма страхования построена на соблюдении следующих принципов: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95536" y="1447800"/>
            <a:ext cx="8291264" cy="5005536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ru-RU" dirty="0"/>
              <a:t>Добровольное страхование действует в силу закона и на добровольных началах. </a:t>
            </a:r>
          </a:p>
          <a:p>
            <a:pPr marL="0" indent="0" algn="just">
              <a:buNone/>
            </a:pPr>
            <a:endParaRPr lang="ru-RU" dirty="0"/>
          </a:p>
          <a:p>
            <a:pPr algn="just"/>
            <a:r>
              <a:rPr lang="ru-RU" dirty="0"/>
              <a:t>Добровольное участие в страховании в полной мере характерно только для страхователей. </a:t>
            </a:r>
          </a:p>
          <a:p>
            <a:pPr marL="0" indent="0" algn="just">
              <a:buNone/>
            </a:pPr>
            <a:endParaRPr lang="ru-RU" dirty="0"/>
          </a:p>
          <a:p>
            <a:pPr algn="just"/>
            <a:r>
              <a:rPr lang="ru-RU" dirty="0"/>
              <a:t>Выборочный охват добровольным страхованием, связанный с тем, что не все страхователи изъявляют желание в нем участвовать. </a:t>
            </a:r>
          </a:p>
          <a:p>
            <a:pPr marL="0" indent="0" algn="just">
              <a:buNone/>
            </a:pPr>
            <a:endParaRPr lang="ru-RU" dirty="0"/>
          </a:p>
          <a:p>
            <a:pPr algn="just"/>
            <a:r>
              <a:rPr lang="ru-RU" dirty="0"/>
              <a:t>Добровольное страхование всегда ограниченно сроком страхования.</a:t>
            </a:r>
          </a:p>
          <a:p>
            <a:pPr marL="0" indent="0" algn="just">
              <a:buNone/>
            </a:pPr>
            <a:endParaRPr lang="ru-RU" dirty="0"/>
          </a:p>
          <a:p>
            <a:pPr algn="just"/>
            <a:r>
              <a:rPr lang="ru-RU" dirty="0"/>
              <a:t>Добровольное страхование действует только при уплате разового или периодических страховых взносов.</a:t>
            </a:r>
          </a:p>
        </p:txBody>
      </p:sp>
    </p:spTree>
    <p:extLst>
      <p:ext uri="{BB962C8B-B14F-4D97-AF65-F5344CB8AC3E}">
        <p14:creationId xmlns:p14="http://schemas.microsoft.com/office/powerpoint/2010/main" val="7221941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426170"/>
          </a:xfrm>
        </p:spPr>
        <p:txBody>
          <a:bodyPr>
            <a:normAutofit/>
          </a:bodyPr>
          <a:lstStyle/>
          <a:p>
            <a:pPr algn="ctr"/>
            <a:br>
              <a:rPr lang="ru-RU" dirty="0"/>
            </a:br>
            <a:endParaRPr lang="ru-RU" dirty="0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42DFC19E-A640-4602-A1AA-075AB52992EC}"/>
              </a:ext>
            </a:extLst>
          </p:cNvPr>
          <p:cNvPicPr>
            <a:picLocks noGrp="1"/>
          </p:cNvPicPr>
          <p:nvPr>
            <p:ph sz="quarter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11342" r="343"/>
          <a:stretch/>
        </p:blipFill>
        <p:spPr bwMode="auto">
          <a:xfrm>
            <a:off x="611561" y="332656"/>
            <a:ext cx="7618040" cy="612053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7646634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778098"/>
          </a:xfrm>
        </p:spPr>
        <p:txBody>
          <a:bodyPr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Личное страхования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539552" y="1124744"/>
            <a:ext cx="8147248" cy="4895056"/>
          </a:xfrm>
        </p:spPr>
        <p:txBody>
          <a:bodyPr>
            <a:normAutofit fontScale="85000" lnSpcReduction="20000"/>
          </a:bodyPr>
          <a:lstStyle/>
          <a:p>
            <a:pPr marL="0" indent="0" algn="just">
              <a:buNone/>
            </a:pPr>
            <a:r>
              <a:rPr lang="ru-RU" b="1" dirty="0"/>
              <a:t>Личное страхование</a:t>
            </a:r>
            <a:r>
              <a:rPr lang="ru-RU" dirty="0"/>
              <a:t> - это отношения по защите личных интересов физических лиц при наступлении определенных событий (страховых случаев) за счет денежных фондов, формируемых из уплачиваемых ими страховых взносов (страховых премий). </a:t>
            </a:r>
          </a:p>
          <a:p>
            <a:pPr marL="0" indent="0" algn="just">
              <a:buNone/>
            </a:pPr>
            <a:r>
              <a:rPr lang="ru-RU" u="sng" dirty="0"/>
              <a:t>   Субъектами </a:t>
            </a:r>
            <a:r>
              <a:rPr lang="ru-RU" dirty="0"/>
              <a:t>личного страхования являются: страховщик, страхователь, выгодоприобретатель, застрахованное лицо.</a:t>
            </a:r>
          </a:p>
          <a:p>
            <a:pPr marL="0" indent="0" algn="just">
              <a:buNone/>
            </a:pPr>
            <a:r>
              <a:rPr lang="ru-RU" dirty="0"/>
              <a:t>    </a:t>
            </a:r>
            <a:r>
              <a:rPr lang="ru-RU" u="sng" dirty="0"/>
              <a:t>Объектами</a:t>
            </a:r>
            <a:r>
              <a:rPr lang="ru-RU" dirty="0"/>
              <a:t> личного страхования могут быть имущественные интересы, связанные:</a:t>
            </a:r>
          </a:p>
          <a:p>
            <a:pPr algn="just">
              <a:buFontTx/>
              <a:buChar char="-"/>
            </a:pPr>
            <a:r>
              <a:rPr lang="ru-RU" dirty="0"/>
              <a:t>с дожитием граждан до определенного возраста или срока, со смертью, с наступлением иных событий в жизни граждан (страхование жизни); </a:t>
            </a:r>
          </a:p>
          <a:p>
            <a:pPr algn="just">
              <a:buFontTx/>
              <a:buChar char="-"/>
            </a:pPr>
            <a:r>
              <a:rPr lang="ru-RU" dirty="0"/>
              <a:t>с причинением вреда жизни, здоровью граждан, оказанием им медицинских услуг (страхование от несчастных случаев и болезней, медицинское страхование). 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69768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778098"/>
          </a:xfrm>
        </p:spPr>
        <p:txBody>
          <a:bodyPr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Личное страхования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539552" y="1124744"/>
            <a:ext cx="8147248" cy="4895056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b="1" dirty="0"/>
              <a:t>1.Страхование жизни</a:t>
            </a:r>
            <a:r>
              <a:rPr lang="ru-RU" dirty="0"/>
              <a:t> является подотраслью личного страхования и объединяет несколько видов страхования. Во всех этих видах страхования случайность связана с непредсказуемостью момента смерти человека. Поэтому в общем случае можно дать следующее теоретическое определение страхования жизни:</a:t>
            </a:r>
          </a:p>
          <a:p>
            <a:pPr marL="0" indent="0" algn="just">
              <a:buNone/>
            </a:pPr>
            <a:r>
              <a:rPr lang="ru-RU" i="1" dirty="0"/>
              <a:t> Страхование жизни </a:t>
            </a:r>
            <a:r>
              <a:rPr lang="ru-RU" dirty="0"/>
              <a:t>- это совокупность видов личного страхования, где страховой риск обусловлен случайной продолжительностью человеческой жизни.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946685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778098"/>
          </a:xfrm>
        </p:spPr>
        <p:txBody>
          <a:bodyPr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Личное страхования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539552" y="1124744"/>
            <a:ext cx="8147248" cy="4895056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ru-RU" dirty="0"/>
              <a:t>Строго говоря, таких рисков всего два:</a:t>
            </a:r>
          </a:p>
          <a:p>
            <a:pPr algn="just"/>
            <a:r>
              <a:rPr lang="ru-RU" dirty="0"/>
              <a:t> риск смерти;</a:t>
            </a:r>
          </a:p>
          <a:p>
            <a:pPr algn="just"/>
            <a:r>
              <a:rPr lang="ru-RU" dirty="0"/>
              <a:t>риск дожития до определенного момента времени или события.</a:t>
            </a:r>
          </a:p>
          <a:p>
            <a:pPr marL="0" indent="0" algn="just">
              <a:buNone/>
            </a:pPr>
            <a:r>
              <a:rPr lang="ru-RU" dirty="0"/>
              <a:t>Пенсионное страхование — это разновидность долгосрочного накопительного страхования жизни, при котором страхователь единовременно или в рассрочку уплачивает пенсионный взнос, а страховщик принимает на себя обязательство выплачивать застрахованному лицу пенсию.</a:t>
            </a:r>
          </a:p>
          <a:p>
            <a:pPr marL="0" indent="0" algn="just">
              <a:buNone/>
            </a:pPr>
            <a:r>
              <a:rPr lang="ru-RU" dirty="0"/>
              <a:t>Цель проведения пенсионного страхования — обеспечить доходом лиц, выходящих на пенсию. Пенсионное страхование представляет собой один из социально значимых видов личного страхования, так как затрагивает интересы всех граждан страны.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0196213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778098"/>
          </a:xfrm>
        </p:spPr>
        <p:txBody>
          <a:bodyPr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Личное страхования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539552" y="1124744"/>
            <a:ext cx="8147248" cy="4895056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ru-RU" dirty="0"/>
              <a:t>В отношениях пенсионного страхования в качестве страхователя может выступать работодатель, представленный либо государственной организацией, либо частной фирмой, а также отдельные граждане.</a:t>
            </a:r>
          </a:p>
          <a:p>
            <a:pPr marL="0" indent="0" algn="just">
              <a:buNone/>
            </a:pPr>
            <a:r>
              <a:rPr lang="ru-RU" dirty="0"/>
              <a:t> Договор пенсионного страхования может заключить дееспособное физическое или юридическое лицо. Возможен вариант, когда страхователь заключает договор пенсионного страхования в пользу третьего лица, например, работодатель страхует своих работников.</a:t>
            </a:r>
          </a:p>
          <a:p>
            <a:pPr marL="0" indent="0" algn="just">
              <a:buNone/>
            </a:pPr>
            <a:r>
              <a:rPr lang="ru-RU" dirty="0"/>
              <a:t>Страховым событием в пенсионном страховании является достижение застрахованным лицом пенсионного возраста.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0128883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778098"/>
          </a:xfrm>
        </p:spPr>
        <p:txBody>
          <a:bodyPr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Личное страхования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539552" y="1124744"/>
            <a:ext cx="8147248" cy="4895056"/>
          </a:xfrm>
        </p:spPr>
        <p:txBody>
          <a:bodyPr>
            <a:normAutofit fontScale="92500"/>
          </a:bodyPr>
          <a:lstStyle/>
          <a:p>
            <a:pPr marL="0" indent="0" algn="just">
              <a:buNone/>
            </a:pPr>
            <a:r>
              <a:rPr lang="ru-RU" b="1" dirty="0"/>
              <a:t>2</a:t>
            </a:r>
            <a:r>
              <a:rPr lang="ru-RU" dirty="0"/>
              <a:t>. </a:t>
            </a:r>
            <a:r>
              <a:rPr lang="ru-RU" b="1" dirty="0"/>
              <a:t>Страхование от несчастных случаев</a:t>
            </a:r>
            <a:r>
              <a:rPr lang="ru-RU" dirty="0"/>
              <a:t> предусматривает (полную или частичную) выплату страховой суммы в связи с наступлением неблагоприятных явлений (или их последствий), связанных с жизнью и здоровьем страхователя или застрахованного. </a:t>
            </a:r>
          </a:p>
          <a:p>
            <a:pPr marL="0" indent="0" algn="just">
              <a:buNone/>
            </a:pPr>
            <a:r>
              <a:rPr lang="ru-RU" dirty="0"/>
              <a:t>Страхование от несчастных случаев может осуществляться в:</a:t>
            </a:r>
          </a:p>
          <a:p>
            <a:pPr marL="0" indent="0" algn="just">
              <a:buNone/>
            </a:pPr>
            <a:r>
              <a:rPr lang="ru-RU" dirty="0"/>
              <a:t>§ индивидуальной и групповой (страхование от несчастных случаев на производстве) формах;</a:t>
            </a:r>
          </a:p>
          <a:p>
            <a:pPr marL="0" indent="0" algn="just">
              <a:buNone/>
            </a:pPr>
            <a:r>
              <a:rPr lang="ru-RU" dirty="0"/>
              <a:t>§ обязательном (страхование пассажиров, страхование военнослужащих) и добровольном виде.</a:t>
            </a:r>
          </a:p>
        </p:txBody>
      </p:sp>
    </p:spTree>
    <p:extLst>
      <p:ext uri="{BB962C8B-B14F-4D97-AF65-F5344CB8AC3E}">
        <p14:creationId xmlns:p14="http://schemas.microsoft.com/office/powerpoint/2010/main" val="18169273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778098"/>
          </a:xfrm>
        </p:spPr>
        <p:txBody>
          <a:bodyPr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Понятия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539552" y="1124744"/>
            <a:ext cx="8147248" cy="4895056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ru-RU" b="1" dirty="0"/>
              <a:t>Страховщик</a:t>
            </a:r>
            <a:r>
              <a:rPr lang="ru-RU" dirty="0"/>
              <a:t> — это страховая организация, занимающаяся страхованием (страховая компания) или перестрахованием (перестраховочная компания), либо организация, занимающаяся взаимным страхованием (общество взаимного страхования).</a:t>
            </a:r>
          </a:p>
          <a:p>
            <a:pPr algn="just"/>
            <a:r>
              <a:rPr lang="ru-RU" b="1" dirty="0"/>
              <a:t>Страхователь (или полисодержатель)</a:t>
            </a:r>
            <a:r>
              <a:rPr lang="ru-RU" dirty="0"/>
              <a:t> — это юридическое лицо или дееспособное физическое лицо, заключившее со страховщиком договор страхования либо являющееся страхователем в силу закона.</a:t>
            </a:r>
          </a:p>
          <a:p>
            <a:pPr algn="just"/>
            <a:r>
              <a:rPr lang="ru-RU" b="1" dirty="0"/>
              <a:t>Застрахованное лицо</a:t>
            </a:r>
            <a:r>
              <a:rPr lang="ru-RU" dirty="0"/>
              <a:t> – гражданин, в отношении которого заключён договор.  </a:t>
            </a:r>
          </a:p>
          <a:p>
            <a:pPr algn="just"/>
            <a:r>
              <a:rPr lang="ru-RU" b="1" dirty="0"/>
              <a:t>Выгодоприобретатель в страховании</a:t>
            </a:r>
            <a:r>
              <a:rPr lang="ru-RU" dirty="0"/>
              <a:t> – это лицо, которое получит страховую выплату при наступлении страхового случая.​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2428929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778098"/>
          </a:xfrm>
        </p:spPr>
        <p:txBody>
          <a:bodyPr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Личное страхования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539552" y="1124744"/>
            <a:ext cx="8147248" cy="4895056"/>
          </a:xfrm>
        </p:spPr>
        <p:txBody>
          <a:bodyPr>
            <a:normAutofit fontScale="92500"/>
          </a:bodyPr>
          <a:lstStyle/>
          <a:p>
            <a:pPr marL="0" indent="0" algn="just">
              <a:buNone/>
            </a:pPr>
            <a:r>
              <a:rPr lang="ru-RU" b="1" dirty="0"/>
              <a:t>     Несчастный случай</a:t>
            </a:r>
            <a:r>
              <a:rPr lang="ru-RU" dirty="0"/>
              <a:t> — внезапное, непредвиденное внешнее воздействие на организм человека, следствием которого становится временное или постоянное расстройство здоровья или смерть застрахованного.</a:t>
            </a:r>
          </a:p>
          <a:p>
            <a:pPr marL="0" indent="0" algn="just">
              <a:buNone/>
            </a:pPr>
            <a:r>
              <a:rPr lang="ru-RU" dirty="0"/>
              <a:t>    Следствием любого несчастного случая, причинившего вред здоровью или жизни гражданина, будут снижение (временное или постоянное) дохода и (или) дополнительные расходы, возникшие в связи с утратой трудоспособности или смертью застрахованного. И если вред, причиненный здоровью или жизни, компенсировать невозможно, то связанные с этим материальные потери — вполне реально.</a:t>
            </a:r>
          </a:p>
          <a:p>
            <a:pPr marL="0" indent="0" algn="just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423681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778098"/>
          </a:xfrm>
        </p:spPr>
        <p:txBody>
          <a:bodyPr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Личное страхования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539552" y="1124744"/>
            <a:ext cx="8147248" cy="4895056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/>
              <a:t>   В качестве несчастного случая может быть рассмотрена травма, острое отравление и т. п. Как правило, не является страховым случаем причинение вреда здоровью в результате острого или хронического заболевания, а также смерть, явившаяся следствием самоубийства.</a:t>
            </a:r>
          </a:p>
          <a:p>
            <a:pPr marL="0" indent="0" algn="just">
              <a:buNone/>
            </a:pPr>
            <a:r>
              <a:rPr lang="ru-RU" dirty="0"/>
              <a:t>  События должны быть подтверждены документами, выданными компетентными органами (медицинскими организациями, судом и т. д.), которые должен представить сам застрахованный.</a:t>
            </a:r>
          </a:p>
        </p:txBody>
      </p:sp>
    </p:spTree>
    <p:extLst>
      <p:ext uri="{BB962C8B-B14F-4D97-AF65-F5344CB8AC3E}">
        <p14:creationId xmlns:p14="http://schemas.microsoft.com/office/powerpoint/2010/main" val="141711834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778098"/>
          </a:xfrm>
        </p:spPr>
        <p:txBody>
          <a:bodyPr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Личное страхования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539552" y="1124744"/>
            <a:ext cx="8352928" cy="4895056"/>
          </a:xfrm>
        </p:spPr>
        <p:txBody>
          <a:bodyPr>
            <a:normAutofit fontScale="77500" lnSpcReduction="20000"/>
          </a:bodyPr>
          <a:lstStyle/>
          <a:p>
            <a:pPr marL="0" indent="0" algn="just">
              <a:buNone/>
            </a:pPr>
            <a:r>
              <a:rPr lang="ru-RU" b="1" dirty="0"/>
              <a:t>    3. Медицинское страхование</a:t>
            </a:r>
            <a:r>
              <a:rPr lang="ru-RU" dirty="0"/>
              <a:t> - форма социальной защиты интересов населения в охране здоровья, имеющее своей целью гарантировать гражданам при возникновении страхового случая получение медицинской помощи за счет накопленных средств и финансировать профилактические мероприятия.</a:t>
            </a:r>
          </a:p>
          <a:p>
            <a:pPr marL="0" indent="0" algn="just">
              <a:buNone/>
            </a:pPr>
            <a:r>
              <a:rPr lang="ru-RU" dirty="0"/>
              <a:t> Медицинское страхование осуществляется в двух видах: обязательном и добровольном.</a:t>
            </a:r>
          </a:p>
          <a:p>
            <a:pPr marL="0" indent="0" algn="just">
              <a:buNone/>
            </a:pPr>
            <a:br>
              <a:rPr lang="ru-RU" dirty="0"/>
            </a:br>
            <a:r>
              <a:rPr lang="ru-RU" dirty="0"/>
              <a:t>       </a:t>
            </a:r>
            <a:r>
              <a:rPr lang="ru-RU" i="1" dirty="0"/>
              <a:t>Обязательное страхование</a:t>
            </a:r>
            <a:r>
              <a:rPr lang="ru-RU" dirty="0"/>
              <a:t>: является составной частью государственного социального страхования и обеспечивает всем гражданам страны равные возможности в получении медицинской помощи, предоставляемой за счет средств обязательного медицинского страхования.</a:t>
            </a:r>
          </a:p>
          <a:p>
            <a:pPr marL="0" indent="0" algn="just">
              <a:buNone/>
            </a:pPr>
            <a:r>
              <a:rPr lang="ru-RU" i="1" dirty="0"/>
              <a:t>    Добровольное медицинское страхование</a:t>
            </a:r>
            <a:r>
              <a:rPr lang="ru-RU" dirty="0"/>
              <a:t>: осуществляется на основе соответствующих государственных программ и  обеспечивает гражданам получение дополнительных медицинских и иных услуг сверх установленных программами обязательного медицинского страхования. Оно может быть коллективным и индивидуальным.</a:t>
            </a:r>
          </a:p>
          <a:p>
            <a:pPr marL="0" indent="0" algn="just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1618383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778098"/>
          </a:xfrm>
        </p:spPr>
        <p:txBody>
          <a:bodyPr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Имущественное страхования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539552" y="1124744"/>
            <a:ext cx="8352928" cy="4895056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ru-RU" b="1" dirty="0"/>
              <a:t>  Имущественное страхование</a:t>
            </a:r>
            <a:r>
              <a:rPr lang="ru-RU" dirty="0"/>
              <a:t> – страхование, которое обеспечивает риски, угрожающие имуществу физических и юридических лиц.</a:t>
            </a:r>
          </a:p>
          <a:p>
            <a:pPr marL="0" indent="0" algn="just">
              <a:buNone/>
            </a:pPr>
            <a:r>
              <a:rPr lang="ru-RU" dirty="0"/>
              <a:t>При имущественном страховании в отличие от личного возможна прямая денежная оценка вреда, поэтому исполнение страхового обязательства (страховая выплата) имеет характер возмещения вреда и называется выплатой страхового возмещения.</a:t>
            </a:r>
          </a:p>
          <a:p>
            <a:pPr marL="0" indent="0" algn="just">
              <a:buNone/>
            </a:pPr>
            <a:r>
              <a:rPr lang="ru-RU" dirty="0"/>
              <a:t>  </a:t>
            </a:r>
            <a:r>
              <a:rPr lang="ru-RU" b="1" dirty="0"/>
              <a:t>Объекты имущественного страхования</a:t>
            </a:r>
            <a:r>
              <a:rPr lang="ru-RU" dirty="0"/>
              <a:t> - это имущественные интересы, не противоречащие законодательству и связанные с владением, пользованием и распоряжением имуществом, например, предприятий и граждан. </a:t>
            </a:r>
          </a:p>
          <a:p>
            <a:pPr marL="0" indent="0" algn="just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6970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778098"/>
          </a:xfrm>
        </p:spPr>
        <p:txBody>
          <a:bodyPr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Имущественное страхования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539552" y="1124744"/>
            <a:ext cx="8352928" cy="4895056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b="1" u="sng" dirty="0"/>
              <a:t>Виды страхования имущества:</a:t>
            </a:r>
            <a:endParaRPr lang="ru-RU" dirty="0"/>
          </a:p>
          <a:p>
            <a:pPr marL="0" indent="0" algn="just">
              <a:buNone/>
            </a:pPr>
            <a:r>
              <a:rPr lang="ru-RU" dirty="0"/>
              <a:t> - страхование имущества физических и юридических лиц;</a:t>
            </a:r>
          </a:p>
          <a:p>
            <a:pPr marL="0" indent="0" algn="just">
              <a:buNone/>
            </a:pPr>
            <a:r>
              <a:rPr lang="ru-RU" dirty="0"/>
              <a:t>- страхование домашнего имущества граждан и страхование строений, дома, объектов строительства;</a:t>
            </a:r>
          </a:p>
          <a:p>
            <a:pPr algn="just">
              <a:buFontTx/>
              <a:buChar char="-"/>
            </a:pPr>
            <a:r>
              <a:rPr lang="ru-RU" dirty="0"/>
              <a:t>страхование от огня (противопожарное страхование);</a:t>
            </a:r>
          </a:p>
          <a:p>
            <a:pPr algn="just">
              <a:buFontTx/>
              <a:buChar char="-"/>
            </a:pPr>
            <a:r>
              <a:rPr lang="ru-RU" dirty="0"/>
              <a:t> страхование вкладов физических лиц в банках, средств наземного, водного и воздушного транспорта, страхование железнодорожного подвижного состава; </a:t>
            </a:r>
          </a:p>
          <a:p>
            <a:pPr algn="just">
              <a:buFontTx/>
              <a:buChar char="-"/>
            </a:pPr>
            <a:r>
              <a:rPr lang="ru-RU" dirty="0"/>
              <a:t>страхование грузов; </a:t>
            </a:r>
          </a:p>
          <a:p>
            <a:pPr algn="just">
              <a:buFontTx/>
              <a:buChar char="-"/>
            </a:pPr>
            <a:r>
              <a:rPr lang="ru-RU" dirty="0"/>
              <a:t>одновременное страхование груза и средства транспорта, перевозящего этот груз, контейнеров; </a:t>
            </a:r>
          </a:p>
          <a:p>
            <a:pPr algn="just">
              <a:buFontTx/>
              <a:buChar char="-"/>
            </a:pPr>
            <a:r>
              <a:rPr lang="ru-RU" dirty="0"/>
              <a:t>страхование урожая сельскохозяйственных культур, сельскохозяйственных животных, объектов космической деятельности, страхование технических рисков; политических рисков и т. д.</a:t>
            </a:r>
          </a:p>
          <a:p>
            <a:pPr marL="0" indent="0">
              <a:buNone/>
            </a:pPr>
            <a:r>
              <a:rPr lang="ru-RU" b="1" u="sng" dirty="0"/>
              <a:t>Формы страхования имущества:</a:t>
            </a:r>
            <a:r>
              <a:rPr lang="ru-RU" dirty="0"/>
              <a:t> добровольная и обязательная. </a:t>
            </a:r>
          </a:p>
          <a:p>
            <a:pPr marL="0" indent="0">
              <a:buNone/>
            </a:pPr>
            <a:r>
              <a:rPr lang="ru-RU" dirty="0"/>
              <a:t>   В обязательном порядке должны страховаться вклады физических лиц в банках, заложенное имущество.</a:t>
            </a:r>
          </a:p>
          <a:p>
            <a:pPr marL="0" indent="0" algn="just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9929536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63408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Имущественное страхования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539552" y="908720"/>
            <a:ext cx="8352928" cy="5674642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ru-RU" sz="2900" u="sng" dirty="0"/>
              <a:t>Наиболее распространенные виды имущественного страхования:</a:t>
            </a:r>
          </a:p>
          <a:p>
            <a:pPr marL="0" indent="0">
              <a:buNone/>
            </a:pPr>
            <a:r>
              <a:rPr lang="ru-RU" sz="2900" i="1" dirty="0"/>
              <a:t>1. Огневое страхование.</a:t>
            </a:r>
          </a:p>
          <a:p>
            <a:pPr marL="0" indent="0">
              <a:buNone/>
            </a:pPr>
            <a:r>
              <a:rPr lang="ru-RU" sz="2900" b="1" dirty="0"/>
              <a:t>Объектами</a:t>
            </a:r>
            <a:r>
              <a:rPr lang="ru-RU" sz="2900" dirty="0"/>
              <a:t> страхования могут быть квартиры, дачные дома, подсобные помещения, домашнее имущество, в общем, всё, что может гореть.</a:t>
            </a:r>
          </a:p>
          <a:p>
            <a:pPr marL="0" indent="0">
              <a:buNone/>
            </a:pPr>
            <a:r>
              <a:rPr lang="ru-RU" sz="2900" dirty="0"/>
              <a:t>Страхованию может подлежать как всё имущество, так и его часть.</a:t>
            </a:r>
          </a:p>
          <a:p>
            <a:pPr marL="0" indent="0">
              <a:buNone/>
            </a:pPr>
            <a:r>
              <a:rPr lang="ru-RU" sz="2900" b="1" dirty="0"/>
              <a:t>Основные риски</a:t>
            </a:r>
            <a:r>
              <a:rPr lang="ru-RU" sz="2900" dirty="0"/>
              <a:t> в этом случае: пожар, взрыв, удар молнии и иные обстоятельства, которые могут привести к пожару.</a:t>
            </a:r>
          </a:p>
          <a:p>
            <a:pPr marL="0" indent="0">
              <a:buNone/>
            </a:pPr>
            <a:r>
              <a:rPr lang="ru-RU" sz="2900" dirty="0"/>
              <a:t>На сегодняшний день это один из наиболее популярных видов страхования имущества.</a:t>
            </a:r>
          </a:p>
          <a:p>
            <a:pPr marL="0" indent="0">
              <a:buNone/>
            </a:pPr>
            <a:r>
              <a:rPr lang="ru-RU" sz="2900" i="1" dirty="0"/>
              <a:t>2. Страхование от кражи.</a:t>
            </a:r>
          </a:p>
          <a:p>
            <a:pPr marL="0" indent="0">
              <a:buNone/>
            </a:pPr>
            <a:r>
              <a:rPr lang="ru-RU" sz="2900" b="1" dirty="0"/>
              <a:t>Объекты </a:t>
            </a:r>
            <a:r>
              <a:rPr lang="ru-RU" sz="2900" dirty="0"/>
              <a:t>страхования в этом случае совпадают с указанными выше.</a:t>
            </a:r>
          </a:p>
          <a:p>
            <a:pPr marL="0" indent="0">
              <a:buNone/>
            </a:pPr>
            <a:r>
              <a:rPr lang="ru-RU" sz="2900" b="1" dirty="0"/>
              <a:t>Основным риском</a:t>
            </a:r>
            <a:r>
              <a:rPr lang="ru-RU" sz="2900" dirty="0"/>
              <a:t> является документально подтверждённый факт исчезновения имущества.</a:t>
            </a:r>
          </a:p>
          <a:p>
            <a:pPr marL="0" indent="0">
              <a:buNone/>
            </a:pPr>
            <a:r>
              <a:rPr lang="ru-RU" sz="2900" i="1" dirty="0"/>
              <a:t>3. Страхование от проникновения воды.</a:t>
            </a:r>
          </a:p>
          <a:p>
            <a:pPr marL="0" indent="0">
              <a:buNone/>
            </a:pPr>
            <a:r>
              <a:rPr lang="ru-RU" sz="2900" b="1" dirty="0"/>
              <a:t>Объекты </a:t>
            </a:r>
            <a:r>
              <a:rPr lang="ru-RU" sz="2900" dirty="0"/>
              <a:t>страхования — всё те же.</a:t>
            </a:r>
          </a:p>
          <a:p>
            <a:pPr marL="0" indent="0">
              <a:buNone/>
            </a:pPr>
            <a:r>
              <a:rPr lang="ru-RU" sz="2900" b="1" dirty="0"/>
              <a:t>Основным риском</a:t>
            </a:r>
            <a:r>
              <a:rPr lang="ru-RU" sz="2900" dirty="0"/>
              <a:t> является </a:t>
            </a:r>
            <a:r>
              <a:rPr lang="ru-RU" sz="2900" dirty="0" err="1"/>
              <a:t>залитие</a:t>
            </a:r>
            <a:r>
              <a:rPr lang="ru-RU" sz="2900" dirty="0"/>
              <a:t>, вызванное любыми причинами, как аварией в коммуникациях, так и, например, </a:t>
            </a:r>
            <a:r>
              <a:rPr lang="ru-RU" sz="2900" dirty="0" err="1"/>
              <a:t>залитием</a:t>
            </a:r>
            <a:r>
              <a:rPr lang="ru-RU" sz="2900" dirty="0"/>
              <a:t> вследствие тушения пожара в квартире этажом выше.</a:t>
            </a:r>
          </a:p>
          <a:p>
            <a:pPr marL="0" indent="0">
              <a:buNone/>
            </a:pPr>
            <a:r>
              <a:rPr lang="ru-RU" sz="2900" i="1" dirty="0"/>
              <a:t>4. Автострахование.</a:t>
            </a:r>
          </a:p>
          <a:p>
            <a:pPr marL="0" indent="0">
              <a:buNone/>
            </a:pPr>
            <a:r>
              <a:rPr lang="ru-RU" sz="2900" b="1" dirty="0"/>
              <a:t>Объекты</a:t>
            </a:r>
            <a:r>
              <a:rPr lang="ru-RU" sz="2900" dirty="0"/>
              <a:t> страхования: автотранспортные средства.</a:t>
            </a:r>
          </a:p>
          <a:p>
            <a:pPr marL="0" indent="0">
              <a:buNone/>
            </a:pPr>
            <a:r>
              <a:rPr lang="ru-RU" sz="2900" b="1" dirty="0"/>
              <a:t>Основные риски</a:t>
            </a:r>
            <a:r>
              <a:rPr lang="ru-RU" sz="2900" dirty="0"/>
              <a:t> будут определяться формой страхования — обязательной или добровольной.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910182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778098"/>
          </a:xfrm>
        </p:spPr>
        <p:txBody>
          <a:bodyPr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Имущественное страхования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539552" y="1124744"/>
            <a:ext cx="8352928" cy="489505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dirty="0"/>
              <a:t>   Страховая стоимость</a:t>
            </a:r>
            <a:r>
              <a:rPr lang="ru-RU" dirty="0"/>
              <a:t> — это стоимость, в которую страхователь оценивает свое имущество. Она определяется по соглашению между страховщиком и страхователем, при этом ответственность за правильное определение страховой стоимости несет страхователь.</a:t>
            </a:r>
          </a:p>
          <a:p>
            <a:pPr marL="0" indent="0" algn="just">
              <a:buNone/>
            </a:pPr>
            <a:r>
              <a:rPr lang="ru-RU" dirty="0"/>
              <a:t>  Стоимость застрахованного имущества может изменяться в течение срока договора. Как правило, это происходит в результате модернизации производства, проведения капитального ремонта, замены оборудования или просто в результате инфляционного роста стоимости застрахованного имущества.</a:t>
            </a:r>
          </a:p>
          <a:p>
            <a:pPr marL="0" indent="0" algn="just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8415757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778098"/>
          </a:xfrm>
        </p:spPr>
        <p:txBody>
          <a:bodyPr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Понятия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539552" y="1124744"/>
            <a:ext cx="8352928" cy="4968552"/>
          </a:xfrm>
        </p:spPr>
        <p:txBody>
          <a:bodyPr>
            <a:normAutofit fontScale="85000" lnSpcReduction="10000"/>
          </a:bodyPr>
          <a:lstStyle/>
          <a:p>
            <a:pPr algn="just"/>
            <a:r>
              <a:rPr lang="ru-RU" b="1" dirty="0"/>
              <a:t>Страховая премия</a:t>
            </a:r>
            <a:r>
              <a:rPr lang="ru-RU" dirty="0"/>
              <a:t> (также брутто-премия), (страховой взнос, страховой платеж) — плата за страхование, которую страхователь обязан внести страховщику в соответствии с договором страхования или законом.</a:t>
            </a:r>
          </a:p>
          <a:p>
            <a:pPr algn="just"/>
            <a:r>
              <a:rPr lang="ru-RU" b="1" dirty="0"/>
              <a:t>Страховое возмещение</a:t>
            </a:r>
            <a:r>
              <a:rPr lang="ru-RU" dirty="0"/>
              <a:t> — денежная компенсация, выплачиваемая страхователю или выгодоприобретателю при наступлении страхового случая из страхового фонда для покрытия ущерба в страховании имущества и/или в гражданской ответственности.</a:t>
            </a:r>
          </a:p>
          <a:p>
            <a:pPr algn="just"/>
            <a:r>
              <a:rPr lang="ru-RU" b="1" dirty="0"/>
              <a:t>Страховая сумма</a:t>
            </a:r>
            <a:r>
              <a:rPr lang="ru-RU" dirty="0"/>
              <a:t> — определённая договором страхования или установленная законом денежная сумма, в пределах которой страховщик при наступлении страхового случая обязуется выплатить страховое возмещение по договору имущественного страхования.</a:t>
            </a:r>
          </a:p>
          <a:p>
            <a:endParaRPr lang="ru-RU" dirty="0"/>
          </a:p>
          <a:p>
            <a:pPr marL="0" indent="0" algn="just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6687237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778098"/>
          </a:xfrm>
        </p:spPr>
        <p:txBody>
          <a:bodyPr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Имущественное страхования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539552" y="1124744"/>
            <a:ext cx="8352928" cy="4895056"/>
          </a:xfrm>
        </p:spPr>
        <p:txBody>
          <a:bodyPr>
            <a:normAutofit fontScale="85000" lnSpcReduction="20000"/>
          </a:bodyPr>
          <a:lstStyle/>
          <a:p>
            <a:pPr marL="0" indent="0" algn="just">
              <a:buNone/>
            </a:pPr>
            <a:r>
              <a:rPr lang="ru-RU" dirty="0"/>
              <a:t>    Страховая сумма не может превышать действительную стоимость застрахованного имущества (рыночную стоимость) на момент заключения договора. Страхование сверх страховой стоимости влечёт недействительность страхования в части, превышающую такую стоимость.</a:t>
            </a:r>
          </a:p>
          <a:p>
            <a:pPr marL="0" indent="0" algn="just">
              <a:buNone/>
            </a:pPr>
            <a:endParaRPr lang="ru-RU" dirty="0"/>
          </a:p>
          <a:p>
            <a:pPr marL="0" indent="0" algn="just">
              <a:buNone/>
            </a:pPr>
            <a:r>
              <a:rPr lang="ru-RU" dirty="0"/>
              <a:t>   По договору имущественного страхования одна сторона (страховщик) обязуется за обусловленную договором плату (страховую премию) при наступлении предусмотренного в договоре события (страхового случая) возместить другой стороне (страхователю) или иному лицу, в пользу которого заключен договор (выгодоприобретателю), причиненные вследствие этого события убытки в застрахованном имуществе либо убытки в связи с имущественными интересами страхователя (выплатить страховое возмещение) в пределах определенной договором суммы.</a:t>
            </a:r>
          </a:p>
        </p:txBody>
      </p:sp>
    </p:spTree>
    <p:extLst>
      <p:ext uri="{BB962C8B-B14F-4D97-AF65-F5344CB8AC3E}">
        <p14:creationId xmlns:p14="http://schemas.microsoft.com/office/powerpoint/2010/main" val="358958236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778098"/>
          </a:xfrm>
        </p:spPr>
        <p:txBody>
          <a:bodyPr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Страховой договор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539552" y="1124744"/>
            <a:ext cx="8352928" cy="4895056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dirty="0"/>
              <a:t>Для того чтобы получить гарантию защиты своих экономических интересов, потенциальный страхователь должен заключить соглашение с компанией-страховщиком. В соответствии с этим соглашением у них возникнут взаимные права и обязанности. Такое соглашение называется страховым договором.</a:t>
            </a:r>
          </a:p>
          <a:p>
            <a:pPr marL="0" indent="0" algn="just">
              <a:buNone/>
            </a:pPr>
            <a:r>
              <a:rPr lang="ru-RU" b="1" dirty="0"/>
              <a:t>Страховой договор — это соглашение между страхователем и страховщиком о том, что при наступлении страхового случая страхователю (или лицу, в пользу которого заключён договор) будет произведена страховая выплата в установленные сроки.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303723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67544" y="548680"/>
            <a:ext cx="8219256" cy="3168352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endParaRPr lang="ru-RU" dirty="0"/>
          </a:p>
          <a:p>
            <a:pPr algn="just"/>
            <a:r>
              <a:rPr lang="ru-RU" dirty="0"/>
              <a:t>Всеобщая классификация страхования по объектам страхования – это иерархическая система деления страхования по отраслям, </a:t>
            </a:r>
            <a:r>
              <a:rPr lang="ru-RU" dirty="0" err="1"/>
              <a:t>подотраслям</a:t>
            </a:r>
            <a:r>
              <a:rPr lang="ru-RU" dirty="0"/>
              <a:t> и видам, которые являются звеньями классификации. </a:t>
            </a:r>
          </a:p>
          <a:p>
            <a:pPr marL="0" indent="0" algn="just">
              <a:buNone/>
            </a:pPr>
            <a:endParaRPr lang="ru-RU" dirty="0"/>
          </a:p>
          <a:p>
            <a:pPr algn="just"/>
            <a:r>
              <a:rPr lang="ru-RU" dirty="0"/>
              <a:t>Все звенья классификации охватывают формы проведения страхования – обязательную и добровольную.</a:t>
            </a:r>
          </a:p>
        </p:txBody>
      </p:sp>
      <p:pic>
        <p:nvPicPr>
          <p:cNvPr id="1026" name="Picture 2" descr="http://ruprom-image.s3.amazonaws.com/192696_w640_h640_do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3615145"/>
            <a:ext cx="5400600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770433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778098"/>
          </a:xfrm>
        </p:spPr>
        <p:txBody>
          <a:bodyPr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Страховой договор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611560" y="1196752"/>
            <a:ext cx="8352928" cy="4895056"/>
          </a:xfrm>
        </p:spPr>
        <p:txBody>
          <a:bodyPr>
            <a:normAutofit fontScale="85000" lnSpcReduction="20000"/>
          </a:bodyPr>
          <a:lstStyle/>
          <a:p>
            <a:pPr marL="0" indent="0" algn="just">
              <a:buNone/>
            </a:pPr>
            <a:r>
              <a:rPr lang="ru-RU" dirty="0"/>
              <a:t>  Страховой договор заключается на определённый срок, а затем может быть продолжен, то есть перезаключён — пролонгирован (от англ. </a:t>
            </a:r>
            <a:r>
              <a:rPr lang="ru-RU" dirty="0" err="1"/>
              <a:t>long</a:t>
            </a:r>
            <a:r>
              <a:rPr lang="ru-RU" dirty="0"/>
              <a:t> — длинный).</a:t>
            </a:r>
          </a:p>
          <a:p>
            <a:pPr marL="0" indent="0" algn="just">
              <a:buNone/>
            </a:pPr>
            <a:r>
              <a:rPr lang="ru-RU" dirty="0"/>
              <a:t>   Также он может быть расторгнут как по инициативе страховщика, так и по инициативе страхователя. Но если для страхователя достаточно простого желания, то для страховщика необходимы серьёзные основания для расторжения договора (например, обнаруженный и доказанный обман со стороны страхователя).</a:t>
            </a:r>
          </a:p>
          <a:p>
            <a:pPr marL="0" indent="0" algn="just">
              <a:buNone/>
            </a:pPr>
            <a:r>
              <a:rPr lang="ru-RU" dirty="0"/>
              <a:t>   Договор имущественного страхования очень важно составить правильно, потому что от этого непосредственно зависит сумма возмещаемого ущерба при наступлении страхового случая.</a:t>
            </a:r>
          </a:p>
          <a:p>
            <a:pPr marL="0" indent="0" algn="just">
              <a:buNone/>
            </a:pPr>
            <a:r>
              <a:rPr lang="ru-RU" dirty="0"/>
              <a:t>Страховой договор является гарантией того, что при наступлении страхового случая и соблюдении необходимых формальностей страховая компания обязана будет возместить ущерб, причинённый страхователю.</a:t>
            </a:r>
          </a:p>
          <a:p>
            <a:pPr marL="0" indent="0" algn="just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3221517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778098"/>
          </a:xfrm>
        </p:spPr>
        <p:txBody>
          <a:bodyPr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Страховой договор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611560" y="1196752"/>
            <a:ext cx="8352928" cy="4895056"/>
          </a:xfrm>
        </p:spPr>
        <p:txBody>
          <a:bodyPr>
            <a:normAutofit fontScale="85000" lnSpcReduction="20000"/>
          </a:bodyPr>
          <a:lstStyle/>
          <a:p>
            <a:pPr marL="0" indent="0" algn="just">
              <a:buNone/>
            </a:pPr>
            <a:r>
              <a:rPr lang="ru-RU" dirty="0"/>
              <a:t>В договор </a:t>
            </a:r>
            <a:r>
              <a:rPr lang="ru-RU" u="sng" dirty="0"/>
              <a:t>имущественного страхования </a:t>
            </a:r>
            <a:r>
              <a:rPr lang="ru-RU" dirty="0"/>
              <a:t>вписываются следующие пункты:</a:t>
            </a:r>
          </a:p>
          <a:p>
            <a:pPr marL="0" indent="0" algn="just">
              <a:buNone/>
            </a:pPr>
            <a:r>
              <a:rPr lang="ru-RU" dirty="0"/>
              <a:t>1.Объект страхования (имущество физического или юридического лица).</a:t>
            </a:r>
          </a:p>
          <a:p>
            <a:pPr marL="0" indent="0" algn="just">
              <a:buNone/>
            </a:pPr>
            <a:r>
              <a:rPr lang="ru-RU" dirty="0"/>
              <a:t>2. Страховая стоимость имущества.</a:t>
            </a:r>
          </a:p>
          <a:p>
            <a:pPr marL="0" indent="0" algn="just">
              <a:buNone/>
            </a:pPr>
            <a:r>
              <a:rPr lang="ru-RU" dirty="0"/>
              <a:t>3. Страхуемый материальный ущерб (порча или гибель имущества и т.п.).</a:t>
            </a:r>
          </a:p>
          <a:p>
            <a:pPr marL="0" indent="0" algn="just">
              <a:buNone/>
            </a:pPr>
            <a:r>
              <a:rPr lang="ru-RU" dirty="0"/>
              <a:t>4. Страхуемые события (случаи, при наступлении которых страховщик обязан произвести страховое возмещение).</a:t>
            </a:r>
          </a:p>
          <a:p>
            <a:pPr marL="0" indent="0" algn="just">
              <a:buNone/>
            </a:pPr>
            <a:r>
              <a:rPr lang="ru-RU" dirty="0"/>
              <a:t>5. Способ возмещения убытка.</a:t>
            </a:r>
          </a:p>
          <a:p>
            <a:pPr marL="0" indent="0" algn="just">
              <a:buNone/>
            </a:pPr>
            <a:r>
              <a:rPr lang="ru-RU" dirty="0"/>
              <a:t>6. Информация о выгодоприобретателе.</a:t>
            </a:r>
          </a:p>
          <a:p>
            <a:pPr marL="0" indent="0" algn="just">
              <a:buNone/>
            </a:pPr>
            <a:r>
              <a:rPr lang="ru-RU" dirty="0"/>
              <a:t>7. Сроки и порядок выплаты страхового возмещения.</a:t>
            </a:r>
          </a:p>
          <a:p>
            <a:pPr marL="0" indent="0" algn="just">
              <a:buNone/>
            </a:pPr>
            <a:r>
              <a:rPr lang="ru-RU" dirty="0"/>
              <a:t>8. Срок действия договора (после окончания этого срока страховщик является свободным от обязательств).</a:t>
            </a:r>
          </a:p>
          <a:p>
            <a:pPr marL="0" indent="0" algn="just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7365345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778098"/>
          </a:xfrm>
        </p:spPr>
        <p:txBody>
          <a:bodyPr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Страховой полис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611560" y="1196752"/>
            <a:ext cx="8352928" cy="4895056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/>
              <a:t>Подтверждением заключения страхового договора между страхователем и страховщиком является страховой полис.</a:t>
            </a:r>
          </a:p>
          <a:p>
            <a:pPr marL="0" indent="0" algn="just">
              <a:buNone/>
            </a:pPr>
            <a:r>
              <a:rPr lang="ru-RU" b="1" dirty="0"/>
              <a:t>Страховой полис — это письменный документ определённого образца, заверенный подписями страхователя и страховщика, а также его печатью и содержащий информацию об условиях страхового договора и сторонах, его заключивших.</a:t>
            </a:r>
          </a:p>
          <a:p>
            <a:pPr marL="0" indent="0" algn="just">
              <a:buNone/>
            </a:pPr>
            <a:r>
              <a:rPr lang="ru-RU" b="1" dirty="0"/>
              <a:t> </a:t>
            </a:r>
            <a:r>
              <a:rPr lang="ru-RU" dirty="0"/>
              <a:t>    Иначе </a:t>
            </a:r>
            <a:r>
              <a:rPr lang="ru-RU" b="1" dirty="0"/>
              <a:t>страховой полис</a:t>
            </a:r>
            <a:r>
              <a:rPr lang="ru-RU" dirty="0"/>
              <a:t> называют </a:t>
            </a:r>
            <a:r>
              <a:rPr lang="ru-RU" b="1" dirty="0"/>
              <a:t>страховым свидетельством</a:t>
            </a:r>
            <a:r>
              <a:rPr lang="ru-RU" dirty="0"/>
              <a:t> или </a:t>
            </a:r>
            <a:r>
              <a:rPr lang="ru-RU" b="1" dirty="0"/>
              <a:t>страховым сертификатом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9948462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706090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Что делать при возникновении страхового случая?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611560" y="1196752"/>
            <a:ext cx="8352928" cy="4895056"/>
          </a:xfrm>
        </p:spPr>
        <p:txBody>
          <a:bodyPr>
            <a:normAutofit/>
          </a:bodyPr>
          <a:lstStyle/>
          <a:p>
            <a:pPr marL="514350" indent="-514350" algn="just">
              <a:buAutoNum type="arabicPeriod"/>
            </a:pPr>
            <a:r>
              <a:rPr lang="ru-RU" sz="2800" dirty="0"/>
              <a:t>Направить заявление в страховую компанию</a:t>
            </a:r>
          </a:p>
          <a:p>
            <a:pPr marL="514350" indent="-514350" algn="just">
              <a:buAutoNum type="arabicPeriod"/>
            </a:pPr>
            <a:r>
              <a:rPr lang="ru-RU" sz="2800" dirty="0"/>
              <a:t>Предоставить полис страхования</a:t>
            </a:r>
          </a:p>
          <a:p>
            <a:pPr marL="514350" indent="-514350" algn="just">
              <a:buAutoNum type="arabicPeriod"/>
            </a:pPr>
            <a:r>
              <a:rPr lang="ru-RU" sz="2800" dirty="0"/>
              <a:t>Квитанция об уплате страхового взноса</a:t>
            </a:r>
          </a:p>
          <a:p>
            <a:pPr marL="514350" indent="-514350" algn="just">
              <a:buAutoNum type="arabicPeriod"/>
            </a:pPr>
            <a:r>
              <a:rPr lang="ru-RU" sz="2800" dirty="0"/>
              <a:t>Акт о страховом случае (составляет компетентный орган)</a:t>
            </a:r>
          </a:p>
          <a:p>
            <a:pPr marL="514350" indent="-514350" algn="just">
              <a:buAutoNum type="arabicPeriod"/>
            </a:pPr>
            <a:r>
              <a:rPr lang="ru-RU" sz="2800" dirty="0"/>
              <a:t>Бумаги, в которых описаны причины возникновения страхового случая, а также размер ущерба.</a:t>
            </a:r>
          </a:p>
          <a:p>
            <a:pPr marL="0" indent="0" algn="just">
              <a:buNone/>
            </a:pPr>
            <a:r>
              <a:rPr lang="ru-RU" dirty="0"/>
              <a:t>   Если страховой случай подтвержден, то компания выплачивает обусловленную в договоре сумму.</a:t>
            </a:r>
          </a:p>
        </p:txBody>
      </p:sp>
    </p:spTree>
    <p:extLst>
      <p:ext uri="{BB962C8B-B14F-4D97-AF65-F5344CB8AC3E}">
        <p14:creationId xmlns:p14="http://schemas.microsoft.com/office/powerpoint/2010/main" val="110576434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116632"/>
            <a:ext cx="7772400" cy="864096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chemeClr val="accent1"/>
                </a:solidFill>
              </a:rPr>
              <a:t>Заключение: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67544" y="836712"/>
            <a:ext cx="8219256" cy="5183088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/>
              <a:t>Действующее в настоящее время условия всех видов страхования выработаны многолетней практикой его проведения с учетом опыта зарубежных стран. Они постоянно совершенствовались в целях более полного удовлетворения интересов страхователя.</a:t>
            </a:r>
          </a:p>
        </p:txBody>
      </p:sp>
      <p:pic>
        <p:nvPicPr>
          <p:cNvPr id="7170" name="Picture 2" descr="http://www.zem.ru/img/upload/news/6190.jpg/6190/upload/news/619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501008"/>
            <a:ext cx="7560840" cy="3150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58302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778098"/>
          </a:xfrm>
        </p:spPr>
        <p:txBody>
          <a:bodyPr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Отрасли страхования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539552" y="1124744"/>
            <a:ext cx="8147248" cy="4895056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/>
              <a:t>В основе деления страхования на отрасли лежат принципиальные различия в объектах страхования. В соответствии с этим критерием всю совокупность страховых отношений можно подразделить на четыре отрасли:</a:t>
            </a:r>
          </a:p>
          <a:p>
            <a:pPr marL="0" indent="0" algn="just">
              <a:buNone/>
            </a:pPr>
            <a:endParaRPr lang="ru-RU" dirty="0"/>
          </a:p>
          <a:p>
            <a:pPr marL="0" indent="0" algn="just">
              <a:buNone/>
            </a:pPr>
            <a:r>
              <a:rPr lang="ru-RU" dirty="0"/>
              <a:t>•    имущественное;</a:t>
            </a:r>
          </a:p>
          <a:p>
            <a:pPr marL="0" indent="0" algn="just">
              <a:buNone/>
            </a:pPr>
            <a:r>
              <a:rPr lang="ru-RU" dirty="0"/>
              <a:t>•    личное страхование;</a:t>
            </a:r>
          </a:p>
          <a:p>
            <a:pPr marL="0" indent="0" algn="just">
              <a:buNone/>
            </a:pPr>
            <a:r>
              <a:rPr lang="ru-RU" dirty="0"/>
              <a:t>•    страхование ответственности;</a:t>
            </a:r>
          </a:p>
          <a:p>
            <a:pPr marL="0" indent="0" algn="just">
              <a:buNone/>
            </a:pPr>
            <a:r>
              <a:rPr lang="ru-RU" dirty="0"/>
              <a:t>•    страхование предпринимательских рисков.</a:t>
            </a:r>
          </a:p>
        </p:txBody>
      </p:sp>
    </p:spTree>
    <p:extLst>
      <p:ext uri="{BB962C8B-B14F-4D97-AF65-F5344CB8AC3E}">
        <p14:creationId xmlns:p14="http://schemas.microsoft.com/office/powerpoint/2010/main" val="23847383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23528" y="260648"/>
            <a:ext cx="8363272" cy="3960440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ru-RU" dirty="0"/>
              <a:t>В имущественном страховании в качестве объекта выступают материальные ценности.</a:t>
            </a:r>
          </a:p>
          <a:p>
            <a:pPr marL="0" indent="0" algn="just">
              <a:buNone/>
            </a:pPr>
            <a:endParaRPr lang="ru-RU" dirty="0"/>
          </a:p>
          <a:p>
            <a:pPr algn="just"/>
            <a:r>
              <a:rPr lang="ru-RU" dirty="0"/>
              <a:t>При личном страховании – их жизнь, здоровье и трудоспособность.</a:t>
            </a:r>
          </a:p>
          <a:p>
            <a:pPr marL="0" indent="0" algn="just">
              <a:buNone/>
            </a:pPr>
            <a:endParaRPr lang="ru-RU" dirty="0"/>
          </a:p>
          <a:p>
            <a:pPr algn="just"/>
            <a:r>
              <a:rPr lang="ru-RU" dirty="0"/>
              <a:t>По страхованию ответственности в качестве объекта выступает обязанность страхователей выполнять договорные условия по поставкам продукции, погашению задолженности кредиторам или возмещать материальный и иной ущерб, если он был нанесен другим лицам. При страховании ответственности соответствующее возмещение вреда производит за него страховая организация.</a:t>
            </a:r>
          </a:p>
          <a:p>
            <a:pPr marL="0" indent="0" algn="just">
              <a:buNone/>
            </a:pPr>
            <a:endParaRPr lang="ru-RU" dirty="0"/>
          </a:p>
        </p:txBody>
      </p:sp>
      <p:pic>
        <p:nvPicPr>
          <p:cNvPr id="2050" name="Picture 2" descr="http://xn--b1agoufha.xn--p1ai/upload/iblock/22f/22fed98afd29e708fd8801ff8fea554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4077072"/>
            <a:ext cx="4968552" cy="2526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7987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251520" y="476672"/>
            <a:ext cx="8435280" cy="5543128"/>
          </a:xfrm>
        </p:spPr>
        <p:txBody>
          <a:bodyPr/>
          <a:lstStyle/>
          <a:p>
            <a:pPr algn="just"/>
            <a:r>
              <a:rPr lang="ru-RU" dirty="0"/>
              <a:t>Объектами страхования предпринимательских рисков являются потенциально возможные различные потери доходов страхователя, например, ущерб от простоев оборудования, упущенная выгода по несостоявшимся или неудавшимся сделкам, риск внедрения новой техники и технологии.</a:t>
            </a:r>
          </a:p>
          <a:p>
            <a:endParaRPr lang="ru-RU" dirty="0"/>
          </a:p>
        </p:txBody>
      </p:sp>
      <p:pic>
        <p:nvPicPr>
          <p:cNvPr id="3074" name="Picture 2" descr="http://www.aeriarecords.com/wp-content/uploads/2010/10/umbrella_polic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3068960"/>
            <a:ext cx="4824536" cy="3295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98108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778098"/>
          </a:xfrm>
        </p:spPr>
        <p:txBody>
          <a:bodyPr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Отрасли страхования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539552" y="1124744"/>
            <a:ext cx="8147248" cy="489505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i="1" u="sng" dirty="0"/>
              <a:t>1.Личное страхование</a:t>
            </a:r>
            <a:endParaRPr lang="ru-RU" u="sng" dirty="0"/>
          </a:p>
          <a:p>
            <a:r>
              <a:rPr lang="ru-RU" dirty="0"/>
              <a:t>Страхование жизни</a:t>
            </a:r>
          </a:p>
          <a:p>
            <a:r>
              <a:rPr lang="ru-RU" dirty="0"/>
              <a:t>Страхование от несчастных случаев и болезней</a:t>
            </a:r>
          </a:p>
          <a:p>
            <a:r>
              <a:rPr lang="ru-RU" dirty="0"/>
              <a:t>Медицинское страхование</a:t>
            </a:r>
          </a:p>
          <a:p>
            <a:pPr marL="0" indent="0">
              <a:buNone/>
            </a:pPr>
            <a:r>
              <a:rPr lang="ru-RU" i="1" u="sng" dirty="0"/>
              <a:t>2.Имущественное страхование</a:t>
            </a:r>
            <a:endParaRPr lang="ru-RU" u="sng" dirty="0"/>
          </a:p>
          <a:p>
            <a:r>
              <a:rPr lang="ru-RU" dirty="0"/>
              <a:t>Страхование средств наземного транспорта</a:t>
            </a:r>
          </a:p>
          <a:p>
            <a:r>
              <a:rPr lang="ru-RU" dirty="0"/>
              <a:t>Страхование средств воздушного транспорта</a:t>
            </a:r>
          </a:p>
          <a:p>
            <a:r>
              <a:rPr lang="ru-RU" dirty="0"/>
              <a:t>Страхование средств водного транспорта</a:t>
            </a:r>
          </a:p>
          <a:p>
            <a:r>
              <a:rPr lang="ru-RU" dirty="0"/>
              <a:t>Страхование грузов</a:t>
            </a:r>
          </a:p>
          <a:p>
            <a:r>
              <a:rPr lang="ru-RU" dirty="0"/>
              <a:t>Страхование иных видов имущества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256086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778098"/>
          </a:xfrm>
        </p:spPr>
        <p:txBody>
          <a:bodyPr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Отрасли страхования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539552" y="1124744"/>
            <a:ext cx="8147248" cy="4895056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i="1" u="sng" dirty="0"/>
              <a:t>3.Страхование ответственности</a:t>
            </a:r>
            <a:endParaRPr lang="ru-RU" u="sng" dirty="0"/>
          </a:p>
          <a:p>
            <a:r>
              <a:rPr lang="ru-RU" dirty="0"/>
              <a:t>Страхование гражданской ответственности владельцев автотранспортных средств и перевозчика</a:t>
            </a:r>
          </a:p>
          <a:p>
            <a:r>
              <a:rPr lang="ru-RU" dirty="0"/>
              <a:t>Страхование профессиональной ответственности</a:t>
            </a:r>
          </a:p>
          <a:p>
            <a:r>
              <a:rPr lang="ru-RU" dirty="0"/>
              <a:t>Страхование гражданской ответственности предприятий -источников повышенной опасности</a:t>
            </a:r>
          </a:p>
          <a:p>
            <a:r>
              <a:rPr lang="ru-RU" dirty="0"/>
              <a:t>Страхование ответственности за неисполнение обязанностей</a:t>
            </a:r>
          </a:p>
          <a:p>
            <a:r>
              <a:rPr lang="ru-RU" dirty="0"/>
              <a:t>Страхование иных видов профессиональной ответственности</a:t>
            </a:r>
          </a:p>
          <a:p>
            <a:pPr marL="0" indent="0">
              <a:buNone/>
            </a:pPr>
            <a:r>
              <a:rPr lang="ru-RU" i="1" u="sng" dirty="0"/>
              <a:t>4. Страхование предпринимательских рисков</a:t>
            </a:r>
            <a:endParaRPr lang="ru-RU" u="sng" dirty="0"/>
          </a:p>
          <a:p>
            <a:r>
              <a:rPr lang="ru-RU" dirty="0"/>
              <a:t>Страхование коммерческих рисков</a:t>
            </a:r>
          </a:p>
          <a:p>
            <a:r>
              <a:rPr lang="ru-RU" dirty="0"/>
              <a:t>Страхование финансовых рисков</a:t>
            </a:r>
          </a:p>
          <a:p>
            <a:r>
              <a:rPr lang="ru-RU" dirty="0"/>
              <a:t>Страхование биржевых и валютных рисков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265780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-747464"/>
            <a:ext cx="7772400" cy="2160240"/>
          </a:xfrm>
        </p:spPr>
        <p:txBody>
          <a:bodyPr>
            <a:normAutofit/>
          </a:bodyPr>
          <a:lstStyle/>
          <a:p>
            <a:pPr algn="ctr"/>
            <a:r>
              <a:rPr lang="ru-RU" sz="2800" dirty="0">
                <a:solidFill>
                  <a:schemeClr val="tx1"/>
                </a:solidFill>
              </a:rPr>
              <a:t>Для конкретизации необходимо выделение из отраслей  </a:t>
            </a:r>
            <a:r>
              <a:rPr lang="ru-RU" sz="2800" dirty="0" err="1">
                <a:solidFill>
                  <a:schemeClr val="tx1"/>
                </a:solidFill>
              </a:rPr>
              <a:t>подотрасли</a:t>
            </a:r>
            <a:r>
              <a:rPr lang="ru-RU" sz="2800" dirty="0">
                <a:solidFill>
                  <a:schemeClr val="tx1"/>
                </a:solidFill>
              </a:rPr>
              <a:t>:</a:t>
            </a:r>
            <a:br>
              <a:rPr lang="ru-RU" sz="2400" dirty="0"/>
            </a:b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23528" y="1412776"/>
            <a:ext cx="8363272" cy="5293568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ru-RU" b="1" dirty="0"/>
              <a:t>Имущественное страхование </a:t>
            </a:r>
            <a:r>
              <a:rPr lang="ru-RU" dirty="0"/>
              <a:t>делится на несколько </a:t>
            </a:r>
            <a:r>
              <a:rPr lang="ru-RU" dirty="0" err="1"/>
              <a:t>подотраслей</a:t>
            </a:r>
            <a:r>
              <a:rPr lang="ru-RU" dirty="0"/>
              <a:t> в зависимости от форм собственности и категории страхователей: страхование имущества государственных предприятий, колхозов, совхозов, арендаторов, кооперативных и общественных организаций, имущество граждан.</a:t>
            </a:r>
          </a:p>
          <a:p>
            <a:pPr marL="0" indent="0" algn="just">
              <a:buNone/>
            </a:pPr>
            <a:endParaRPr lang="ru-RU" dirty="0"/>
          </a:p>
          <a:p>
            <a:pPr algn="just"/>
            <a:r>
              <a:rPr lang="ru-RU" b="1" dirty="0"/>
              <a:t>Личное страхование </a:t>
            </a:r>
            <a:r>
              <a:rPr lang="ru-RU" dirty="0"/>
              <a:t>имеет две </a:t>
            </a:r>
            <a:r>
              <a:rPr lang="ru-RU" dirty="0" err="1"/>
              <a:t>подотрасли</a:t>
            </a:r>
            <a:r>
              <a:rPr lang="ru-RU" dirty="0"/>
              <a:t>: социальное страхование рабочих, служащих и личное страхование граждан. </a:t>
            </a:r>
          </a:p>
          <a:p>
            <a:pPr marL="0" indent="0" algn="just">
              <a:buNone/>
            </a:pPr>
            <a:endParaRPr lang="ru-RU" dirty="0"/>
          </a:p>
          <a:p>
            <a:pPr algn="just"/>
            <a:r>
              <a:rPr lang="ru-RU" b="1" dirty="0"/>
              <a:t>По страхованию ответственности </a:t>
            </a:r>
            <a:r>
              <a:rPr lang="ru-RU" dirty="0" err="1"/>
              <a:t>подотраслями</a:t>
            </a:r>
            <a:r>
              <a:rPr lang="ru-RU" dirty="0"/>
              <a:t> являются страхование задолженности и страхование на случай возмещения вреда, которое также называют страхованием гражданской ответственности.</a:t>
            </a:r>
          </a:p>
          <a:p>
            <a:pPr marL="0" indent="0" algn="just">
              <a:buNone/>
            </a:pPr>
            <a:endParaRPr lang="ru-RU" dirty="0"/>
          </a:p>
          <a:p>
            <a:pPr algn="just"/>
            <a:r>
              <a:rPr lang="ru-RU" b="1" dirty="0"/>
              <a:t>В страховании предпринимательских рисков</a:t>
            </a:r>
            <a:r>
              <a:rPr lang="ru-RU" dirty="0"/>
              <a:t>  две </a:t>
            </a:r>
            <a:r>
              <a:rPr lang="ru-RU" dirty="0" err="1"/>
              <a:t>подотрасли</a:t>
            </a:r>
            <a:r>
              <a:rPr lang="ru-RU" dirty="0"/>
              <a:t>: страхование риска прямых и косвенных потерь доходов</a:t>
            </a:r>
          </a:p>
        </p:txBody>
      </p:sp>
    </p:spTree>
    <p:extLst>
      <p:ext uri="{BB962C8B-B14F-4D97-AF65-F5344CB8AC3E}">
        <p14:creationId xmlns:p14="http://schemas.microsoft.com/office/powerpoint/2010/main" val="400290083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118</TotalTime>
  <Words>2403</Words>
  <Application>Microsoft Office PowerPoint</Application>
  <PresentationFormat>Экран (4:3)</PresentationFormat>
  <Paragraphs>185</Paragraphs>
  <Slides>34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40" baseType="lpstr">
      <vt:lpstr>Calibri</vt:lpstr>
      <vt:lpstr>Cambria</vt:lpstr>
      <vt:lpstr>Franklin Gothic Book</vt:lpstr>
      <vt:lpstr>Perpetua</vt:lpstr>
      <vt:lpstr>Wingdings 2</vt:lpstr>
      <vt:lpstr>Справедливость</vt:lpstr>
      <vt:lpstr>Тема: Классификация и особенности отдельных видов страхования</vt:lpstr>
      <vt:lpstr>Понятия</vt:lpstr>
      <vt:lpstr>Презентация PowerPoint</vt:lpstr>
      <vt:lpstr>Отрасли страхования</vt:lpstr>
      <vt:lpstr>Презентация PowerPoint</vt:lpstr>
      <vt:lpstr>Презентация PowerPoint</vt:lpstr>
      <vt:lpstr>Отрасли страхования</vt:lpstr>
      <vt:lpstr>Отрасли страхования</vt:lpstr>
      <vt:lpstr>Для конкретизации необходимо выделение из отраслей  подотрасли: </vt:lpstr>
      <vt:lpstr>Страхование может проводиться в обязательной и добровольной форме: </vt:lpstr>
      <vt:lpstr>Обязательную форму страхования отличают следующие принципы: </vt:lpstr>
      <vt:lpstr>Презентация PowerPoint</vt:lpstr>
      <vt:lpstr>Добровольная форма страхования построена на соблюдении следующих принципов: </vt:lpstr>
      <vt:lpstr> </vt:lpstr>
      <vt:lpstr>Личное страхования</vt:lpstr>
      <vt:lpstr>Личное страхования</vt:lpstr>
      <vt:lpstr>Личное страхования</vt:lpstr>
      <vt:lpstr>Личное страхования</vt:lpstr>
      <vt:lpstr>Личное страхования</vt:lpstr>
      <vt:lpstr>Личное страхования</vt:lpstr>
      <vt:lpstr>Личное страхования</vt:lpstr>
      <vt:lpstr>Личное страхования</vt:lpstr>
      <vt:lpstr>Имущественное страхования</vt:lpstr>
      <vt:lpstr>Имущественное страхования</vt:lpstr>
      <vt:lpstr>Имущественное страхования</vt:lpstr>
      <vt:lpstr>Имущественное страхования</vt:lpstr>
      <vt:lpstr>Понятия</vt:lpstr>
      <vt:lpstr>Имущественное страхования</vt:lpstr>
      <vt:lpstr>Страховой договор</vt:lpstr>
      <vt:lpstr>Страховой договор</vt:lpstr>
      <vt:lpstr>Страховой договор</vt:lpstr>
      <vt:lpstr>Страховой полис</vt:lpstr>
      <vt:lpstr>Что делать при возникновении страхового случая?</vt:lpstr>
      <vt:lpstr>Заключение: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Классификация и формы страхования</dc:title>
  <dc:creator>Пользователь Windows</dc:creator>
  <cp:lastModifiedBy>user1</cp:lastModifiedBy>
  <cp:revision>18</cp:revision>
  <dcterms:created xsi:type="dcterms:W3CDTF">2012-11-09T15:55:59Z</dcterms:created>
  <dcterms:modified xsi:type="dcterms:W3CDTF">2021-03-27T02:59:49Z</dcterms:modified>
</cp:coreProperties>
</file>