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7A50"/>
    <a:srgbClr val="F15A2B"/>
    <a:srgbClr val="FF3300"/>
    <a:srgbClr val="F2673C"/>
    <a:srgbClr val="F47C56"/>
    <a:srgbClr val="FF9966"/>
    <a:srgbClr val="F69476"/>
    <a:srgbClr val="EDAD93"/>
    <a:srgbClr val="F8AF9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7937B7-218A-402A-A7C8-7EE2712BE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68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597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988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5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81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9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5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186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37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0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38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5091D5-F087-4D54-AC73-D3FAF08B02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96305-B8A0-4464-AE1A-B96A563EE396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98CC1-62BA-403E-AE6F-EE9148BA0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98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4C9A80-1CB0-4A56-8D7B-3B1567AAD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Bahnschrift" panose="020B0502040204020203" pitchFamily="34" charset="0"/>
              </a:rPr>
              <a:t>Банковские депозиты</a:t>
            </a:r>
          </a:p>
        </p:txBody>
      </p:sp>
    </p:spTree>
    <p:extLst>
      <p:ext uri="{BB962C8B-B14F-4D97-AF65-F5344CB8AC3E}">
        <p14:creationId xmlns:p14="http://schemas.microsoft.com/office/powerpoint/2010/main" val="350848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BC469B-C8F6-4517-862D-544663FE8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696" y="574430"/>
            <a:ext cx="9871395" cy="574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8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BEE136-CDCB-4580-97C3-BB95B342F1E7}"/>
              </a:ext>
            </a:extLst>
          </p:cNvPr>
          <p:cNvSpPr txBox="1"/>
          <p:nvPr/>
        </p:nvSpPr>
        <p:spPr>
          <a:xfrm>
            <a:off x="1478416" y="366623"/>
            <a:ext cx="9593775" cy="6124754"/>
          </a:xfrm>
          <a:prstGeom prst="rect">
            <a:avLst/>
          </a:prstGeom>
          <a:gradFill>
            <a:gsLst>
              <a:gs pos="0">
                <a:srgbClr val="FF0000"/>
              </a:gs>
              <a:gs pos="56166">
                <a:srgbClr val="E27A50"/>
              </a:gs>
              <a:gs pos="74000">
                <a:srgbClr val="F15A2B"/>
              </a:gs>
              <a:gs pos="83000">
                <a:srgbClr val="FF33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algn="l"/>
            <a:r>
              <a:rPr lang="ru-RU" sz="2800" dirty="0">
                <a:latin typeface="PT Sans"/>
              </a:rPr>
              <a:t>       П</a:t>
            </a:r>
            <a:r>
              <a:rPr lang="ru-RU" sz="2800" b="0" i="0" dirty="0">
                <a:effectLst/>
                <a:latin typeface="PT Sans"/>
              </a:rPr>
              <a:t>ри </a:t>
            </a:r>
            <a:r>
              <a:rPr lang="ru-RU" sz="28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заключении</a:t>
            </a:r>
            <a:r>
              <a:rPr lang="ru-RU" sz="2800" b="0" i="0" dirty="0">
                <a:effectLst/>
                <a:latin typeface="PT Sans"/>
              </a:rPr>
              <a:t> договора банковского вклада клиенту </a:t>
            </a:r>
            <a:r>
              <a:rPr lang="ru-RU" sz="28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рекомендуется</a:t>
            </a:r>
            <a:r>
              <a:rPr lang="ru-RU" sz="2800" b="0" i="0" dirty="0">
                <a:effectLst/>
                <a:latin typeface="PT Sans"/>
              </a:rPr>
              <a:t> внимательно проверить те пункты документа, которые являются для него критично важными. Таковыми могут быть:</a:t>
            </a: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сумма депозита;</a:t>
            </a: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ставка вознаграждения;</a:t>
            </a:r>
            <a:endParaRPr lang="ru-RU" sz="2800" dirty="0">
              <a:latin typeface="PT Sans"/>
            </a:endParaRP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сумма гарантии (10 млн или 15 млн тенге);</a:t>
            </a: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срок депозита;</a:t>
            </a: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возможность пополнения;</a:t>
            </a:r>
            <a:endParaRPr lang="ru-RU" sz="2800" dirty="0">
              <a:latin typeface="PT Sans"/>
            </a:endParaRP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возможность частичных изъятий и размер штрафов при их наличии;</a:t>
            </a:r>
            <a:endParaRPr lang="ru-RU" sz="2800" dirty="0">
              <a:latin typeface="PT Sans"/>
            </a:endParaRP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размер неснижаемого остатка;</a:t>
            </a:r>
            <a:endParaRPr lang="ru-RU" sz="2800" dirty="0">
              <a:latin typeface="PT Sans"/>
            </a:endParaRPr>
          </a:p>
          <a:p>
            <a:pPr marL="285750" indent="-285750" algn="l">
              <a:buClr>
                <a:srgbClr val="66FF99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effectLst/>
                <a:latin typeface="PT Sans"/>
              </a:rPr>
              <a:t>порядок начисления вознаграждения (капитализация или ежемесячное перечисление на отдельный счет).</a:t>
            </a:r>
          </a:p>
        </p:txBody>
      </p:sp>
    </p:spTree>
    <p:extLst>
      <p:ext uri="{BB962C8B-B14F-4D97-AF65-F5344CB8AC3E}">
        <p14:creationId xmlns:p14="http://schemas.microsoft.com/office/powerpoint/2010/main" val="25429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48BB0E-9F61-4A09-B6D2-A2F94D5625C7}"/>
              </a:ext>
            </a:extLst>
          </p:cNvPr>
          <p:cNvSpPr/>
          <p:nvPr/>
        </p:nvSpPr>
        <p:spPr>
          <a:xfrm>
            <a:off x="937592" y="2788143"/>
            <a:ext cx="103168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953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197D41-183E-4F74-B0DD-CBE3CAD1B7E6}"/>
              </a:ext>
            </a:extLst>
          </p:cNvPr>
          <p:cNvSpPr txBox="1"/>
          <p:nvPr/>
        </p:nvSpPr>
        <p:spPr>
          <a:xfrm>
            <a:off x="2204830" y="1536174"/>
            <a:ext cx="8219661" cy="37856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Банковский депозит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– денежный вклад, принимаемый банком на определенный срок на условиях выплаты фиксированного процента.</a:t>
            </a:r>
          </a:p>
        </p:txBody>
      </p:sp>
    </p:spTree>
    <p:extLst>
      <p:ext uri="{BB962C8B-B14F-4D97-AF65-F5344CB8AC3E}">
        <p14:creationId xmlns:p14="http://schemas.microsoft.com/office/powerpoint/2010/main" val="280808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87B351-0269-44E4-B5FD-4C022A35C3CB}"/>
              </a:ext>
            </a:extLst>
          </p:cNvPr>
          <p:cNvSpPr txBox="1"/>
          <p:nvPr/>
        </p:nvSpPr>
        <p:spPr>
          <a:xfrm>
            <a:off x="2295940" y="1550504"/>
            <a:ext cx="7007087" cy="3046988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Arial Black" panose="020B0A04020102020204" pitchFamily="34" charset="0"/>
              </a:rPr>
              <a:t>Виды депозитов: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800" dirty="0">
                <a:latin typeface="Arial Black" panose="020B0A04020102020204" pitchFamily="34" charset="0"/>
              </a:rPr>
              <a:t>Несрочные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800" dirty="0">
                <a:latin typeface="Arial Black" panose="020B0A04020102020204" pitchFamily="34" charset="0"/>
              </a:rPr>
              <a:t>Срочные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800" dirty="0">
                <a:latin typeface="Arial Black" panose="020B0A04020102020204" pitchFamily="34" charset="0"/>
              </a:rPr>
              <a:t>Сберегательные </a:t>
            </a:r>
          </a:p>
        </p:txBody>
      </p:sp>
    </p:spTree>
    <p:extLst>
      <p:ext uri="{BB962C8B-B14F-4D97-AF65-F5344CB8AC3E}">
        <p14:creationId xmlns:p14="http://schemas.microsoft.com/office/powerpoint/2010/main" val="3443900136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68C384-99F8-47B7-BDD3-418D3BAC18C2}"/>
              </a:ext>
            </a:extLst>
          </p:cNvPr>
          <p:cNvSpPr txBox="1"/>
          <p:nvPr/>
        </p:nvSpPr>
        <p:spPr>
          <a:xfrm>
            <a:off x="1434192" y="925049"/>
            <a:ext cx="9323615" cy="4647426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0AB5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Несрочные депозиты</a:t>
            </a:r>
          </a:p>
          <a:p>
            <a:pPr marL="514350" indent="-514350">
              <a:buFont typeface="Wingdings" panose="05000000000000000000" pitchFamily="2" charset="2"/>
              <a:buChar char="q"/>
            </a:pPr>
            <a:r>
              <a:rPr lang="ru-RU" sz="2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Самый гибкий вид. </a:t>
            </a:r>
          </a:p>
          <a:p>
            <a:pPr marL="514350" indent="-514350">
              <a:buFont typeface="Wingdings" panose="05000000000000000000" pitchFamily="2" charset="2"/>
              <a:buChar char="q"/>
            </a:pPr>
            <a:r>
              <a:rPr lang="ru-RU" sz="2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Деньги на депозите находятся в шаговой доступности. </a:t>
            </a:r>
          </a:p>
          <a:p>
            <a:pPr marL="514350" indent="-514350">
              <a:buFont typeface="Wingdings" panose="05000000000000000000" pitchFamily="2" charset="2"/>
              <a:buChar char="q"/>
            </a:pPr>
            <a:r>
              <a:rPr lang="ru-RU" sz="2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Пополнения и снятия до неснижаемого остатка допускаются без ограничений. </a:t>
            </a:r>
          </a:p>
          <a:p>
            <a:pPr marL="514350" indent="-514350">
              <a:buFont typeface="Wingdings" panose="05000000000000000000" pitchFamily="2" charset="2"/>
              <a:buChar char="q"/>
            </a:pPr>
            <a:r>
              <a:rPr lang="ru-RU" sz="2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Номинальная ставка по таким вкладам в казахстанских банках составляет 9,0–9,4% годовых (в тенге), эффективная – от 9,4 до 9,8%. 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607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AC77DD-B5C7-4B43-862E-A89A70DE2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12" y="92412"/>
            <a:ext cx="5074191" cy="676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52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6D3036-6CD8-4435-9D80-85DBB138CB89}"/>
              </a:ext>
            </a:extLst>
          </p:cNvPr>
          <p:cNvSpPr txBox="1"/>
          <p:nvPr/>
        </p:nvSpPr>
        <p:spPr>
          <a:xfrm>
            <a:off x="1004059" y="392390"/>
            <a:ext cx="10666640" cy="63094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l"/>
            <a:r>
              <a:rPr lang="ru-RU" sz="4000" b="1" i="0" dirty="0"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light" panose="020B0402040204020203" pitchFamily="34" charset="0"/>
                <a:cs typeface="Segoe UI Semilight" panose="020B0402040204020203" pitchFamily="34" charset="0"/>
              </a:rPr>
              <a:t>Срочные депозиты </a:t>
            </a:r>
          </a:p>
          <a:p>
            <a:pPr algn="l"/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Согласно методике Казахстанского фонда гарантирования депозитов (КФГД) вклад соответствует условиям срочности в случае, если за досрочное изъятие предусмотрен штраф. Размер этого штрафа должен быть не ниже минимального уровня, установленного КФГД. </a:t>
            </a:r>
          </a:p>
          <a:p>
            <a:pPr algn="l"/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На выбор банкам предлагается </a:t>
            </a:r>
            <a:r>
              <a:rPr lang="ru-RU" sz="2800" b="0" i="0" dirty="0"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light" panose="020B0402040204020203" pitchFamily="34" charset="0"/>
                <a:cs typeface="Segoe UI Semilight" panose="020B0402040204020203" pitchFamily="34" charset="0"/>
              </a:rPr>
              <a:t>четыре варианта штрафа</a:t>
            </a:r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: 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50% от начисленного, в том числе капитализированного, вознаграждения; 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проценты, начисленные за 90 дней до даты изъятия; 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50% от будущего вознаграждения с даты досрочного изъятия и до окончания срока депозита; 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ru-RU" sz="2800" b="0" i="0" dirty="0">
                <a:solidFill>
                  <a:srgbClr val="00CC66"/>
                </a:solidFill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потеря вознаграждения в размере, эквивалентном пересчету вознаграждения по ставке, равной 50% от изначальной.</a:t>
            </a:r>
          </a:p>
        </p:txBody>
      </p:sp>
    </p:spTree>
    <p:extLst>
      <p:ext uri="{BB962C8B-B14F-4D97-AF65-F5344CB8AC3E}">
        <p14:creationId xmlns:p14="http://schemas.microsoft.com/office/powerpoint/2010/main" val="35085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402FC9-B9DE-49CA-A94E-E2A4DD594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24" y="526775"/>
            <a:ext cx="9449378" cy="600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1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02764B-6924-4D1D-BFC3-4D7B85E0397E}"/>
              </a:ext>
            </a:extLst>
          </p:cNvPr>
          <p:cNvSpPr txBox="1"/>
          <p:nvPr/>
        </p:nvSpPr>
        <p:spPr>
          <a:xfrm>
            <a:off x="1021098" y="674400"/>
            <a:ext cx="10149804" cy="55092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l"/>
            <a:r>
              <a:rPr lang="ru-RU" sz="3200" b="1" i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Banner" panose="02000505000000020004" pitchFamily="2" charset="0"/>
              </a:rPr>
              <a:t>Сберегательные депозиты</a:t>
            </a:r>
          </a:p>
          <a:p>
            <a:pPr algn="l"/>
            <a:r>
              <a:rPr lang="ru-RU" sz="3200" b="0" i="0" dirty="0">
                <a:solidFill>
                  <a:srgbClr val="CC0000"/>
                </a:solidFill>
                <a:effectLst/>
                <a:latin typeface="Sitka Banner" panose="02000505000000020004" pitchFamily="2" charset="0"/>
              </a:rPr>
              <a:t>В пресс-службе КФГД нам сообщили </a:t>
            </a:r>
            <a:r>
              <a:rPr lang="ru-RU" sz="3200" i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Banner" panose="02000505000000020004" pitchFamily="2" charset="0"/>
              </a:rPr>
              <a:t>три главных отличия </a:t>
            </a:r>
            <a:r>
              <a:rPr lang="ru-RU" sz="3200" b="0" i="0" dirty="0">
                <a:solidFill>
                  <a:srgbClr val="CC0000"/>
                </a:solidFill>
                <a:effectLst/>
                <a:latin typeface="Sitka Banner" panose="02000505000000020004" pitchFamily="2" charset="0"/>
              </a:rPr>
              <a:t>сберегательных депозитов: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rgbClr val="CC0000"/>
                </a:solidFill>
                <a:latin typeface="Sitka Banner" panose="02000505000000020004" pitchFamily="2" charset="0"/>
              </a:rPr>
              <a:t>Н</a:t>
            </a:r>
            <a:r>
              <a:rPr lang="ru-RU" sz="3200" b="0" i="0" dirty="0">
                <a:solidFill>
                  <a:srgbClr val="CC0000"/>
                </a:solidFill>
                <a:effectLst/>
                <a:latin typeface="Sitka Banner" panose="02000505000000020004" pitchFamily="2" charset="0"/>
              </a:rPr>
              <a:t>е допускается частичное досрочное снятие, возможно только полное снятие с последующим закрытием депозита;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rgbClr val="CC0000"/>
                </a:solidFill>
                <a:latin typeface="Sitka Banner" panose="02000505000000020004" pitchFamily="2" charset="0"/>
              </a:rPr>
              <a:t>С</a:t>
            </a:r>
            <a:r>
              <a:rPr lang="ru-RU" sz="3200" b="0" i="0" dirty="0">
                <a:solidFill>
                  <a:srgbClr val="CC0000"/>
                </a:solidFill>
                <a:effectLst/>
                <a:latin typeface="Sitka Banner" panose="02000505000000020004" pitchFamily="2" charset="0"/>
              </a:rPr>
              <a:t>рок выдачи денег при досрочном закрытии – не менее 30 дней после уведомления банка;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rgbClr val="CC0000"/>
                </a:solidFill>
                <a:latin typeface="Sitka Banner" panose="02000505000000020004" pitchFamily="2" charset="0"/>
              </a:rPr>
              <a:t>В</a:t>
            </a:r>
            <a:r>
              <a:rPr lang="ru-RU" sz="3200" b="0" i="0" dirty="0">
                <a:solidFill>
                  <a:srgbClr val="CC0000"/>
                </a:solidFill>
                <a:effectLst/>
                <a:latin typeface="Sitka Banner" panose="02000505000000020004" pitchFamily="2" charset="0"/>
              </a:rPr>
              <a:t>ознаграждение при досрочном закрытии выплачивается как по вкладу до востребования (в пределах 0,1% годовых).</a:t>
            </a:r>
          </a:p>
        </p:txBody>
      </p:sp>
    </p:spTree>
    <p:extLst>
      <p:ext uri="{BB962C8B-B14F-4D97-AF65-F5344CB8AC3E}">
        <p14:creationId xmlns:p14="http://schemas.microsoft.com/office/powerpoint/2010/main" val="64861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9F9C5C-1113-487E-ADFA-D435263F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90" y="73731"/>
            <a:ext cx="5995020" cy="671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owerpointbase.com-91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powerpointbase.com-913</Template>
  <TotalTime>140</TotalTime>
  <Words>309</Words>
  <Application>Microsoft Office PowerPoint</Application>
  <PresentationFormat>Широкоэкранный</PresentationFormat>
  <Paragraphs>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Arial</vt:lpstr>
      <vt:lpstr>Arial Black</vt:lpstr>
      <vt:lpstr>Bahnschrift</vt:lpstr>
      <vt:lpstr>Book Antiqua</vt:lpstr>
      <vt:lpstr>Calibri</vt:lpstr>
      <vt:lpstr>Calibri Light</vt:lpstr>
      <vt:lpstr>Palatino Linotype</vt:lpstr>
      <vt:lpstr>PT Sans</vt:lpstr>
      <vt:lpstr>Segoe UI Semilight</vt:lpstr>
      <vt:lpstr>Sitka Banner</vt:lpstr>
      <vt:lpstr>Wingdings</vt:lpstr>
      <vt:lpstr>powerpointbase.com-913</vt:lpstr>
      <vt:lpstr>Банковские депозиты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Asem Kabirova</dc:creator>
  <cp:lastModifiedBy>user1</cp:lastModifiedBy>
  <cp:revision>7</cp:revision>
  <dcterms:created xsi:type="dcterms:W3CDTF">2021-01-31T04:19:49Z</dcterms:created>
  <dcterms:modified xsi:type="dcterms:W3CDTF">2021-02-01T01:48:22Z</dcterms:modified>
</cp:coreProperties>
</file>