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85" r:id="rId4"/>
    <p:sldId id="284" r:id="rId5"/>
    <p:sldId id="258" r:id="rId6"/>
    <p:sldId id="259" r:id="rId7"/>
    <p:sldId id="286" r:id="rId8"/>
    <p:sldId id="287" r:id="rId9"/>
    <p:sldId id="260" r:id="rId10"/>
    <p:sldId id="279" r:id="rId11"/>
    <p:sldId id="288" r:id="rId12"/>
    <p:sldId id="290" r:id="rId13"/>
    <p:sldId id="291" r:id="rId14"/>
    <p:sldId id="261" r:id="rId15"/>
    <p:sldId id="262" r:id="rId16"/>
    <p:sldId id="281" r:id="rId17"/>
    <p:sldId id="280" r:id="rId18"/>
    <p:sldId id="28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83" r:id="rId28"/>
    <p:sldId id="271" r:id="rId29"/>
    <p:sldId id="272" r:id="rId30"/>
    <p:sldId id="273" r:id="rId31"/>
    <p:sldId id="274" r:id="rId32"/>
    <p:sldId id="275" r:id="rId33"/>
    <p:sldId id="27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4660"/>
  </p:normalViewPr>
  <p:slideViewPr>
    <p:cSldViewPr>
      <p:cViewPr varScale="1">
        <p:scale>
          <a:sx n="64" d="100"/>
          <a:sy n="64" d="100"/>
        </p:scale>
        <p:origin x="1352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5547FE-4370-4BAA-B8D0-C976C3D3DA73}" type="datetimeFigureOut">
              <a:rPr lang="uk-UA" smtClean="0"/>
              <a:t>07.03.2021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D216B6-19DC-4C49-AEBE-E9310B5BF14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6579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216B6-19DC-4C49-AEBE-E9310B5BF148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33928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err="1"/>
              <a:t>Банковский</a:t>
            </a:r>
            <a:r>
              <a:rPr lang="uk-UA" dirty="0"/>
              <a:t> маркетинг</a:t>
            </a:r>
          </a:p>
        </p:txBody>
      </p:sp>
      <p:sp>
        <p:nvSpPr>
          <p:cNvPr id="4" name="AutoShape 2" descr="&amp;Kcy;&amp;acy;&amp;rcy;&amp;tcy;&amp;icy;&amp;ncy;&amp;kcy;&amp;icy; &amp;pcy;&amp;ocy; &amp;zcy;&amp;acy;&amp;pcy;&amp;rcy;&amp;ocy;&amp;scy;&amp;ucy; &amp;bcy;&amp;acy;&amp;ncy;&amp;k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119525"/>
            <a:ext cx="2286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226695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1932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4107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Различают активный и пассивный банковский маркетинг.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u="sng" dirty="0"/>
              <a:t>Активный маркетинг</a:t>
            </a:r>
            <a:r>
              <a:rPr lang="ru-RU" dirty="0"/>
              <a:t> включает в себя:</a:t>
            </a:r>
          </a:p>
          <a:p>
            <a:pPr marL="0" indent="0">
              <a:buNone/>
            </a:pPr>
            <a:r>
              <a:rPr lang="ru-RU" dirty="0"/>
              <a:t>• прямой маркетинг (реклама, почта, ТВ, телефон, предоставление перспективному клиенту полной информации об услугах, а также побуждение его действовать без промедлений. При проведении прямого маркетинга упор делается на персональное обслуживание клиента);</a:t>
            </a:r>
          </a:p>
          <a:p>
            <a:pPr marL="0" indent="0">
              <a:buNone/>
            </a:pPr>
            <a:r>
              <a:rPr lang="ru-RU" dirty="0"/>
              <a:t>• опрос широких групп населения;</a:t>
            </a:r>
          </a:p>
          <a:p>
            <a:pPr marL="0" indent="0">
              <a:buNone/>
            </a:pPr>
            <a:r>
              <a:rPr lang="ru-RU" dirty="0"/>
              <a:t>• личное общение с потенциальным клиентом, изучение его потребностей (в том числе в процессе банковской работы);</a:t>
            </a:r>
          </a:p>
          <a:p>
            <a:pPr marL="0" indent="0">
              <a:buNone/>
            </a:pPr>
            <a:r>
              <a:rPr lang="ru-RU" dirty="0"/>
              <a:t>• создание «фокус-групп», т.е. своего рода дискуссионные клубы для обсуждения отдельных маркетинговых проблем. </a:t>
            </a:r>
          </a:p>
          <a:p>
            <a:pPr marL="0" indent="0">
              <a:buNone/>
            </a:pPr>
            <a:r>
              <a:rPr lang="ru-RU" b="1" u="sng" dirty="0"/>
              <a:t>Пассивный маркетинг</a:t>
            </a:r>
            <a:r>
              <a:rPr lang="ru-RU" dirty="0"/>
              <a:t>: публикации в прессе материалов о деятельности банка и его положении, выгодах от его услуг .</a:t>
            </a:r>
          </a:p>
          <a:p>
            <a:pPr marL="0" indent="0">
              <a:buNone/>
            </a:pPr>
            <a:r>
              <a:rPr lang="ru-RU" dirty="0"/>
              <a:t>Банк, желающий прочно закрепиться на рынке, должен использовать оба эти способа маркетинга.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91405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606" y="274435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Банковская стратегия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Перспективным и приоритетным направлением маркетинга является </a:t>
            </a:r>
            <a:r>
              <a:rPr lang="ru-RU" i="1" dirty="0"/>
              <a:t>стратегическое планирование,</a:t>
            </a:r>
            <a:r>
              <a:rPr lang="ru-RU" dirty="0"/>
              <a:t> то есть выбор последовательной производственно-сбытовой политики в соответствии с ожидаемой ситуацией на рынке. </a:t>
            </a:r>
          </a:p>
          <a:p>
            <a:pPr marL="0" indent="0">
              <a:buNone/>
            </a:pPr>
            <a:r>
              <a:rPr lang="ru-RU" dirty="0"/>
              <a:t>Стратегический план банка фиксирует основные  направления его деятельности, а основные задачи в рамках этих направлений определяются в планах маркетинга.</a:t>
            </a:r>
          </a:p>
          <a:p>
            <a:pPr marL="0" indent="0">
              <a:buNone/>
            </a:pPr>
            <a:r>
              <a:rPr lang="ru-RU" b="1" dirty="0"/>
              <a:t>Банковская стратегия</a:t>
            </a:r>
            <a:r>
              <a:rPr lang="ru-RU" dirty="0"/>
              <a:t> – это  стратегия выявления и исследования потребностей и предпочтений общества в услугах банка для использования в коммерческих целях.</a:t>
            </a:r>
          </a:p>
          <a:p>
            <a:pPr marL="0" indent="0">
              <a:buNone/>
            </a:pPr>
            <a:r>
              <a:rPr lang="ru-RU" dirty="0"/>
              <a:t>Она может быть различных </a:t>
            </a:r>
            <a:r>
              <a:rPr lang="ru-RU" u="sng" dirty="0"/>
              <a:t>типов</a:t>
            </a:r>
            <a:r>
              <a:rPr lang="ru-RU" dirty="0"/>
              <a:t>: </a:t>
            </a:r>
          </a:p>
          <a:p>
            <a:pPr lvl="0"/>
            <a:r>
              <a:rPr lang="ru-RU" dirty="0"/>
              <a:t>продажа освоенных</a:t>
            </a:r>
            <a:r>
              <a:rPr lang="ru-RU" b="1" i="1" dirty="0"/>
              <a:t> </a:t>
            </a:r>
            <a:r>
              <a:rPr lang="ru-RU" dirty="0"/>
              <a:t>услуг своим старым клиентам,</a:t>
            </a:r>
          </a:p>
          <a:p>
            <a:pPr lvl="0"/>
            <a:r>
              <a:rPr lang="ru-RU" dirty="0"/>
              <a:t>стратегия проникновения (продажа прежних услуг новым клиентам на старом рынке), </a:t>
            </a:r>
          </a:p>
          <a:p>
            <a:pPr lvl="0"/>
            <a:r>
              <a:rPr lang="ru-RU" dirty="0"/>
              <a:t>стратегия развития (продажа старых услуг на новом рынке), </a:t>
            </a:r>
          </a:p>
          <a:p>
            <a:pPr lvl="0"/>
            <a:r>
              <a:rPr lang="ru-RU" dirty="0"/>
              <a:t>стратегия сбыта новых услуг (продажа новых услуг на старом освоенном рынке), </a:t>
            </a:r>
          </a:p>
          <a:p>
            <a:pPr lvl="0"/>
            <a:r>
              <a:rPr lang="ru-RU" dirty="0"/>
              <a:t>стратегия диверсификации (продажа новых услуг на новом рынке).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285916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606" y="274435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Банковская стратегия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/>
              <a:t>1. </a:t>
            </a:r>
            <a:r>
              <a:rPr lang="ru-RU" b="1" dirty="0" err="1"/>
              <a:t>Виолентная</a:t>
            </a:r>
            <a:r>
              <a:rPr lang="ru-RU" b="1" dirty="0"/>
              <a:t> стратегия</a:t>
            </a:r>
            <a:r>
              <a:rPr lang="ru-RU" dirty="0"/>
              <a:t> - стратегия массового обслуживания клиентов, предоставление им банковских услуг приемлемого качества при низких издержках. Это позволяет банкам устанавливать относительно невысокие цены в расчете на число клиентов. Данную стратегию реализуют крупные банки с устойчивой репутацией, занимающие расширенные сегменты рынка. В РК именно такую стратегию реализует АО Народный банк, с его весьма разветвленной филиальной сетью.</a:t>
            </a:r>
          </a:p>
          <a:p>
            <a:pPr marL="0" indent="0" algn="just">
              <a:buNone/>
            </a:pPr>
            <a:r>
              <a:rPr lang="ru-RU" dirty="0"/>
              <a:t>2. </a:t>
            </a:r>
            <a:r>
              <a:rPr lang="ru-RU" b="1" dirty="0" err="1"/>
              <a:t>Патиентная</a:t>
            </a:r>
            <a:r>
              <a:rPr lang="ru-RU" b="1" dirty="0"/>
              <a:t> стратегия</a:t>
            </a:r>
            <a:r>
              <a:rPr lang="ru-RU" dirty="0"/>
              <a:t> ориентирована на завоевание и удержание клиентов в относительно узких рыночных нишах, в рамках которых предлага­ются эксклюзивные, часто новые услуги весьма высокого качества, или банковские продукты, рассчитанные на </a:t>
            </a:r>
            <a:r>
              <a:rPr lang="ru-RU" dirty="0" err="1"/>
              <a:t>vip</a:t>
            </a:r>
            <a:r>
              <a:rPr lang="ru-RU" dirty="0"/>
              <a:t>-клиентов. Именно таким образом банки, способные удержаться в рамках «высоких сегментов» рынков банковских услуг, обеспечивают свою конкурентоспособность посредством удовлетворения неординарных запросов весьма взыскательных клиентов. Такой стратегии придерживаются некоторые банки столицы, обслуживающие клиентов из числа олигархов.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79105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606" y="274435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Банковская стратегия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507288" cy="547260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4200" dirty="0"/>
              <a:t>3. </a:t>
            </a:r>
            <a:r>
              <a:rPr lang="ru-RU" sz="4200" b="1" dirty="0"/>
              <a:t>Коммуникативная стратегия</a:t>
            </a:r>
            <a:r>
              <a:rPr lang="ru-RU" sz="4200" dirty="0"/>
              <a:t> предполагает удовлетворение быстро­растущих запросов потребителей, что предполагает предъявление ими осо­бых требований к банкам, способным периодически обновлять ассортимент предлагаемых услуг и банковских продуктов. Это требует гибкости дея­тельности такой кредитно-финансовой структуры, при этом не ставится задача достижения высокого качества обслуживания (оно может быть стандартным).</a:t>
            </a:r>
          </a:p>
          <a:p>
            <a:pPr marL="0" indent="0">
              <a:buNone/>
            </a:pPr>
            <a:endParaRPr lang="ru-RU" sz="4200" dirty="0"/>
          </a:p>
          <a:p>
            <a:pPr marL="0" indent="0">
              <a:buNone/>
            </a:pPr>
            <a:r>
              <a:rPr lang="ru-RU" sz="4200" dirty="0"/>
              <a:t>4. </a:t>
            </a:r>
            <a:r>
              <a:rPr lang="ru-RU" sz="4200" b="1" dirty="0"/>
              <a:t>Экспертная стратегия</a:t>
            </a:r>
            <a:r>
              <a:rPr lang="ru-RU" sz="4200" dirty="0"/>
              <a:t> нацеливает банк на достижение конкурент­ных преимуществ посредством осуществления организационных, инфор­мационных и технологических инноваций. Она рассчитана на банки, участ­вующие в осуществлении многообещающих, но рискованных инновационных проектов (или самостоятельно реализующих их). Примером таких банков являются кредитно-финансовые структуры, реализующие информационно- сетевые технологии, а также внедряющие процессинговые системы и другие инновационные продукты, что обеспечивает оперативный переход к оказа­нию качественно новых банковских услуг, востребованных клиентами.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90177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04446"/>
            <a:ext cx="2085975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/>
              <a:t>В экономической литературе понятия «банковская услуга», «банковская операция» и «банковский продукт» определяются следующим образом.</a:t>
            </a:r>
            <a:endParaRPr lang="uk-UA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0000" lnSpcReduction="20000"/>
          </a:bodyPr>
          <a:lstStyle/>
          <a:p>
            <a:r>
              <a:rPr lang="ru-RU" u="sng" dirty="0"/>
              <a:t>Банковская услуга </a:t>
            </a:r>
            <a:r>
              <a:rPr lang="ru-RU" dirty="0"/>
              <a:t>- это предоставляемые клиентам технические, технологические, финансовые, интеллектуальные и профессиональные виды деятельности банка, сопровождающие и оптимизирующие проведение банковских операций.</a:t>
            </a:r>
          </a:p>
          <a:p>
            <a:r>
              <a:rPr lang="ru-RU" u="sng" dirty="0"/>
              <a:t>Банковская операция </a:t>
            </a:r>
            <a:r>
              <a:rPr lang="ru-RU" dirty="0"/>
              <a:t>- это комплекс взаимосвязанных действий банка и клиента, производимых от имени банка, предусматривающих перемещение средств и направленных на решение конкретной экономической задачи.</a:t>
            </a:r>
          </a:p>
          <a:p>
            <a:r>
              <a:rPr lang="ru-RU" u="sng" dirty="0"/>
              <a:t>Банковский продукт </a:t>
            </a:r>
            <a:r>
              <a:rPr lang="ru-RU" dirty="0"/>
              <a:t>- это комплекс взаимосвязанных банковских услуг и операций, направленный на удовлетворение потребностей клиентов в отдельных видах банковской деятельности.</a:t>
            </a:r>
          </a:p>
          <a:p>
            <a:pPr marL="0" indent="0">
              <a:buNone/>
            </a:pPr>
            <a:r>
              <a:rPr lang="ru-RU" dirty="0"/>
              <a:t>Совокупность предлагаемых банковских услуг объединена в портфель и направлена на удовлетворение одной или нескольких потребностей клиентов.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735322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924425"/>
            <a:ext cx="236220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uk-UA" dirty="0" err="1"/>
              <a:t>Сегментация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	Основной является сегментация рынка в зависимости от </a:t>
            </a:r>
            <a:r>
              <a:rPr lang="ru-RU" u="sng" dirty="0"/>
              <a:t>юридического статуса</a:t>
            </a:r>
            <a:r>
              <a:rPr lang="ru-RU" dirty="0"/>
              <a:t> клиентов, предполагающая выделение рынков услуг для </a:t>
            </a:r>
            <a:r>
              <a:rPr lang="ru-RU" b="1" dirty="0"/>
              <a:t>организаций и населения</a:t>
            </a:r>
            <a:r>
              <a:rPr lang="ru-RU" dirty="0"/>
              <a:t>. </a:t>
            </a:r>
          </a:p>
          <a:p>
            <a:pPr marL="0" indent="0">
              <a:buNone/>
            </a:pPr>
            <a:r>
              <a:rPr lang="ru-RU" dirty="0"/>
              <a:t>	Западные банки выделяют следующие институциональные группы: </a:t>
            </a:r>
          </a:p>
          <a:p>
            <a:pPr marL="514350" indent="-514350">
              <a:buAutoNum type="arabicParenR"/>
            </a:pPr>
            <a:r>
              <a:rPr lang="ru-RU" dirty="0"/>
              <a:t>население (домохозяйства); </a:t>
            </a:r>
          </a:p>
          <a:p>
            <a:pPr marL="514350" indent="-514350">
              <a:buAutoNum type="arabicParenR"/>
            </a:pPr>
            <a:r>
              <a:rPr lang="ru-RU" dirty="0"/>
              <a:t>предприятия; </a:t>
            </a:r>
          </a:p>
          <a:p>
            <a:pPr marL="514350" indent="-514350">
              <a:buAutoNum type="arabicParenR"/>
            </a:pPr>
            <a:r>
              <a:rPr lang="ru-RU" dirty="0"/>
              <a:t>общественные организации; </a:t>
            </a:r>
          </a:p>
          <a:p>
            <a:pPr marL="514350" indent="-514350">
              <a:buAutoNum type="arabicParenR"/>
            </a:pPr>
            <a:r>
              <a:rPr lang="ru-RU" dirty="0"/>
              <a:t>финансовые институты.</a:t>
            </a:r>
          </a:p>
          <a:p>
            <a:pPr marL="0" indent="0">
              <a:buNone/>
            </a:pPr>
            <a:r>
              <a:rPr lang="ru-RU" dirty="0"/>
              <a:t>	По экономическому положению на рынке юридических лиц учитываются размер предприятия, сфера деятельности, число работающих и т.д., на рынке физических лиц - их имущественное положение. Иногда экономический признак комбинируется с институциональным. </a:t>
            </a:r>
          </a:p>
          <a:p>
            <a:pPr marL="0" indent="0">
              <a:buNone/>
            </a:pPr>
            <a:r>
              <a:rPr lang="ru-RU" dirty="0"/>
              <a:t>Наиболее распространенным в зарубежной банковской практике является выделение следующих групп: </a:t>
            </a:r>
          </a:p>
          <a:p>
            <a:pPr marL="514350" indent="-514350">
              <a:buAutoNum type="arabicParenR"/>
            </a:pPr>
            <a:r>
              <a:rPr lang="ru-RU" dirty="0"/>
              <a:t>предприятия, способные к эмиссии; </a:t>
            </a:r>
          </a:p>
          <a:p>
            <a:pPr marL="514350" indent="-514350">
              <a:buAutoNum type="arabicParenR"/>
            </a:pPr>
            <a:r>
              <a:rPr lang="ru-RU" dirty="0"/>
              <a:t>средние и малые предприятия; </a:t>
            </a:r>
          </a:p>
          <a:p>
            <a:pPr marL="514350" indent="-514350">
              <a:buAutoNum type="arabicParenR"/>
            </a:pPr>
            <a:r>
              <a:rPr lang="ru-RU" dirty="0"/>
              <a:t>состоятельные частные лица, предъявляющие спрос на индивидуальные услуги; </a:t>
            </a:r>
          </a:p>
          <a:p>
            <a:pPr marL="514350" indent="-514350">
              <a:buAutoNum type="arabicParenR"/>
            </a:pPr>
            <a:r>
              <a:rPr lang="ru-RU" dirty="0"/>
              <a:t>прочие частные лица, предъявляющие спрос на услуги массового ассортимента.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558341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336704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При </a:t>
            </a:r>
            <a:r>
              <a:rPr lang="ru-RU" u="sng" dirty="0"/>
              <a:t>географической сегментации </a:t>
            </a:r>
            <a:r>
              <a:rPr lang="ru-RU" dirty="0"/>
              <a:t>единицей выступают страны, регионы, административно-территориальные единицы. Такая сегментация может применяться при исследовании рынка как физических, так и юридических лиц. Важна она для крупных банков с широкой филиальной сетью. </a:t>
            </a:r>
          </a:p>
          <a:p>
            <a:r>
              <a:rPr lang="ru-RU" dirty="0"/>
              <a:t>Сегментация </a:t>
            </a:r>
            <a:r>
              <a:rPr lang="ru-RU" u="sng" dirty="0"/>
              <a:t>по объемам покупок </a:t>
            </a:r>
            <a:r>
              <a:rPr lang="ru-RU" dirty="0"/>
              <a:t>(объемная сегментация) делит потребителей на лиц:</a:t>
            </a:r>
          </a:p>
          <a:p>
            <a:pPr lvl="1"/>
            <a:r>
              <a:rPr lang="ru-RU" dirty="0"/>
              <a:t> очень часто (</a:t>
            </a:r>
            <a:r>
              <a:rPr lang="ru-RU" dirty="0" err="1"/>
              <a:t>heavy</a:t>
            </a:r>
            <a:r>
              <a:rPr lang="ru-RU" dirty="0"/>
              <a:t> </a:t>
            </a:r>
            <a:r>
              <a:rPr lang="ru-RU" dirty="0" err="1"/>
              <a:t>users</a:t>
            </a:r>
            <a:r>
              <a:rPr lang="ru-RU" dirty="0"/>
              <a:t>) пользующихся банковскими услугами,</a:t>
            </a:r>
          </a:p>
          <a:p>
            <a:pPr lvl="1"/>
            <a:r>
              <a:rPr lang="ru-RU" dirty="0"/>
              <a:t>часто (</a:t>
            </a:r>
            <a:r>
              <a:rPr lang="ru-RU" dirty="0" err="1"/>
              <a:t>medium</a:t>
            </a:r>
            <a:r>
              <a:rPr lang="ru-RU" dirty="0"/>
              <a:t> </a:t>
            </a:r>
            <a:r>
              <a:rPr lang="ru-RU" dirty="0" err="1"/>
              <a:t>users</a:t>
            </a:r>
            <a:r>
              <a:rPr lang="ru-RU" dirty="0"/>
              <a:t>), </a:t>
            </a:r>
          </a:p>
          <a:p>
            <a:pPr lvl="1"/>
            <a:r>
              <a:rPr lang="ru-RU" dirty="0"/>
              <a:t>редко (</a:t>
            </a:r>
            <a:r>
              <a:rPr lang="ru-RU" dirty="0" err="1"/>
              <a:t>light</a:t>
            </a:r>
            <a:r>
              <a:rPr lang="ru-RU" dirty="0"/>
              <a:t> </a:t>
            </a:r>
            <a:r>
              <a:rPr lang="ru-RU" dirty="0" err="1"/>
              <a:t>users</a:t>
            </a:r>
            <a:r>
              <a:rPr lang="ru-RU" dirty="0"/>
              <a:t>) </a:t>
            </a:r>
          </a:p>
          <a:p>
            <a:pPr lvl="1"/>
            <a:r>
              <a:rPr lang="ru-RU" dirty="0"/>
              <a:t>не пользующихся вообще (</a:t>
            </a:r>
            <a:r>
              <a:rPr lang="ru-RU" dirty="0" err="1"/>
              <a:t>nonusers</a:t>
            </a:r>
            <a:r>
              <a:rPr lang="ru-RU" dirty="0"/>
              <a:t>). </a:t>
            </a:r>
          </a:p>
          <a:p>
            <a:pPr marL="0" indent="0">
              <a:buNone/>
            </a:pPr>
            <a:r>
              <a:rPr lang="ru-RU" dirty="0"/>
              <a:t>	С точки зрения маркетинговой стратегии это важно, потому что позволяет определить потребности этих групп и причины их различия, а также наметить пути их удовлетворения. Обычно 80% объема всех операций банка приходится на 20% наиболее активных клиентов, поэтому они и являются объектом наиболее интенсивной конкуренции.</a:t>
            </a:r>
          </a:p>
          <a:p>
            <a:r>
              <a:rPr lang="ru-RU" dirty="0"/>
              <a:t>При </a:t>
            </a:r>
            <a:r>
              <a:rPr lang="ru-RU" u="sng" dirty="0"/>
              <a:t>демографической сегмент</a:t>
            </a:r>
            <a:r>
              <a:rPr lang="ru-RU" dirty="0"/>
              <a:t>ации потребители - физические лица делятся на группы по возрасту, полу, семейному положению, размеру семьи, доходу, профессии, образованию, национальности, религии и т.д.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96294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507288" cy="6480720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Используются и </a:t>
            </a:r>
            <a:r>
              <a:rPr lang="ru-RU" u="sng" dirty="0" err="1"/>
              <a:t>психографические</a:t>
            </a:r>
            <a:r>
              <a:rPr lang="ru-RU" u="sng" dirty="0"/>
              <a:t> критерии </a:t>
            </a:r>
            <a:r>
              <a:rPr lang="ru-RU" dirty="0"/>
              <a:t>сегментации. Например, по принадлежности к социальному классу западные банки выделяют группы потребителей, относящихся к высшему, среднему и низшему классам; группы «синих», «белых» и «золотых воротничков» и т.д.</a:t>
            </a:r>
          </a:p>
          <a:p>
            <a:r>
              <a:rPr lang="ru-RU" dirty="0"/>
              <a:t>По </a:t>
            </a:r>
            <a:r>
              <a:rPr lang="ru-RU" u="sng" dirty="0"/>
              <a:t>образу жизни </a:t>
            </a:r>
            <a:r>
              <a:rPr lang="ru-RU" dirty="0"/>
              <a:t>американские банки делят клиентов на консервативных, искушенных и колеблющихся. Французские банки делят население </a:t>
            </a:r>
            <a:r>
              <a:rPr lang="ru-RU" u="sng" dirty="0"/>
              <a:t>по поведенческому признаку </a:t>
            </a:r>
            <a:r>
              <a:rPr lang="ru-RU" dirty="0"/>
              <a:t>следующим образом: </a:t>
            </a:r>
          </a:p>
          <a:p>
            <a:pPr lvl="1"/>
            <a:r>
              <a:rPr lang="ru-RU" dirty="0"/>
              <a:t>люди, живущие сегодняшним днем; </a:t>
            </a:r>
          </a:p>
          <a:p>
            <a:pPr lvl="1"/>
            <a:r>
              <a:rPr lang="ru-RU" dirty="0"/>
              <a:t>авантюристы; </a:t>
            </a:r>
          </a:p>
          <a:p>
            <a:pPr lvl="1"/>
            <a:r>
              <a:rPr lang="ru-RU" dirty="0"/>
              <a:t> утилитаристы, пассивные в своем поведении, но относящиеся с уважением к материальным ценностям; </a:t>
            </a:r>
          </a:p>
          <a:p>
            <a:pPr lvl="1"/>
            <a:r>
              <a:rPr lang="ru-RU" dirty="0"/>
              <a:t>лица, стремящиеся быть в центре событий.</a:t>
            </a:r>
          </a:p>
          <a:p>
            <a:r>
              <a:rPr lang="ru-RU" dirty="0"/>
              <a:t>По </a:t>
            </a:r>
            <a:r>
              <a:rPr lang="ru-RU" u="sng" dirty="0"/>
              <a:t>готовности пользоваться услугами банка </a:t>
            </a:r>
            <a:r>
              <a:rPr lang="ru-RU" dirty="0"/>
              <a:t>потребители могут быть неосведомленными, осведомленными, информированными, интересующимися и желающими.</a:t>
            </a:r>
          </a:p>
        </p:txBody>
      </p:sp>
    </p:spTree>
    <p:extLst>
      <p:ext uri="{BB962C8B-B14F-4D97-AF65-F5344CB8AC3E}">
        <p14:creationId xmlns:p14="http://schemas.microsoft.com/office/powerpoint/2010/main" val="12863539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Autofit/>
          </a:bodyPr>
          <a:lstStyle/>
          <a:p>
            <a:pPr lvl="0"/>
            <a:r>
              <a:rPr lang="ru-RU" sz="1800" dirty="0">
                <a:solidFill>
                  <a:prstClr val="black"/>
                </a:solidFill>
              </a:rPr>
              <a:t>По </a:t>
            </a:r>
            <a:r>
              <a:rPr lang="ru-RU" sz="1800" u="sng" dirty="0">
                <a:solidFill>
                  <a:prstClr val="black"/>
                </a:solidFill>
              </a:rPr>
              <a:t>склонности к риску </a:t>
            </a:r>
            <a:r>
              <a:rPr lang="ru-RU" sz="1800" dirty="0">
                <a:solidFill>
                  <a:prstClr val="black"/>
                </a:solidFill>
              </a:rPr>
              <a:t>различают клиентов, склонных к риску, нейтрально относящихся к риску и избегающих риска. Такой подход часто сочетается с сегментацией по предпочтительным направлениям инвестирования. При инвестировании в ценные бумаги различают следующие типы клиентов:</a:t>
            </a:r>
          </a:p>
          <a:p>
            <a:pPr marL="400050" lvl="1" indent="0">
              <a:buNone/>
            </a:pPr>
            <a:r>
              <a:rPr lang="ru-RU" sz="1600" dirty="0">
                <a:solidFill>
                  <a:prstClr val="black"/>
                </a:solidFill>
              </a:rPr>
              <a:t>1)	«консервативные» клиенты. Считается, что к этой группе относятся 50-60% клиентов западноевропейских банков. Они предпочитают вкладывать свои средства в надежные ценные бумаги, например в облигации государственных займов, не склонны к различного рода рискам, слабо осведомлены о ситуации на рынке;</a:t>
            </a:r>
          </a:p>
          <a:p>
            <a:pPr marL="400050" lvl="1" indent="0">
              <a:buNone/>
            </a:pPr>
            <a:r>
              <a:rPr lang="ru-RU" sz="1600" dirty="0">
                <a:solidFill>
                  <a:prstClr val="black"/>
                </a:solidFill>
              </a:rPr>
              <a:t>2)	«умеренные спекулянты» составляют 35-45% всех клиентов. Они имеют некоторое представление о рынках, склонны к риску, в качестве объектов инвестирования выбирают акции промышленных и торговых организаций;</a:t>
            </a:r>
          </a:p>
          <a:p>
            <a:pPr marL="400050" lvl="1" indent="0">
              <a:buNone/>
            </a:pPr>
            <a:r>
              <a:rPr lang="ru-RU" sz="1600" dirty="0">
                <a:solidFill>
                  <a:prstClr val="black"/>
                </a:solidFill>
              </a:rPr>
              <a:t>3)	«радикальные спекулянты» составляют не более 5% всех банковских клиентов. Они хорошо осведомлены о рыночной ситуации, постоянно подвержены риску, наиболее часто контактируют с консультантами банка.</a:t>
            </a:r>
          </a:p>
          <a:p>
            <a:pPr lvl="0"/>
            <a:r>
              <a:rPr lang="ru-RU" sz="1800" dirty="0">
                <a:solidFill>
                  <a:prstClr val="black"/>
                </a:solidFill>
              </a:rPr>
              <a:t>Существует выделение групп клиентов в зависимости от </a:t>
            </a:r>
            <a:r>
              <a:rPr lang="ru-RU" sz="1800" u="sng" dirty="0">
                <a:solidFill>
                  <a:prstClr val="black"/>
                </a:solidFill>
              </a:rPr>
              <a:t>искомых выгод </a:t>
            </a:r>
            <a:r>
              <a:rPr lang="ru-RU" sz="1800" dirty="0">
                <a:solidFill>
                  <a:prstClr val="black"/>
                </a:solidFill>
              </a:rPr>
              <a:t>банковского обслуживания. Банковский продукт обладает целым рядом выгод, привлекающих потребителей, но разными людьми эти выгоды воспринимаются по-разному: первых привлекает возможность получение дохода, вторых - комфорт и вежливость обслуживания, третьих - престиж и т.д., других может интересовать сразу все. Такой подход привел к появлению в американских банках центров индивидуального обслуживания с названиями типа: «Группа № 1», «Президентский клуб» и т.д.</a:t>
            </a:r>
          </a:p>
          <a:p>
            <a:pPr lvl="0"/>
            <a:endParaRPr lang="uk-UA" sz="1800" dirty="0">
              <a:solidFill>
                <a:prstClr val="black"/>
              </a:solidFill>
            </a:endParaRPr>
          </a:p>
          <a:p>
            <a:endParaRPr lang="uk-UA" sz="1800" dirty="0"/>
          </a:p>
        </p:txBody>
      </p:sp>
    </p:spTree>
    <p:extLst>
      <p:ext uri="{BB962C8B-B14F-4D97-AF65-F5344CB8AC3E}">
        <p14:creationId xmlns:p14="http://schemas.microsoft.com/office/powerpoint/2010/main" val="15801841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/>
              <a:t>Товарная</a:t>
            </a:r>
            <a:r>
              <a:rPr lang="uk-UA" dirty="0"/>
              <a:t> </a:t>
            </a:r>
            <a:r>
              <a:rPr lang="uk-UA" dirty="0" err="1"/>
              <a:t>политика</a:t>
            </a:r>
            <a:r>
              <a:rPr lang="uk-UA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	(планирование банковского продукта) заключается в определении и изменении характера и ассортимента предлагаемых услуг (ассортиментная политика), их качества (политика качества) и объема предложения (объемная политика).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54288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30"/>
            <a:ext cx="8229600" cy="1143000"/>
          </a:xfrm>
        </p:spPr>
        <p:txBody>
          <a:bodyPr>
            <a:normAutofit/>
          </a:bodyPr>
          <a:lstStyle/>
          <a:p>
            <a:r>
              <a:rPr lang="uk-UA" b="1" dirty="0"/>
              <a:t>Маркетинг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8712968" cy="576064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Маркетинг – это наука между экономикой, социологией и управлением. В рыночной экономике любое предпринимательство завершается выходом на рынок, знанием всех процессов и продвижения продукта. Если в развитых странах маркетинг широко получает свое распространение в промышленности более полвека назад, то вслед в сфере крупных банков маркетинг получает признание лет 40 назад. В условиях развития и прогресса рыночной экономики в Казахстане изучение банковского маркетинга и его особенностей - это потребность и неотъемлемая часть банковского менеджмента.</a:t>
            </a:r>
          </a:p>
          <a:p>
            <a:pPr marL="0" indent="0">
              <a:buNone/>
            </a:pPr>
            <a:r>
              <a:rPr lang="ru-RU" dirty="0"/>
              <a:t>Банковский маркетинг полностью основывается на общие принципы маркетинга, выполняет многочисленные функции, представляет составную часть и звено общего понятия «Маркетинг». </a:t>
            </a:r>
          </a:p>
          <a:p>
            <a:pPr marL="0" indent="0">
              <a:buNone/>
            </a:pPr>
            <a:endParaRPr lang="ru-RU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510723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924425"/>
            <a:ext cx="228600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uk-UA" dirty="0" err="1"/>
              <a:t>Ассортиментная</a:t>
            </a:r>
            <a:r>
              <a:rPr lang="uk-UA" dirty="0"/>
              <a:t> </a:t>
            </a:r>
            <a:r>
              <a:rPr lang="uk-UA" dirty="0" err="1"/>
              <a:t>политика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9036496" cy="587727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	Ассортимент может быть узким (как у специализированного) или широким (как у универсального банка). Каждый из типов базового ассортимента имеет свои преимущества и недостатки.</a:t>
            </a:r>
          </a:p>
          <a:p>
            <a:pPr marL="0" indent="0">
              <a:buNone/>
            </a:pPr>
            <a:r>
              <a:rPr lang="ru-RU" dirty="0"/>
              <a:t>	Преимуществами узкого ассортимента являются: </a:t>
            </a:r>
          </a:p>
          <a:p>
            <a:pPr lvl="1"/>
            <a:r>
              <a:rPr lang="ru-RU" dirty="0"/>
              <a:t>особое качество услуг, если банку удастся найти рыночную нишу, не использованную конкурентами;</a:t>
            </a:r>
          </a:p>
          <a:p>
            <a:pPr lvl="1"/>
            <a:r>
              <a:rPr lang="ru-RU" dirty="0"/>
              <a:t>экономия издержек, вытекающая из более высокой производительности специализированного труда. </a:t>
            </a:r>
          </a:p>
          <a:p>
            <a:pPr marL="0" indent="0">
              <a:buNone/>
            </a:pPr>
            <a:r>
              <a:rPr lang="ru-RU" dirty="0"/>
              <a:t>	Недостатком узкого ассортимента является то, что развитие банка решающим образом зависит от конъюнктуры в относительно узком рыночном секторе и тем самым подвержено значительному предпринимательскому риску.</a:t>
            </a:r>
          </a:p>
          <a:p>
            <a:pPr marL="0" indent="0">
              <a:buNone/>
            </a:pPr>
            <a:r>
              <a:rPr lang="ru-RU" dirty="0"/>
              <a:t>	В связи с этим многие банки предпочитают иметь широкий ассортимент, преимуществами которого являются:</a:t>
            </a:r>
          </a:p>
          <a:p>
            <a:pPr lvl="1"/>
            <a:r>
              <a:rPr lang="ru-RU" dirty="0"/>
              <a:t>привлекательность как для клиента, имеющего возможность получать все банковские услуги «из одних рук», так и для банка, имеющего возможность получать всестороннюю информацию о клиенте, особенно в том случае, если клиент использует банк как свой финансовый центр;</a:t>
            </a:r>
          </a:p>
          <a:p>
            <a:pPr lvl="1"/>
            <a:r>
              <a:rPr lang="ru-RU" dirty="0"/>
              <a:t>более равномерная загрузка банковских мощностей, так как банк имеет возможность переброски персонала и материальных ресурсов из одних деловых секций в другие в зависимости от производственной необходимости;</a:t>
            </a:r>
          </a:p>
          <a:p>
            <a:pPr lvl="1"/>
            <a:r>
              <a:rPr lang="ru-RU" dirty="0"/>
              <a:t>возможность уравновешивающего ценообразования, когда услуги одной </a:t>
            </a:r>
          </a:p>
          <a:p>
            <a:pPr marL="457200" lvl="1" indent="0">
              <a:buNone/>
            </a:pPr>
            <a:r>
              <a:rPr lang="ru-RU" dirty="0"/>
              <a:t>деловой сферы предлагаются клиентам на льготных условиях за счет того, </a:t>
            </a:r>
          </a:p>
          <a:p>
            <a:pPr marL="457200" lvl="1" indent="0">
              <a:buNone/>
            </a:pPr>
            <a:r>
              <a:rPr lang="ru-RU" dirty="0"/>
              <a:t>что услуги другой приносят достаточную прибыль;</a:t>
            </a:r>
          </a:p>
          <a:p>
            <a:pPr lvl="1"/>
            <a:r>
              <a:rPr lang="ru-RU" dirty="0"/>
              <a:t>рассеивание предпринимательского риска за счет диверсификации и тем</a:t>
            </a:r>
          </a:p>
          <a:p>
            <a:pPr marL="457200" lvl="1" indent="0">
              <a:buNone/>
            </a:pPr>
            <a:r>
              <a:rPr lang="ru-RU" dirty="0"/>
              <a:t> самым возможность стабилизации рентабельности.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869236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800" dirty="0"/>
              <a:t>Мероприятия, направленные на совершенствование ассортиментной политики:</a:t>
            </a:r>
            <a:endParaRPr lang="uk-UA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400600"/>
          </a:xfrm>
        </p:spPr>
        <p:txBody>
          <a:bodyPr>
            <a:normAutofit fontScale="62500" lnSpcReduction="20000"/>
          </a:bodyPr>
          <a:lstStyle/>
          <a:p>
            <a:r>
              <a:rPr lang="ru-RU" u="sng" dirty="0"/>
              <a:t>оказание дополнительных услуг </a:t>
            </a:r>
            <a:r>
              <a:rPr lang="ru-RU" dirty="0"/>
              <a:t>за счет более полного использования имеющихся ресурсов (например, если не полностью загружены мощности собственного вычислительного центра, то банк может предлагать клиентам услуги, связанные с использованием компьютеров);</a:t>
            </a:r>
          </a:p>
          <a:p>
            <a:r>
              <a:rPr lang="ru-RU" u="sng" dirty="0"/>
              <a:t>политика косвенного ассортимента </a:t>
            </a:r>
            <a:r>
              <a:rPr lang="ru-RU" dirty="0"/>
              <a:t>с привлечением дочерних или принадлежащих банку на долевой основе кредитно-финансовых учреждений (например, предложение лизинговых услуг с привлечением лизинговой организации, в которой банк обладает пакетом акций). </a:t>
            </a:r>
          </a:p>
          <a:p>
            <a:r>
              <a:rPr lang="ru-RU" u="sng" dirty="0"/>
              <a:t>«пакетирование» (</a:t>
            </a:r>
            <a:r>
              <a:rPr lang="ru-RU" u="sng" dirty="0" err="1"/>
              <a:t>packaging</a:t>
            </a:r>
            <a:r>
              <a:rPr lang="ru-RU" dirty="0"/>
              <a:t>), т.е. объединение взаимодополняющих услуг в своего рода «пакеты». При этом иногда в такие «пакеты» включаются не только банковские, но и некоторые небанковские услуги (например, потребительский кредит, совмещенный со страхованием жизни). Различают типовые (заранее сформированные) и индивидуальные пакеты услуг. Индивидуальные пакеты предназначены в основном для крупных корпоративных и частных клиентов и ориентированы на решение их конкретных финансовых проблем. Нередко за их оказание отвечает так называемый персональный банкир, обслуживающий данного клиента.</a:t>
            </a:r>
          </a:p>
          <a:p>
            <a:r>
              <a:rPr lang="ru-RU" u="sng" dirty="0"/>
              <a:t>перекрестная продажа (</a:t>
            </a:r>
            <a:r>
              <a:rPr lang="ru-RU" u="sng" dirty="0" err="1"/>
              <a:t>cross-selling</a:t>
            </a:r>
            <a:r>
              <a:rPr lang="ru-RU" dirty="0"/>
              <a:t>), направлена на то, чтобы превратить случайного клиента в постоянного, побудить каждого клиента к приобретению как можно большего количества услуг.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7813196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3367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u="sng" dirty="0"/>
              <a:t>Качество банковского продукта</a:t>
            </a:r>
            <a:r>
              <a:rPr lang="ru-RU" dirty="0"/>
              <a:t>. Характеристиками качества продукции могут быть ее надежность, долговечность, безопасность, полезный эффект, издержки потребления, внешний вид, сервисное обслуживание и др. </a:t>
            </a:r>
          </a:p>
          <a:p>
            <a:pPr marL="0" indent="0" algn="just">
              <a:buNone/>
            </a:pPr>
            <a:r>
              <a:rPr lang="ru-RU" dirty="0"/>
              <a:t>Методологическим подходом к исследованию качества банковских услуг является выделение двух аспектов: с позиции банка и с позиции клиента. </a:t>
            </a:r>
          </a:p>
        </p:txBody>
      </p:sp>
    </p:spTree>
    <p:extLst>
      <p:ext uri="{BB962C8B-B14F-4D97-AF65-F5344CB8AC3E}">
        <p14:creationId xmlns:p14="http://schemas.microsoft.com/office/powerpoint/2010/main" val="24475294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714875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/>
              <a:t>Ценовая</a:t>
            </a:r>
            <a:r>
              <a:rPr lang="uk-UA" dirty="0"/>
              <a:t> </a:t>
            </a:r>
            <a:r>
              <a:rPr lang="uk-UA" dirty="0" err="1"/>
              <a:t>политика</a:t>
            </a:r>
            <a:r>
              <a:rPr lang="uk-UA" dirty="0"/>
              <a:t> банка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	- это установление цен на банковские продукты и учет их изменения в соответствии с рыночной ситуацией. Объектами ценовой политики являются процентные ставки, тарифы, комиссионные, бонификации (премии), скидки, минимальный размер вклада. Цена является одним из определяющих факторов, влияющих на поведение потребителей. </a:t>
            </a:r>
          </a:p>
          <a:p>
            <a:pPr marL="0" indent="0">
              <a:buNone/>
            </a:pPr>
            <a:r>
              <a:rPr lang="ru-RU" dirty="0"/>
              <a:t>	Выделяется три основных подхода к банковскому ценообразованию: </a:t>
            </a:r>
          </a:p>
          <a:p>
            <a:pPr marL="914400" lvl="1" indent="-514350">
              <a:buAutoNum type="arabicParenR"/>
            </a:pPr>
            <a:r>
              <a:rPr lang="ru-RU" dirty="0"/>
              <a:t>ценообразование, ориентированное на издержки;</a:t>
            </a:r>
          </a:p>
          <a:p>
            <a:pPr marL="914400" lvl="1" indent="-514350">
              <a:buAutoNum type="arabicParenR"/>
            </a:pPr>
            <a:r>
              <a:rPr lang="ru-RU" dirty="0"/>
              <a:t>ценообразование, ориентированное на рынок; </a:t>
            </a:r>
          </a:p>
          <a:p>
            <a:pPr marL="914400" lvl="1" indent="-514350">
              <a:buAutoNum type="arabicParenR"/>
            </a:pPr>
            <a:r>
              <a:rPr lang="ru-RU" dirty="0"/>
              <a:t>целевое ценообразование.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35038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141" y="4941168"/>
            <a:ext cx="2495035" cy="1885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err="1"/>
              <a:t>Ценообразование</a:t>
            </a:r>
            <a:r>
              <a:rPr lang="uk-UA" dirty="0"/>
              <a:t> на </a:t>
            </a:r>
            <a:r>
              <a:rPr lang="uk-UA" dirty="0" err="1"/>
              <a:t>основе</a:t>
            </a:r>
            <a:r>
              <a:rPr lang="uk-UA" dirty="0"/>
              <a:t> </a:t>
            </a:r>
            <a:r>
              <a:rPr lang="uk-UA" dirty="0" err="1"/>
              <a:t>издержек</a:t>
            </a:r>
            <a:r>
              <a:rPr lang="uk-UA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4997152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/>
              <a:t>Котловой метод</a:t>
            </a:r>
            <a:r>
              <a:rPr lang="ru-RU" dirty="0"/>
              <a:t>, согласно которому банк не производит калькуляцию по каждой сделке, а учитывает только общие издержки и устанавливает усредненную базовую цену по каждому виду услуг с таким расчетом, чтобы цена покрывала эти средние издержки и включала в себя желаемую прибыль.</a:t>
            </a:r>
          </a:p>
          <a:p>
            <a:r>
              <a:rPr lang="ru-RU" b="1" dirty="0"/>
              <a:t>Дифференцированное ценообразование</a:t>
            </a:r>
            <a:r>
              <a:rPr lang="ru-RU" dirty="0"/>
              <a:t> - базовая цена в каждой сделке корректируется, в результате чего происходит дифференциация цен на одну и ту же услугу. Характерным примером применения этого метода является установление процента за кредит. В качестве критериев дифференциации процентных ставок по выдаваемым кредитам коммерческими банками применяются:</a:t>
            </a:r>
          </a:p>
          <a:p>
            <a:pPr lvl="1"/>
            <a:r>
              <a:rPr lang="ru-RU" dirty="0"/>
              <a:t>кредитный риск по конкретному заемщику, определяемый ликвидностью его активов и перспективами окупаемости кредитуемого мероприятия, связанными с выдачей кредита на получение информации, избранными способами обеспечения кредита (чем больше риск, тем выше процентная ставка);</a:t>
            </a:r>
          </a:p>
          <a:p>
            <a:pPr lvl="1"/>
            <a:r>
              <a:rPr lang="ru-RU" dirty="0"/>
              <a:t>срочность кредитования (процентная ставка по долгосрочным кредитам всегда выше, чем по краткосрочным);</a:t>
            </a:r>
          </a:p>
          <a:p>
            <a:pPr lvl="1"/>
            <a:r>
              <a:rPr lang="ru-RU" dirty="0"/>
              <a:t>характер заемщика с точки зрения его экономического потенциала </a:t>
            </a:r>
          </a:p>
          <a:p>
            <a:pPr marL="457200" lvl="1" indent="0">
              <a:buNone/>
            </a:pPr>
            <a:r>
              <a:rPr lang="ru-RU" dirty="0"/>
              <a:t>и фактического объема банковских операций (для постоянных и надежных </a:t>
            </a:r>
          </a:p>
          <a:p>
            <a:pPr marL="457200" lvl="1" indent="0">
              <a:buNone/>
            </a:pPr>
            <a:r>
              <a:rPr lang="ru-RU" dirty="0"/>
              <a:t>клиентов могут устанавливаться льготные ставки).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507096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uk-UA" dirty="0" err="1"/>
              <a:t>Сбытовая</a:t>
            </a:r>
            <a:r>
              <a:rPr lang="uk-UA" dirty="0"/>
              <a:t> </a:t>
            </a:r>
            <a:r>
              <a:rPr lang="uk-UA" dirty="0" err="1"/>
              <a:t>политика</a:t>
            </a:r>
            <a:r>
              <a:rPr lang="uk-UA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16623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коммерческого банка направлена на доведение товара до потенциального покупателя. В ней выделяют два основных аспекта: пространственный (местоположение и каналы сбыта) и временной (часы работы и срочности обслуживания).</a:t>
            </a:r>
          </a:p>
          <a:p>
            <a:pPr marL="0" indent="0">
              <a:buNone/>
            </a:pPr>
            <a:r>
              <a:rPr lang="ru-RU" dirty="0"/>
              <a:t>	При принятии решения об организации сбытовой сети банка необходимо стремиться не только к тому, чтобы она охватывала как можно более широкий круг потребителей, но и к рациональному использованию банковских мощностей, более полной их загрузке. Важную роль при этом играет характер предлагаемых банковских услуг.</a:t>
            </a:r>
          </a:p>
          <a:p>
            <a:pPr marL="0" indent="0">
              <a:buNone/>
            </a:pPr>
            <a:r>
              <a:rPr lang="ru-RU" dirty="0"/>
              <a:t>	В зависимости от влияния человеческого фактора банковские услуги можно разделить на: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проблемные, требующие интенсивного контакта клиента с банком;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рутинные, для которых нужен минимальный контакт. </a:t>
            </a:r>
          </a:p>
          <a:p>
            <a:pPr marL="0" indent="0">
              <a:buNone/>
            </a:pPr>
            <a:r>
              <a:rPr lang="ru-RU" dirty="0"/>
              <a:t>	При выборе банка для приобретения рутинных услуг клиент будет руководствоваться в первую очередь удобством его местоположения, то консультацию и проблемную услугу он предпочтет получить в том банке, к сотрудникам которого он испытывает большее доверие.</a:t>
            </a:r>
          </a:p>
          <a:p>
            <a:pPr marL="0" indent="0">
              <a:buNone/>
            </a:pPr>
            <a:r>
              <a:rPr lang="ru-RU" dirty="0"/>
              <a:t>	По частоте приобретения различают услуги: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часто приобретаемые;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редко приобретаемые.</a:t>
            </a:r>
          </a:p>
          <a:p>
            <a:pPr marL="0" indent="0">
              <a:buNone/>
            </a:pPr>
            <a:r>
              <a:rPr lang="ru-RU" dirty="0"/>
              <a:t>	Чем чаще клиент приобретает те или иные виды услуг, тем большую роль в выборе банка играет близость его местоположения.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043545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725144"/>
            <a:ext cx="2305050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uk-UA" dirty="0" err="1"/>
              <a:t>Сбытовая</a:t>
            </a:r>
            <a:r>
              <a:rPr lang="uk-UA" dirty="0"/>
              <a:t> </a:t>
            </a:r>
            <a:r>
              <a:rPr lang="uk-UA" dirty="0" err="1"/>
              <a:t>сеть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строится в несколько линий: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банковские автоматы, расположенные как можно ближе к потребителю и рассчитанные на то, чтобы клиент, не заходя в банк, мог воспользоваться стандартизированными услугами (снятие наличных денег, осуществление денежного перевода, получение информации о состоянии счета). С развитием автоматизации и внедрением новых средств телекоммуникаций (модемной связи) появляется возможность оказания рутинных услуг не в отделении банка (</a:t>
            </a:r>
            <a:r>
              <a:rPr lang="ru-RU" dirty="0" err="1"/>
              <a:t>branch</a:t>
            </a:r>
            <a:r>
              <a:rPr lang="ru-RU" dirty="0"/>
              <a:t> </a:t>
            </a:r>
            <a:r>
              <a:rPr lang="ru-RU" dirty="0" err="1"/>
              <a:t>banking</a:t>
            </a:r>
            <a:r>
              <a:rPr lang="ru-RU" dirty="0"/>
              <a:t>), а дома - по интернету (</a:t>
            </a:r>
            <a:r>
              <a:rPr lang="ru-RU" dirty="0" err="1"/>
              <a:t>home</a:t>
            </a:r>
            <a:r>
              <a:rPr lang="ru-RU" dirty="0"/>
              <a:t> </a:t>
            </a:r>
            <a:r>
              <a:rPr lang="ru-RU" dirty="0" err="1"/>
              <a:t>banking</a:t>
            </a:r>
            <a:r>
              <a:rPr lang="ru-RU" dirty="0"/>
              <a:t>);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передвижные банковские отделения, используемые в малозаселенной сельской местности, или маленькие стационарные отделения (3-4 служащих) вблизи транспортных развязок и в новых городских микрорайонах, оказывающие простейшие услуги (расчеты, обмен валют, мелкие кредиты), в случае необходимости оказания сложной услуги переадресовывающие клиента на следующий уровень;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головные отделения в деловой части города, </a:t>
            </a:r>
          </a:p>
          <a:p>
            <a:pPr marL="0" indent="0">
              <a:buNone/>
            </a:pPr>
            <a:r>
              <a:rPr lang="ru-RU" dirty="0"/>
              <a:t>предоставляющие весь спектр банковских услуг.</a:t>
            </a:r>
          </a:p>
        </p:txBody>
      </p:sp>
    </p:spTree>
    <p:extLst>
      <p:ext uri="{BB962C8B-B14F-4D97-AF65-F5344CB8AC3E}">
        <p14:creationId xmlns:p14="http://schemas.microsoft.com/office/powerpoint/2010/main" val="30900455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094" y="5589240"/>
            <a:ext cx="2089906" cy="1237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err="1"/>
              <a:t>Сбытовые</a:t>
            </a:r>
            <a:r>
              <a:rPr lang="uk-UA" dirty="0"/>
              <a:t> </a:t>
            </a:r>
            <a:r>
              <a:rPr lang="uk-UA" dirty="0" err="1"/>
              <a:t>каналы</a:t>
            </a:r>
            <a:r>
              <a:rPr lang="uk-UA" dirty="0"/>
              <a:t> </a:t>
            </a:r>
            <a:r>
              <a:rPr lang="uk-UA" dirty="0" err="1"/>
              <a:t>банковских</a:t>
            </a:r>
            <a:r>
              <a:rPr lang="uk-UA" dirty="0"/>
              <a:t> услуг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	Банки используют метод </a:t>
            </a:r>
            <a:r>
              <a:rPr lang="ru-RU" u="sng" dirty="0"/>
              <a:t>прямого сбыта</a:t>
            </a:r>
            <a:r>
              <a:rPr lang="ru-RU" dirty="0"/>
              <a:t>, при котором продавец (кредитная организация) и покупатель банковских услуг вступают друг с другом в непосредственный контакт. Возможен и </a:t>
            </a:r>
            <a:r>
              <a:rPr lang="ru-RU" u="sng" dirty="0"/>
              <a:t>сбыт через посредников</a:t>
            </a:r>
            <a:r>
              <a:rPr lang="ru-RU" dirty="0"/>
              <a:t>, например членов одного банковского союза. Банками широко используется децентрализованный сбыт с использованием представителей свободных профессий (архитекторов, розничных и оптовых торговцев, предприятий сферы услуг и др.). </a:t>
            </a:r>
          </a:p>
          <a:p>
            <a:pPr marL="0" indent="0">
              <a:buNone/>
            </a:pPr>
            <a:r>
              <a:rPr lang="ru-RU" dirty="0"/>
              <a:t>	Сбытовые каналы банковских услуг включают:</a:t>
            </a:r>
          </a:p>
          <a:p>
            <a:r>
              <a:rPr lang="ru-RU" u="sng" dirty="0"/>
              <a:t>собственные каналы </a:t>
            </a:r>
            <a:r>
              <a:rPr lang="ru-RU" dirty="0"/>
              <a:t>сбыта: головное отделение; территориальные управления, филиалы, отделения (в том числе передвижные); удаленные рабочие места (отделы по работе с населением, пункты обмена валют и др.); банковские представительства; внешняя служба (обслуживание клиента «на дому»); банковские автоматы (денежные автоматы и многофункциональные терминалы); почтовая и телефонная связь, электронная почта;</a:t>
            </a:r>
          </a:p>
          <a:p>
            <a:r>
              <a:rPr lang="ru-RU" u="sng" dirty="0"/>
              <a:t>несобственные сбытовые каналы</a:t>
            </a:r>
            <a:r>
              <a:rPr lang="ru-RU" dirty="0"/>
              <a:t>: дочерние финансовые и нефинансовые учреждения (банки, страховые организации, предприятия жилищного строительства и т.д.); независимые агенты (представители свободных профессий и др.).</a:t>
            </a:r>
          </a:p>
          <a:p>
            <a:endParaRPr lang="ru-RU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000735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025" y="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91064" cy="1143000"/>
          </a:xfrm>
        </p:spPr>
        <p:txBody>
          <a:bodyPr>
            <a:normAutofit fontScale="90000"/>
          </a:bodyPr>
          <a:lstStyle/>
          <a:p>
            <a:r>
              <a:rPr lang="uk-UA" dirty="0" err="1"/>
              <a:t>Временные</a:t>
            </a:r>
            <a:r>
              <a:rPr lang="uk-UA" dirty="0"/>
              <a:t> </a:t>
            </a:r>
            <a:r>
              <a:rPr lang="uk-UA" dirty="0" err="1"/>
              <a:t>параметры</a:t>
            </a:r>
            <a:r>
              <a:rPr lang="uk-UA" dirty="0"/>
              <a:t> </a:t>
            </a:r>
            <a:r>
              <a:rPr lang="uk-UA" dirty="0" err="1"/>
              <a:t>банковского</a:t>
            </a:r>
            <a:r>
              <a:rPr lang="uk-UA" dirty="0"/>
              <a:t> </a:t>
            </a:r>
            <a:r>
              <a:rPr lang="uk-UA" dirty="0" err="1"/>
              <a:t>сбыта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00808"/>
            <a:ext cx="8579296" cy="5157192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Банковские услуги не могут храниться и банки предоставляют их обычно в течение дня. Исключение составляют кредитные операции. Выдаче кредита, как правило, предшествует анализ кредитоспособности заемщика. </a:t>
            </a:r>
          </a:p>
          <a:p>
            <a:r>
              <a:rPr lang="ru-RU" dirty="0"/>
              <a:t>Основным изменяемым временным параметром сбыта банковских услуг являются часы работы отделения банка. У большинства европейских банков примерно одинаковые часы работы, что отчасти связано с влиянием профсоюзов. Обычные часы работы банков в Европе - с 8.30 до 16.00, иногда с перерывом на обед, с выходными в субботу и воскресенье. Очевидно, что для работающего населения такой график работы неудобен, поэтому банк, которому удается расширить часы работы, может обеспечить себе конкурентное преимущество.</a:t>
            </a:r>
          </a:p>
          <a:p>
            <a:r>
              <a:rPr lang="ru-RU" dirty="0"/>
              <a:t>Расширение временных рамок банковского обслуживания клиентов достигается за счет автоматизации банковского дела, т.к. банковские автоматы и терминалы работают круглосуточно (24 </a:t>
            </a:r>
            <a:r>
              <a:rPr lang="ru-RU" dirty="0" err="1"/>
              <a:t>hours</a:t>
            </a:r>
            <a:r>
              <a:rPr lang="ru-RU" dirty="0"/>
              <a:t> </a:t>
            </a:r>
            <a:r>
              <a:rPr lang="ru-RU" dirty="0" err="1"/>
              <a:t>banking</a:t>
            </a:r>
            <a:r>
              <a:rPr lang="ru-RU" dirty="0"/>
              <a:t>).</a:t>
            </a:r>
          </a:p>
          <a:p>
            <a:r>
              <a:rPr lang="ru-RU" dirty="0"/>
              <a:t>Особенностью современной сбытовой политики банков является автоматизация части сбыта банковских услуг, что позволяет дешево и эффективно осуществлять расширение сбытовой сети и продление временного периода обслуживания клиентов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97837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2" y="0"/>
            <a:ext cx="3086100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506916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представляет собой систему взаимодействия банка с потенциальными потребителями, направленную на побуждение к приобретению банковских услуг. При этом используются следующие инструменты: прямой маркетинг, реклама, работа с общественностью и стимулирование сбыта. </a:t>
            </a:r>
          </a:p>
          <a:p>
            <a:r>
              <a:rPr lang="ru-RU" dirty="0"/>
              <a:t>Использование индивидуальных каналов общения (коммуникаций) банка с потребителем предполагает прямой маркетинг (личная продажа). Он использует следующие средства: личное общение в отделении банка или «на дому» у клиента; беседы по телефону; контакт с потребителем с использованием почтовой связи.</a:t>
            </a:r>
          </a:p>
          <a:p>
            <a:r>
              <a:rPr lang="ru-RU" dirty="0"/>
              <a:t>Основными качествами продавцов банковских услуг являются контактность и умение убеждать. Продавец должен уметь располагать клиента к доверию, обладать высокой профессиональной квалификацией. Реализация маркетинговой стратегии требует формирования маркетинговой философии, т.е. такого образа мышления, при котором все банковские сотрудники в своих действиях исходят из необходимости удовлетворения потребностей клиентов. 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6419056" cy="1143000"/>
          </a:xfrm>
        </p:spPr>
        <p:txBody>
          <a:bodyPr>
            <a:normAutofit fontScale="90000"/>
          </a:bodyPr>
          <a:lstStyle/>
          <a:p>
            <a:r>
              <a:rPr lang="uk-UA" dirty="0" err="1"/>
              <a:t>Коммуникационная</a:t>
            </a:r>
            <a:r>
              <a:rPr lang="uk-UA" dirty="0"/>
              <a:t> </a:t>
            </a:r>
            <a:r>
              <a:rPr lang="uk-UA" dirty="0" err="1"/>
              <a:t>политика</a:t>
            </a:r>
            <a:r>
              <a:rPr lang="uk-UA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01396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30"/>
            <a:ext cx="8229600" cy="1143000"/>
          </a:xfrm>
        </p:spPr>
        <p:txBody>
          <a:bodyPr>
            <a:normAutofit/>
          </a:bodyPr>
          <a:lstStyle/>
          <a:p>
            <a:r>
              <a:rPr lang="uk-UA" b="1" dirty="0"/>
              <a:t>Маркетинг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988840"/>
            <a:ext cx="7848872" cy="273630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/>
              <a:t>Маркетинг</a:t>
            </a:r>
            <a:r>
              <a:rPr lang="ru-RU" dirty="0"/>
              <a:t> – это вид предпринимательской деятельности, система управления и организация деятельностью предприятий, связанная с производством и продвижением товаров потребителю с учетом конкуренции.</a:t>
            </a:r>
          </a:p>
          <a:p>
            <a:pPr marL="0" indent="0">
              <a:buNone/>
            </a:pPr>
            <a:endParaRPr lang="ru-RU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204055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54" y="0"/>
            <a:ext cx="1835646" cy="1835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uk-UA" dirty="0"/>
              <a:t>Реклама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19268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	Основными функциями банковской рекламы являются:</a:t>
            </a:r>
          </a:p>
          <a:p>
            <a:r>
              <a:rPr lang="ru-RU" dirty="0"/>
              <a:t>завоевание доверия клиента к банку;</a:t>
            </a:r>
          </a:p>
          <a:p>
            <a:r>
              <a:rPr lang="ru-RU" dirty="0"/>
              <a:t>информирование его об ассортименте услуг;</a:t>
            </a:r>
          </a:p>
          <a:p>
            <a:r>
              <a:rPr lang="ru-RU" dirty="0"/>
              <a:t>убеждение его в преимуществах рекламируемых услуг;</a:t>
            </a:r>
          </a:p>
          <a:p>
            <a:r>
              <a:rPr lang="ru-RU" dirty="0"/>
              <a:t>побуждение клиента приобрести именно данную услугу и у данного банка.</a:t>
            </a:r>
          </a:p>
          <a:p>
            <a:pPr marL="0" indent="0">
              <a:buNone/>
            </a:pPr>
            <a:r>
              <a:rPr lang="ru-RU" dirty="0"/>
              <a:t>	В зависимости от рекламируемых объектов различают:</a:t>
            </a:r>
          </a:p>
          <a:p>
            <a:r>
              <a:rPr lang="ru-RU" dirty="0"/>
              <a:t>рекламу банковского продукта (направлена на ознакомление клиентов с новыми услугами);</a:t>
            </a:r>
          </a:p>
          <a:p>
            <a:r>
              <a:rPr lang="ru-RU" dirty="0"/>
              <a:t>рекламу банка как такового (направлена на привлечение внимания потребителей к определенному банку);</a:t>
            </a:r>
          </a:p>
          <a:p>
            <a:r>
              <a:rPr lang="ru-RU" dirty="0"/>
              <a:t>рекламу потребности (призвана пробуждать или сформировать новые потребности).</a:t>
            </a:r>
          </a:p>
          <a:p>
            <a:pPr marL="0" indent="0">
              <a:buNone/>
            </a:pPr>
            <a:r>
              <a:rPr lang="ru-RU" dirty="0"/>
              <a:t>	Эффективность банковской рекламы ниже, чем рекламы в сфере материального производства. Рекламе услуг отдельного банка приходится соперничать не только с рекламой других банков, но и с рекламой организаций других отраслей экономики. Вариантом решения этой проблемы является использование в рекламе банковских услуг элементов рекламы потребностей, когда рекламируется не столько сама услуга, сколько конечная потребность, удовлетворить которую клиент сможет в результате ее приобретения. Конкретизация объекта рекламы способствует идентификации клиентами услуг определенного банка и повышению эффективности затрат на рекламу.</a:t>
            </a:r>
          </a:p>
          <a:p>
            <a:pPr marL="0" indent="0">
              <a:buNone/>
            </a:pPr>
            <a:r>
              <a:rPr lang="ru-RU" dirty="0"/>
              <a:t>	Запоминаемость банковской рекламы, по мнению специалистов, не превышает 30%, в то время как тот же показатель для рекламы автомобилей составил 40%. В настоящее время усиливается акцент на рекламу банка как такового, призванную сформировать </a:t>
            </a:r>
            <a:r>
              <a:rPr lang="ru-RU" b="1" u="sng" dirty="0"/>
              <a:t>благоприятный имидж банка.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793767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556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/>
              <a:t>Имидж банка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Под банковским имиджем понимается совокупность сознательных и несознательных образов (представлений), возникающих у клиентов и общественности по поводу деятельности того или иного банка. Реклама не единственное средство создания имиджа, но она играет важную роль для формирования фирменного стиля посредством разработки и тиражирования банковской символики. Ее элементами являются фирменный (товарный) знак, фирменный цвет и фирменный девиз.</a:t>
            </a:r>
          </a:p>
          <a:p>
            <a:r>
              <a:rPr lang="ru-RU" dirty="0"/>
              <a:t>Фирменный знак - это своеобразная визитная карточка, по которой банк узнается без всякой дополнительной информации. В его изображении, в оформлении рекламных объявлений, банковских витрин и внутренних помещений, банковской атрибутики используется фирменный цвет. </a:t>
            </a:r>
          </a:p>
          <a:p>
            <a:r>
              <a:rPr lang="ru-RU" dirty="0"/>
              <a:t>Фирменный девиз (слоган) в печатной рекламе располагается, как правило, под фирменным знаком, его содержание изменяется редко .</a:t>
            </a:r>
          </a:p>
          <a:p>
            <a:r>
              <a:rPr lang="ru-RU" dirty="0"/>
              <a:t>Важным фактором успеха стратегии создания имиджа является достижение соответствия созданного банком имиджа требованиям клиентов к имиджу банка.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826517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057775"/>
            <a:ext cx="25431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uk-UA" dirty="0" err="1"/>
              <a:t>Стимулирование</a:t>
            </a:r>
            <a:r>
              <a:rPr lang="uk-UA" dirty="0"/>
              <a:t> </a:t>
            </a:r>
            <a:r>
              <a:rPr lang="uk-UA" dirty="0" err="1"/>
              <a:t>сбыта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	Инструменты стимулирования сбыта делятся на четыре категории:</a:t>
            </a:r>
          </a:p>
          <a:p>
            <a:r>
              <a:rPr lang="ru-RU" dirty="0"/>
              <a:t>подготовка, тренинг, мотивация сотрудников (организация соревнования между сотрудниками);</a:t>
            </a:r>
          </a:p>
          <a:p>
            <a:r>
              <a:rPr lang="ru-RU" dirty="0"/>
              <a:t>оснащение банковских помещений для удобства клиентов (размещение в фойе отделения банка игр для детей клиентов, пока их родителей обслуживают сотрудники банка);</a:t>
            </a:r>
          </a:p>
          <a:p>
            <a:r>
              <a:rPr lang="ru-RU" dirty="0"/>
              <a:t>размещение в помещении банка необходимых информационных материалов для клиентов (справочники, каталоги, консультационные листовки и проспекты);</a:t>
            </a:r>
          </a:p>
          <a:p>
            <a:r>
              <a:rPr lang="ru-RU" dirty="0"/>
              <a:t>организация мероприятий по привлечению клиентов (консультационных дней, конкурсов, лотерей, вручение подарков, выпуск календарей, авторучек и прочей атрибутики с фирменной символикой).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262461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3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uk-UA" dirty="0" err="1"/>
              <a:t>Паблик</a:t>
            </a:r>
            <a:r>
              <a:rPr lang="uk-UA" dirty="0"/>
              <a:t> </a:t>
            </a:r>
            <a:r>
              <a:rPr lang="uk-UA" dirty="0" err="1"/>
              <a:t>рилейшнз</a:t>
            </a:r>
            <a:r>
              <a:rPr lang="uk-UA" dirty="0"/>
              <a:t> (</a:t>
            </a:r>
            <a:r>
              <a:rPr lang="en-US" dirty="0"/>
              <a:t>public relations</a:t>
            </a:r>
            <a:r>
              <a:rPr lang="uk-UA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12068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	совокупность усилий банка по созданию благоприятного климата для своей деятельности за счет взаимодействия с секторами внешней среды. Сутью паблик </a:t>
            </a:r>
            <a:r>
              <a:rPr lang="ru-RU" dirty="0" err="1"/>
              <a:t>рилейшнз</a:t>
            </a:r>
            <a:r>
              <a:rPr lang="ru-RU" dirty="0"/>
              <a:t>, по выражению американских специалистов, является «бизнес по производству друзей». Укрепляя свой авторитет во внешней среде банки создают климат доверия, повышающий эффективность всех прочих мероприятий рыночной политики.</a:t>
            </a:r>
          </a:p>
          <a:p>
            <a:pPr marL="0" indent="0">
              <a:buNone/>
            </a:pPr>
            <a:r>
              <a:rPr lang="ru-RU" dirty="0"/>
              <a:t>	Работа с общественностью направлена на множество секторов внешней среды: сотрудников, совладельцев, клиентов, конкурентов, общественные объединения и организации, средства массовой информации. </a:t>
            </a:r>
          </a:p>
          <a:p>
            <a:r>
              <a:rPr lang="ru-RU" dirty="0"/>
              <a:t>Основу работы с общественностью составляют хорошие отношения с сотрудниками. Применяются различные методы установления «человеческих отношений» (</a:t>
            </a:r>
            <a:r>
              <a:rPr lang="ru-RU" dirty="0" err="1"/>
              <a:t>human</a:t>
            </a:r>
            <a:r>
              <a:rPr lang="ru-RU" dirty="0"/>
              <a:t> </a:t>
            </a:r>
            <a:r>
              <a:rPr lang="ru-RU" dirty="0" err="1"/>
              <a:t>relations</a:t>
            </a:r>
            <a:r>
              <a:rPr lang="ru-RU" dirty="0"/>
              <a:t>): встречи и беседы с сотрудниками во внерабочее время, совместные экскурсии, спортивные мероприятия и т.д. </a:t>
            </a:r>
          </a:p>
          <a:p>
            <a:r>
              <a:rPr lang="ru-RU" dirty="0"/>
              <a:t>Совладельцы - акционеры банка – их поведение на рынке ценных бумаг рассматривается как выражение их собственного доверия или недоверия к банку, которое может передаваться и другим людям (например, клиентам). Отношение акционеров к банку основывается на информации о его деятельности, поэтому работа с общественностью охватывает также выпуск деловых отчетов, публикацию информации в прессе, проведение пресс-конференций об основных направлениях политики.</a:t>
            </a:r>
          </a:p>
          <a:p>
            <a:r>
              <a:rPr lang="ru-RU" dirty="0"/>
              <a:t>В работе с клиентами помимо усилий по обеспечению высокого качества обслуживания применяются методы установления «человеческих отношений». Улучшению имиджа способствует разного рода благотворительность (финансовая поддержка искусства и культуры).</a:t>
            </a:r>
          </a:p>
          <a:p>
            <a:r>
              <a:rPr lang="ru-RU" dirty="0"/>
              <a:t>Особое положение в работе с общественностью занимают средства массовой информации (печать, радио, телевидение), являющиеся и ее объектом, и важным средством осуществления.</a:t>
            </a:r>
          </a:p>
        </p:txBody>
      </p:sp>
    </p:spTree>
    <p:extLst>
      <p:ext uri="{BB962C8B-B14F-4D97-AF65-F5344CB8AC3E}">
        <p14:creationId xmlns:p14="http://schemas.microsoft.com/office/powerpoint/2010/main" val="2945746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6217" y="5589240"/>
            <a:ext cx="973787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3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err="1"/>
              <a:t>Предпосылки</a:t>
            </a:r>
            <a:r>
              <a:rPr lang="uk-UA" dirty="0"/>
              <a:t> </a:t>
            </a:r>
            <a:r>
              <a:rPr lang="uk-UA" dirty="0" err="1"/>
              <a:t>возникновения</a:t>
            </a:r>
            <a:r>
              <a:rPr lang="uk-UA" dirty="0"/>
              <a:t> </a:t>
            </a:r>
            <a:r>
              <a:rPr lang="uk-UA" dirty="0" err="1"/>
              <a:t>банковского</a:t>
            </a:r>
            <a:r>
              <a:rPr lang="uk-UA" dirty="0"/>
              <a:t> </a:t>
            </a:r>
            <a:r>
              <a:rPr lang="uk-UA" dirty="0" err="1"/>
              <a:t>маркетинга</a:t>
            </a:r>
            <a:r>
              <a:rPr lang="uk-UA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352928" cy="5544616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Во-первых, серьезную конкуренцию банкам в привлечении свободных средств населения оказывают </a:t>
            </a:r>
            <a:r>
              <a:rPr lang="ru-RU" b="1" u="sng" dirty="0"/>
              <a:t>кредитно-финансовых учреждений </a:t>
            </a:r>
            <a:r>
              <a:rPr lang="ru-RU" dirty="0"/>
              <a:t>небанковского типа – различных страховых, финансовых, инвестиционных компаний, пенсионных фондов, сберегательных касс. </a:t>
            </a:r>
          </a:p>
          <a:p>
            <a:r>
              <a:rPr lang="ru-RU" dirty="0"/>
              <a:t>Во-вторых, </a:t>
            </a:r>
            <a:r>
              <a:rPr lang="ru-RU" b="1" u="sng" dirty="0"/>
              <a:t>диверсификация самой банковской индустрии </a:t>
            </a:r>
            <a:r>
              <a:rPr lang="ru-RU" dirty="0"/>
              <a:t>- все большее место занимают небанковские методы заимствования денежных средств. А именно, выпуск облигаций и других ценных бумаг. Применяются такие новые виды ценных бумаг: государственные денежные обязательства, финансовые векселя предприятий, которые позволяют компаниям заимствовать денежные средства друг у друга, не прибегая к традиционному банковскому кредиту.</a:t>
            </a:r>
          </a:p>
          <a:p>
            <a:r>
              <a:rPr lang="ru-RU" dirty="0"/>
              <a:t>В-третьих, </a:t>
            </a:r>
            <a:r>
              <a:rPr lang="ru-RU" b="1" u="sng" dirty="0"/>
              <a:t>возникает конкуренция со стороны иностранных банков</a:t>
            </a:r>
            <a:r>
              <a:rPr lang="ru-RU" dirty="0"/>
              <a:t>, получивших право действовать на казахстанском рынке. Интернационализация стала характерной чертой кредитных систем развитых стран.</a:t>
            </a:r>
          </a:p>
          <a:p>
            <a:r>
              <a:rPr lang="ru-RU" dirty="0"/>
              <a:t>В-четвертых, </a:t>
            </a:r>
            <a:r>
              <a:rPr lang="ru-RU" b="1" u="sng" dirty="0"/>
              <a:t>ограничения ценовой конкуренции </a:t>
            </a:r>
            <a:r>
              <a:rPr lang="ru-RU" dirty="0"/>
              <a:t>на рынке банковских услуг, связанные с государственным регулированием, а также с тем, что существует предельный размер процента, ниже которого банк уже не получает прибыль, выдвигают на первый план проблемы управления качеством банковского продукта и продвижением продукта на рынок.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34020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025" y="4975692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/>
              <a:t>Маркетинговый</a:t>
            </a:r>
            <a:r>
              <a:rPr lang="uk-UA" dirty="0"/>
              <a:t> </a:t>
            </a:r>
            <a:r>
              <a:rPr lang="uk-UA" dirty="0" err="1"/>
              <a:t>подход</a:t>
            </a:r>
            <a:r>
              <a:rPr lang="uk-UA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Возросшая конкуренция побуждает банки совершенствовать свою деятельность на основе долгосрочной стратегии.  </a:t>
            </a:r>
          </a:p>
          <a:p>
            <a:r>
              <a:rPr lang="ru-RU" dirty="0"/>
              <a:t>Чтобы выжить, банки вынуждены предлагать самый широкий набор банковских услуг. </a:t>
            </a:r>
          </a:p>
          <a:p>
            <a:r>
              <a:rPr lang="ru-RU" dirty="0"/>
              <a:t>Усиление конкуренции и увеличение требований клиентов к банковским услугам приводят к тому, что все большее число банков обращаются к маркетингу, разрабатывают стратегические маркетинговые планы, чтобы адаптироваться к изменениям внешней среды и обеспечить успех в конкурентной борьбе.</a:t>
            </a:r>
          </a:p>
          <a:p>
            <a:r>
              <a:rPr lang="ru-RU" dirty="0"/>
              <a:t>Маркетинговый подход предполагает первоочередную ориентацию банка не на свой продукт, а на реальные потребности клиентуры. Поэтому, столь необходимо тщательное изучение рынка, анализ изменяющихся вкусов и предпочтений потребителей банковских услуг.</a:t>
            </a:r>
          </a:p>
          <a:p>
            <a:endParaRPr lang="ru-RU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55997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4810125"/>
            <a:ext cx="222885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/>
              <a:t>Банковский</a:t>
            </a:r>
            <a:r>
              <a:rPr lang="uk-UA" dirty="0"/>
              <a:t> маркетинг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это стратегия и философия банка, требующая тщательной подготовки, глубокого и всестороннего анализа, активной работы всех подразделений банка от руководителя до низовых звеньев. Маркетинговый подход предполагает первоочередную ориентацию банка не на свой продукт, а на реальные потребности клиентуры. Поэтому столь необходимо тщательное изучение рынка, анализ изменяющихся вкусов и предпочтений потребителей банковских услуг.</a:t>
            </a:r>
          </a:p>
          <a:p>
            <a:r>
              <a:rPr lang="ru-RU" dirty="0"/>
              <a:t>Банковский маркетинг можно определить как поиск и использование банком наиболее выгодных рынков банковских продуктов с учетом реальных потребностей клиентуры. 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98063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30"/>
            <a:ext cx="8229600" cy="1143000"/>
          </a:xfrm>
        </p:spPr>
        <p:txBody>
          <a:bodyPr>
            <a:normAutofit/>
          </a:bodyPr>
          <a:lstStyle/>
          <a:p>
            <a:r>
              <a:rPr lang="uk-UA" b="1" dirty="0" err="1"/>
              <a:t>Банковский</a:t>
            </a:r>
            <a:r>
              <a:rPr lang="uk-UA" b="1" dirty="0"/>
              <a:t> маркетинг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8712968" cy="576064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/>
              <a:t>Банковский маркетинг</a:t>
            </a:r>
            <a:r>
              <a:rPr lang="ru-RU" dirty="0"/>
              <a:t> - особая отрасль маркетинга, вид деятельности коммерческих и всех других видов банков, направленных на поиск и использование банками наиболее выгодных рынков банковских продуктов с учетом реальных потребностей клиентуры.</a:t>
            </a:r>
          </a:p>
          <a:p>
            <a:pPr marL="0" indent="0" algn="just">
              <a:buNone/>
            </a:pPr>
            <a:r>
              <a:rPr lang="ru-RU" dirty="0"/>
              <a:t>В условиях рынка коммерческий банк прилагает максимум усилий для продвижения своих </a:t>
            </a:r>
            <a:r>
              <a:rPr lang="ru-RU" b="1" dirty="0"/>
              <a:t>продуктов </a:t>
            </a:r>
            <a:r>
              <a:rPr lang="ru-RU" dirty="0"/>
              <a:t>как отдельным лицам (розничный рынок), так и организациям - юридическим лицам (оптовый или корпоративный сектор рынка). </a:t>
            </a:r>
          </a:p>
          <a:p>
            <a:pPr marL="0" indent="0">
              <a:buNone/>
            </a:pPr>
            <a:endParaRPr lang="ru-RU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20255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30"/>
            <a:ext cx="8229600" cy="1143000"/>
          </a:xfrm>
        </p:spPr>
        <p:txBody>
          <a:bodyPr>
            <a:normAutofit/>
          </a:bodyPr>
          <a:lstStyle/>
          <a:p>
            <a:r>
              <a:rPr lang="uk-UA" b="1" dirty="0" err="1"/>
              <a:t>Банковский</a:t>
            </a:r>
            <a:r>
              <a:rPr lang="uk-UA" b="1" dirty="0"/>
              <a:t> маркетинг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8712968" cy="576064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Цель банковского маркетинга</a:t>
            </a:r>
            <a:r>
              <a:rPr lang="ru-RU" dirty="0"/>
              <a:t> - выяснение круга реальных и потенциальных клиентов банка, изучение нужд в банковских услугах, изучение своих возможностей и возможностей банков-конкурентов.</a:t>
            </a:r>
          </a:p>
          <a:p>
            <a:pPr marL="0" indent="0">
              <a:buNone/>
            </a:pPr>
            <a:r>
              <a:rPr lang="ru-RU" dirty="0"/>
              <a:t>Маркетинговая деятельность </a:t>
            </a:r>
            <a:r>
              <a:rPr lang="ru-RU" u="sng" dirty="0"/>
              <a:t>имеет ступенчатый характер.</a:t>
            </a:r>
            <a:br>
              <a:rPr lang="ru-RU" dirty="0"/>
            </a:br>
            <a:r>
              <a:rPr lang="ru-RU" b="1" i="1" dirty="0"/>
              <a:t>1 Ступень </a:t>
            </a:r>
            <a:r>
              <a:rPr lang="ru-RU" dirty="0"/>
              <a:t>включает такие категории как товар, цена, рынок, прибыль.</a:t>
            </a:r>
            <a:br>
              <a:rPr lang="ru-RU" dirty="0"/>
            </a:br>
            <a:r>
              <a:rPr lang="ru-RU" b="1" i="1" dirty="0"/>
              <a:t>2 Ступень </a:t>
            </a:r>
            <a:r>
              <a:rPr lang="ru-RU" dirty="0"/>
              <a:t>включает систему маркетинговой информации, планирование и организацию маркетинговой работы, маркетинговый контроль.</a:t>
            </a:r>
            <a:br>
              <a:rPr lang="ru-RU" dirty="0"/>
            </a:br>
            <a:r>
              <a:rPr lang="ru-RU" b="1" i="1" dirty="0"/>
              <a:t>3 Ступень </a:t>
            </a:r>
            <a:r>
              <a:rPr lang="ru-RU" dirty="0"/>
              <a:t>включает посредников, конкурентов, "поставщиков", клиентуру, контактные аудитории (финансовые организации, средства</a:t>
            </a:r>
            <a:br>
              <a:rPr lang="ru-RU" dirty="0"/>
            </a:br>
            <a:r>
              <a:rPr lang="ru-RU" dirty="0"/>
              <a:t>массовой информации, государственные органы, общественность, персонал.</a:t>
            </a:r>
          </a:p>
          <a:p>
            <a:pPr marL="0" indent="0">
              <a:buNone/>
            </a:pPr>
            <a:endParaRPr lang="ru-RU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41904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025" y="501015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266"/>
            <a:ext cx="8928992" cy="825446"/>
          </a:xfrm>
        </p:spPr>
        <p:txBody>
          <a:bodyPr>
            <a:noAutofit/>
          </a:bodyPr>
          <a:lstStyle/>
          <a:p>
            <a:r>
              <a:rPr lang="ru-RU" sz="2800" dirty="0"/>
              <a:t>В рамках маркетинга в банке должны реализовываться следующие основные принципы:</a:t>
            </a:r>
            <a:endParaRPr lang="uk-UA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908720"/>
            <a:ext cx="9001000" cy="452596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а)	направленность действий всех банковских работников на достижение конкретных рыночных целей;</a:t>
            </a:r>
          </a:p>
          <a:p>
            <a:pPr marL="0" indent="0">
              <a:buNone/>
            </a:pPr>
            <a:r>
              <a:rPr lang="ru-RU" dirty="0"/>
              <a:t>б)	комплексность процесса функционирования маркетинга (планирование, организация, мотивация и контроль);</a:t>
            </a:r>
          </a:p>
          <a:p>
            <a:pPr marL="0" indent="0">
              <a:buNone/>
            </a:pPr>
            <a:r>
              <a:rPr lang="ru-RU" dirty="0"/>
              <a:t>в)	единство перспективного и текущего планирования маркетинга;</a:t>
            </a:r>
          </a:p>
          <a:p>
            <a:pPr marL="0" indent="0">
              <a:buNone/>
            </a:pPr>
            <a:r>
              <a:rPr lang="ru-RU" dirty="0"/>
              <a:t>г)	контроль за реализацией решений;</a:t>
            </a:r>
          </a:p>
          <a:p>
            <a:pPr marL="0" indent="0">
              <a:buNone/>
            </a:pPr>
            <a:r>
              <a:rPr lang="ru-RU" dirty="0"/>
              <a:t>д)	стимулирование творческой активности и инициативы каждого работника;</a:t>
            </a:r>
          </a:p>
          <a:p>
            <a:pPr marL="0" indent="0">
              <a:buNone/>
            </a:pPr>
            <a:r>
              <a:rPr lang="ru-RU" dirty="0"/>
              <a:t>е)	обеспечение заинтересованности работников в повышении квалификации;</a:t>
            </a:r>
          </a:p>
          <a:p>
            <a:pPr marL="0" indent="0">
              <a:buNone/>
            </a:pPr>
            <a:r>
              <a:rPr lang="ru-RU" dirty="0"/>
              <a:t>ж)	создание благоприятного психологического климата в коллективе банка.</a:t>
            </a:r>
          </a:p>
          <a:p>
            <a:pPr marL="0" indent="0" algn="ctr">
              <a:buNone/>
            </a:pPr>
            <a:r>
              <a:rPr lang="ru-RU" sz="5100" dirty="0"/>
              <a:t>Основными приемами банковского маркетинга выступают:</a:t>
            </a:r>
          </a:p>
          <a:p>
            <a:r>
              <a:rPr lang="ru-RU" dirty="0"/>
              <a:t>общение с клиентом;</a:t>
            </a:r>
          </a:p>
          <a:p>
            <a:r>
              <a:rPr lang="ru-RU" dirty="0"/>
              <a:t>обеспечение рентабельной деятельности и дивидендов акционерам;</a:t>
            </a:r>
          </a:p>
          <a:p>
            <a:r>
              <a:rPr lang="ru-RU" dirty="0"/>
              <a:t>создание преимущества для клиента при пользовании услугами банка;</a:t>
            </a:r>
          </a:p>
          <a:p>
            <a:r>
              <a:rPr lang="ru-RU" dirty="0"/>
              <a:t>материальная заинтересованность работников банка в продаже услуг.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377548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4333</Words>
  <Application>Microsoft Office PowerPoint</Application>
  <PresentationFormat>Экран (4:3)</PresentationFormat>
  <Paragraphs>200</Paragraphs>
  <Slides>33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7" baseType="lpstr">
      <vt:lpstr>Arial</vt:lpstr>
      <vt:lpstr>Calibri</vt:lpstr>
      <vt:lpstr>Wingdings</vt:lpstr>
      <vt:lpstr>Тема Office</vt:lpstr>
      <vt:lpstr>Банковский маркетинг</vt:lpstr>
      <vt:lpstr>Маркетинг</vt:lpstr>
      <vt:lpstr>Маркетинг</vt:lpstr>
      <vt:lpstr>Предпосылки возникновения банковского маркетинга </vt:lpstr>
      <vt:lpstr>Маркетинговый подход </vt:lpstr>
      <vt:lpstr>Банковский маркетинг </vt:lpstr>
      <vt:lpstr>Банковский маркетинг</vt:lpstr>
      <vt:lpstr>Банковский маркетинг</vt:lpstr>
      <vt:lpstr>В рамках маркетинга в банке должны реализовываться следующие основные принципы:</vt:lpstr>
      <vt:lpstr>Различают активный и пассивный банковский маркетинг.</vt:lpstr>
      <vt:lpstr>Банковская стратегия</vt:lpstr>
      <vt:lpstr>Банковская стратегия</vt:lpstr>
      <vt:lpstr>Банковская стратегия</vt:lpstr>
      <vt:lpstr>В экономической литературе понятия «банковская услуга», «банковская операция» и «банковский продукт» определяются следующим образом.</vt:lpstr>
      <vt:lpstr>Сегментация</vt:lpstr>
      <vt:lpstr>Презентация PowerPoint</vt:lpstr>
      <vt:lpstr>Презентация PowerPoint</vt:lpstr>
      <vt:lpstr>Презентация PowerPoint</vt:lpstr>
      <vt:lpstr>Товарная политика </vt:lpstr>
      <vt:lpstr>Ассортиментная политика</vt:lpstr>
      <vt:lpstr>Мероприятия, направленные на совершенствование ассортиментной политики:</vt:lpstr>
      <vt:lpstr>Презентация PowerPoint</vt:lpstr>
      <vt:lpstr>Ценовая политика банка </vt:lpstr>
      <vt:lpstr>Ценообразование на основе издержек </vt:lpstr>
      <vt:lpstr>Сбытовая политика </vt:lpstr>
      <vt:lpstr>Сбытовая сеть</vt:lpstr>
      <vt:lpstr>Сбытовые каналы банковских услуг </vt:lpstr>
      <vt:lpstr>Временные параметры банковского сбыта</vt:lpstr>
      <vt:lpstr>Коммуникационная политика </vt:lpstr>
      <vt:lpstr>Реклама</vt:lpstr>
      <vt:lpstr>Имидж банка</vt:lpstr>
      <vt:lpstr>Стимулирование сбыта</vt:lpstr>
      <vt:lpstr>Паблик рилейшнз (public relations)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</dc:creator>
  <cp:lastModifiedBy>user1</cp:lastModifiedBy>
  <cp:revision>21</cp:revision>
  <dcterms:created xsi:type="dcterms:W3CDTF">2015-10-06T02:24:02Z</dcterms:created>
  <dcterms:modified xsi:type="dcterms:W3CDTF">2021-03-07T11:37:14Z</dcterms:modified>
</cp:coreProperties>
</file>