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91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06EA4"/>
    <a:srgbClr val="F6DD4F"/>
    <a:srgbClr val="179C86"/>
    <a:srgbClr val="FF995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-79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4464028"/>
            <a:ext cx="9144000" cy="1641490"/>
          </a:xfrm>
        </p:spPr>
        <p:txBody>
          <a:bodyPr wrap="none" anchor="t">
            <a:normAutofit/>
          </a:bodyPr>
          <a:lstStyle>
            <a:lvl1pPr algn="r">
              <a:defRPr sz="9600" b="0" spc="-300">
                <a:gradFill flip="none" rotWithShape="1">
                  <a:gsLst>
                    <a:gs pos="0">
                      <a:schemeClr val="tx1"/>
                    </a:gs>
                    <a:gs pos="68000">
                      <a:srgbClr val="F1F1F1"/>
                    </a:gs>
                    <a:gs pos="100000">
                      <a:schemeClr val="bg1">
                        <a:lumMod val="11000"/>
                        <a:lumOff val="89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</a:defRPr>
            </a:lvl1pPr>
          </a:lstStyle>
          <a:p>
            <a:pPr lvl="0" algn="r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799" y="3694375"/>
            <a:ext cx="9144000" cy="754025"/>
          </a:xfrm>
        </p:spPr>
        <p:txBody>
          <a:bodyPr vert="horz" lIns="91440" tIns="45720" rIns="91440" bIns="45720" rtlCol="0" anchor="b">
            <a:normAutofit/>
          </a:bodyPr>
          <a:lstStyle>
            <a:lvl1pPr marL="0" indent="0" algn="r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</a:lstStyle>
          <a:p>
            <a:pPr marL="0" lvl="0" indent="0" algn="r">
              <a:buNone/>
            </a:pPr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30A48-255B-42C7-886E-9528C20B4072}" type="datetimeFigureOut">
              <a:rPr lang="ru-RU" smtClean="0"/>
              <a:pPr/>
              <a:t>23.10.2020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0D9B8-F886-46C6-8976-86D18F58ED0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9090459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367160"/>
            <a:ext cx="10515600" cy="81935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39788" y="987425"/>
            <a:ext cx="10515600" cy="337973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5186516"/>
            <a:ext cx="10514012" cy="682472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30A48-255B-42C7-886E-9528C20B4072}" type="datetimeFigureOut">
              <a:rPr lang="ru-RU" smtClean="0"/>
              <a:pPr/>
              <a:t>23.10.2020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0D9B8-F886-46C6-8976-86D18F58ED0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8105859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489399"/>
            <a:ext cx="10514012" cy="1501826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30A48-255B-42C7-886E-9528C20B4072}" type="datetimeFigureOut">
              <a:rPr lang="ru-RU" smtClean="0"/>
              <a:pPr/>
              <a:t>23.10.2020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0D9B8-F886-46C6-8976-86D18F58ED0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4446752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365125"/>
            <a:ext cx="9302752" cy="2992904"/>
          </a:xfrm>
        </p:spPr>
        <p:txBody>
          <a:bodyPr anchor="ctr"/>
          <a:lstStyle>
            <a:lvl1pPr>
              <a:defRPr sz="4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501729"/>
            <a:ext cx="10512424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30A48-255B-42C7-886E-9528C20B4072}" type="datetimeFigureOut">
              <a:rPr lang="ru-RU" smtClean="0"/>
              <a:pPr/>
              <a:t>23.10.2020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0D9B8-F886-46C6-8976-86D18F58ED0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1111044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147840940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2326967"/>
            <a:ext cx="10515600" cy="2511835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50581"/>
            <a:ext cx="10514012" cy="114064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30A48-255B-42C7-886E-9528C20B4072}" type="datetimeFigureOut">
              <a:rPr lang="ru-RU" smtClean="0"/>
              <a:pPr/>
              <a:t>23.10.2020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0D9B8-F886-46C6-8976-86D18F58ED0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1210460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337282" y="188595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356798" y="257175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87994" y="1885950"/>
            <a:ext cx="293624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77441" y="257175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29035" y="1885950"/>
            <a:ext cx="2932113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29035" y="257175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30A48-255B-42C7-886E-9528C20B4072}" type="datetimeFigureOut">
              <a:rPr lang="ru-RU" smtClean="0"/>
              <a:pPr/>
              <a:t>23.10.2020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0D9B8-F886-46C6-8976-86D18F58ED0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8052190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332085" y="4297503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2085" y="2256354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332085" y="4873765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997" y="4297503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56354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7644" y="4873764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04322" y="4297503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04321" y="2256354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04197" y="4873762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30A48-255B-42C7-886E-9528C20B4072}" type="datetimeFigureOut">
              <a:rPr lang="ru-RU" smtClean="0"/>
              <a:pPr/>
              <a:t>23.10.2020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0D9B8-F886-46C6-8976-86D18F58ED0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7401954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30A48-255B-42C7-886E-9528C20B4072}" type="datetimeFigureOut">
              <a:rPr lang="ru-RU" smtClean="0"/>
              <a:pPr/>
              <a:t>23.10.2020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0D9B8-F886-46C6-8976-86D18F58ED0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3689846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30A48-255B-42C7-886E-9528C20B4072}" type="datetimeFigureOut">
              <a:rPr lang="ru-RU" smtClean="0"/>
              <a:pPr/>
              <a:t>23.10.2020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0D9B8-F886-46C6-8976-86D18F58ED0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4187082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30A48-255B-42C7-886E-9528C20B4072}" type="datetimeFigureOut">
              <a:rPr lang="ru-RU" smtClean="0"/>
              <a:pPr/>
              <a:t>23.10.2020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0D9B8-F886-46C6-8976-86D18F58ED0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3203404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854532" y="4464028"/>
            <a:ext cx="9144000" cy="1641490"/>
          </a:xfrm>
        </p:spPr>
        <p:txBody>
          <a:bodyPr wrap="none" anchor="t">
            <a:normAutofit/>
          </a:bodyPr>
          <a:lstStyle>
            <a:lvl1pPr algn="l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32000"/>
                        <a:lumOff val="68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854532" y="3693674"/>
            <a:ext cx="9144000" cy="754025"/>
          </a:xfrm>
        </p:spPr>
        <p:txBody>
          <a:bodyPr anchor="b">
            <a:normAutofit/>
          </a:bodyPr>
          <a:lstStyle>
            <a:lvl1pPr marL="0" indent="0" algn="l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30A48-255B-42C7-886E-9528C20B4072}" type="datetimeFigureOut">
              <a:rPr lang="ru-RU" smtClean="0"/>
              <a:pPr/>
              <a:t>23.10.2020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0D9B8-F886-46C6-8976-86D18F58ED0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2738167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0000" y="1825625"/>
            <a:ext cx="5025216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9840" y="1825625"/>
            <a:ext cx="503396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30A48-255B-42C7-886E-9528C20B4072}" type="datetimeFigureOut">
              <a:rPr lang="ru-RU" smtClean="0"/>
              <a:pPr/>
              <a:t>23.10.2020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0D9B8-F886-46C6-8976-86D18F58ED0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4530576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681163"/>
            <a:ext cx="5025216" cy="823912"/>
          </a:xfrm>
        </p:spPr>
        <p:txBody>
          <a:bodyPr anchor="b"/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000" y="2505075"/>
            <a:ext cx="5025216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19840" y="1681163"/>
            <a:ext cx="5035548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19840" y="2505075"/>
            <a:ext cx="503554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30A48-255B-42C7-886E-9528C20B4072}" type="datetimeFigureOut">
              <a:rPr lang="ru-RU" smtClean="0"/>
              <a:pPr/>
              <a:t>23.10.2020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0D9B8-F886-46C6-8976-86D18F58ED0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9702960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30A48-255B-42C7-886E-9528C20B4072}" type="datetimeFigureOut">
              <a:rPr lang="ru-RU" smtClean="0"/>
              <a:pPr/>
              <a:t>23.10.2020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0D9B8-F886-46C6-8976-86D18F58ED0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0538024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30A48-255B-42C7-886E-9528C20B4072}" type="datetimeFigureOut">
              <a:rPr lang="ru-RU" smtClean="0"/>
              <a:pPr/>
              <a:t>23.10.2020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0D9B8-F886-46C6-8976-86D18F58ED0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0427179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30A48-255B-42C7-886E-9528C20B4072}" type="datetimeFigureOut">
              <a:rPr lang="ru-RU" smtClean="0"/>
              <a:pPr/>
              <a:t>23.10.2020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0D9B8-F886-46C6-8976-86D18F58ED0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1312414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30A48-255B-42C7-886E-9528C20B4072}" type="datetimeFigureOut">
              <a:rPr lang="ru-RU" smtClean="0"/>
              <a:pPr/>
              <a:t>23.10.2020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0D9B8-F886-46C6-8976-86D18F58ED0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2973994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825625"/>
            <a:ext cx="10233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44E30A48-255B-42C7-886E-9528C20B4072}" type="datetimeFigureOut">
              <a:rPr lang="ru-RU" smtClean="0"/>
              <a:pPr/>
              <a:t>23.10.2020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F910D9B8-F886-46C6-8976-86D18F58ED0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364485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192" r:id="rId1"/>
    <p:sldLayoutId id="2147484193" r:id="rId2"/>
    <p:sldLayoutId id="2147484194" r:id="rId3"/>
    <p:sldLayoutId id="2147484195" r:id="rId4"/>
    <p:sldLayoutId id="2147484196" r:id="rId5"/>
    <p:sldLayoutId id="2147484197" r:id="rId6"/>
    <p:sldLayoutId id="2147484198" r:id="rId7"/>
    <p:sldLayoutId id="2147484199" r:id="rId8"/>
    <p:sldLayoutId id="2147484200" r:id="rId9"/>
    <p:sldLayoutId id="2147484201" r:id="rId10"/>
    <p:sldLayoutId id="2147484202" r:id="rId11"/>
    <p:sldLayoutId id="2147484203" r:id="rId12"/>
    <p:sldLayoutId id="2147484204" r:id="rId13"/>
    <p:sldLayoutId id="2147484205" r:id="rId14"/>
    <p:sldLayoutId id="2147484206" r:id="rId15"/>
    <p:sldLayoutId id="2147484207" r:id="rId16"/>
    <p:sldLayoutId id="2147484208" r:id="rId17"/>
  </p:sldLayoutIdLst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b="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13000"/>
                  <a:lumOff val="87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13000"/>
                  <a:lumOff val="87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13000"/>
                  <a:lumOff val="87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13000"/>
                  <a:lumOff val="87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13000"/>
                  <a:lumOff val="87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13000"/>
                  <a:lumOff val="87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slam.ru/sites/default/files/img/veroeshenie/2013/02/quran0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20027" y="2743793"/>
            <a:ext cx="4659674" cy="3494756"/>
          </a:xfrm>
          <a:prstGeom prst="rect">
            <a:avLst/>
          </a:prstGeom>
          <a:noFill/>
          <a:effectLst>
            <a:glow>
              <a:schemeClr val="accent1">
                <a:alpha val="40000"/>
              </a:schemeClr>
            </a:glow>
            <a:softEdge rad="3556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zakrasnodar.su/wp-content/uploads/2015/02/pics250.vsluh_.ru_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1161105" flipH="1">
            <a:off x="5941458" y="4228622"/>
            <a:ext cx="3870244" cy="2702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2551" y="199619"/>
            <a:ext cx="5522614" cy="1641490"/>
          </a:xfrm>
        </p:spPr>
        <p:txBody>
          <a:bodyPr/>
          <a:lstStyle/>
          <a:p>
            <a:pPr algn="ctr"/>
            <a:r>
              <a:rPr lang="ru-RU" b="1" dirty="0" smtClean="0"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Bookman Old Style" panose="02050604050505020204" pitchFamily="18" charset="0"/>
              </a:rPr>
              <a:t>Шариат</a:t>
            </a:r>
            <a:endParaRPr lang="ru-RU" b="1" dirty="0"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2551" y="1610718"/>
            <a:ext cx="10583500" cy="1133075"/>
          </a:xfrm>
        </p:spPr>
        <p:txBody>
          <a:bodyPr>
            <a:normAutofit fontScale="85000" lnSpcReduction="10000"/>
          </a:bodyPr>
          <a:lstStyle/>
          <a:p>
            <a:pPr algn="ctr"/>
            <a:r>
              <a:rPr lang="ru-RU" i="1" dirty="0" smtClean="0"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Bookman Old Style" panose="02050604050505020204" pitchFamily="18" charset="0"/>
              </a:rPr>
              <a:t>Мусульманское право в современных правовых системах: </a:t>
            </a:r>
          </a:p>
          <a:p>
            <a:pPr algn="ctr"/>
            <a:r>
              <a:rPr lang="ru-RU" b="1" i="1" dirty="0" smtClean="0"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Bookman Old Style" panose="02050604050505020204" pitchFamily="18" charset="0"/>
              </a:rPr>
              <a:t>общая характеристика</a:t>
            </a:r>
            <a:endParaRPr lang="ru-RU" b="1" i="1" dirty="0"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246732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images4.alphacoders.com/180/18002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44392" y="345844"/>
            <a:ext cx="5819206" cy="3637004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  <a:softEdge rad="63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9847" y="229323"/>
            <a:ext cx="10515600" cy="1325563"/>
          </a:xfrm>
        </p:spPr>
        <p:txBody>
          <a:bodyPr>
            <a:normAutofit/>
          </a:bodyPr>
          <a:lstStyle/>
          <a:p>
            <a:r>
              <a:rPr lang="ru-RU" sz="7200" b="1" spc="-300" dirty="0">
                <a:gradFill flip="none" rotWithShape="1">
                  <a:gsLst>
                    <a:gs pos="0">
                      <a:schemeClr val="tx1"/>
                    </a:gs>
                    <a:gs pos="68000">
                      <a:srgbClr val="F1F1F1"/>
                    </a:gs>
                    <a:gs pos="100000">
                      <a:schemeClr val="bg1">
                        <a:lumMod val="11000"/>
                        <a:lumOff val="89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Bookman Old Style" panose="02050604050505020204" pitchFamily="18" charset="0"/>
              </a:rPr>
              <a:t>Шариат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3418" y="1834678"/>
            <a:ext cx="6720301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spc="300" dirty="0" err="1" smtClean="0">
                <a:latin typeface="Bookman Old Style" panose="02050604050505020204" pitchFamily="18" charset="0"/>
              </a:rPr>
              <a:t>Шариа́т</a:t>
            </a:r>
            <a:r>
              <a:rPr lang="ru-RU" dirty="0">
                <a:latin typeface="Bookman Old Style" panose="02050604050505020204" pitchFamily="18" charset="0"/>
              </a:rPr>
              <a:t> </a:t>
            </a:r>
            <a:r>
              <a:rPr lang="ru-RU" i="1" dirty="0" smtClean="0">
                <a:latin typeface="Bookman Old Style" panose="02050604050505020204" pitchFamily="18" charset="0"/>
              </a:rPr>
              <a:t>(</a:t>
            </a:r>
            <a:r>
              <a:rPr lang="ru-RU" i="1" dirty="0" smtClean="0">
                <a:solidFill>
                  <a:srgbClr val="00B0F0"/>
                </a:solidFill>
                <a:latin typeface="Bookman Old Style" panose="02050604050505020204" pitchFamily="18" charset="0"/>
              </a:rPr>
              <a:t>мусульманское право</a:t>
            </a:r>
            <a:r>
              <a:rPr lang="ru-RU" i="1" dirty="0" smtClean="0">
                <a:latin typeface="Bookman Old Style" panose="02050604050505020204" pitchFamily="18" charset="0"/>
              </a:rPr>
              <a:t>‎</a:t>
            </a:r>
            <a:r>
              <a:rPr lang="ru-RU" i="1" dirty="0">
                <a:latin typeface="Bookman Old Style" panose="02050604050505020204" pitchFamily="18" charset="0"/>
              </a:rPr>
              <a:t>) — комплекс предписаний, определяющих убеждения, а также формирующих религиозную совесть и нравственные ценности мусульман. </a:t>
            </a:r>
            <a:endParaRPr lang="ru-RU" i="1" dirty="0" smtClean="0">
              <a:latin typeface="Bookman Old Style" panose="020506040505050202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513418" y="4779892"/>
            <a:ext cx="11183659" cy="18472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13000"/>
                        <a:lumOff val="87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13000"/>
                        <a:lumOff val="87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13000"/>
                        <a:lumOff val="87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13000"/>
                        <a:lumOff val="87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13000"/>
                        <a:lumOff val="87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i="1" dirty="0">
                <a:latin typeface="Bookman Old Style" panose="02050604050505020204" pitchFamily="18" charset="0"/>
              </a:rPr>
              <a:t>Термин шариат имеет широкое значение. Шариатом называют свод Божественных повелений и запретов, Божественный Закон, практические религиозные предписания мусульман, и ислам в целом.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ru-RU" i="1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4173296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314036" y="0"/>
            <a:ext cx="11656291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0" kern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13000"/>
                        <a:lumOff val="87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  <a:tileRect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spc="-300" dirty="0" smtClean="0">
                <a:gradFill flip="none" rotWithShape="1">
                  <a:gsLst>
                    <a:gs pos="0">
                      <a:schemeClr val="tx1"/>
                    </a:gs>
                    <a:gs pos="68000">
                      <a:srgbClr val="F1F1F1"/>
                    </a:gs>
                    <a:gs pos="100000">
                      <a:schemeClr val="bg1">
                        <a:lumMod val="11000"/>
                        <a:lumOff val="89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Bookman Old Style" panose="02050604050505020204" pitchFamily="18" charset="0"/>
              </a:rPr>
              <a:t>Степень влияния и его границы</a:t>
            </a:r>
            <a:endParaRPr lang="ru-RU" b="1" spc="-300" dirty="0">
              <a:gradFill flip="none" rotWithShape="1">
                <a:gsLst>
                  <a:gs pos="0">
                    <a:schemeClr val="tx1"/>
                  </a:gs>
                  <a:gs pos="68000">
                    <a:srgbClr val="F1F1F1"/>
                  </a:gs>
                  <a:gs pos="100000">
                    <a:schemeClr val="bg1">
                      <a:lumMod val="11000"/>
                      <a:lumOff val="89000"/>
                    </a:schemeClr>
                  </a:gs>
                </a:gsLst>
                <a:lin ang="5400000" scaled="1"/>
                <a:tileRect/>
              </a:gra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384109" y="1519456"/>
            <a:ext cx="11183659" cy="18472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13000"/>
                        <a:lumOff val="87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13000"/>
                        <a:lumOff val="87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13000"/>
                        <a:lumOff val="87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13000"/>
                        <a:lumOff val="87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13000"/>
                        <a:lumOff val="87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i="1" dirty="0" smtClean="0">
                <a:latin typeface="Bookman Old Style" panose="02050604050505020204" pitchFamily="18" charset="0"/>
              </a:rPr>
              <a:t>Шариат определяет и организует жизнь мусульман на пространстве исламского мира. Однако его влияние не везде одинаково.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ru-RU" i="1" dirty="0">
              <a:latin typeface="Bookman Old Style" panose="02050604050505020204" pitchFamily="18" charset="0"/>
            </a:endParaRPr>
          </a:p>
        </p:txBody>
      </p:sp>
      <p:pic>
        <p:nvPicPr>
          <p:cNvPr id="3074" name="Picture 2" descr="http://upload.wikimedia.org/wikipedia/commons/thumb/8/81/Use_of_Sharia_by_country.svg/2000px-Use_of_Sharia_by_country.sv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591128" y="662781"/>
            <a:ext cx="13781602" cy="6994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43709" y="4738252"/>
            <a:ext cx="842356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latin typeface="Bookman Old Style" panose="02050604050505020204" pitchFamily="18" charset="0"/>
              </a:rPr>
              <a:t>Применение шариата по странам</a:t>
            </a:r>
            <a:r>
              <a:rPr lang="ru-RU" b="1" dirty="0" smtClean="0">
                <a:solidFill>
                  <a:schemeClr val="bg1"/>
                </a:solidFill>
                <a:latin typeface="Bookman Old Style" panose="02050604050505020204" pitchFamily="18" charset="0"/>
              </a:rPr>
              <a:t>:</a:t>
            </a:r>
            <a:r>
              <a:rPr lang="ru-RU" b="1" dirty="0">
                <a:solidFill>
                  <a:schemeClr val="bg1"/>
                </a:solidFill>
                <a:latin typeface="Bookman Old Style" panose="02050604050505020204" pitchFamily="18" charset="0"/>
              </a:rPr>
              <a:t/>
            </a:r>
            <a:br>
              <a:rPr lang="ru-RU" b="1" dirty="0">
                <a:solidFill>
                  <a:schemeClr val="bg1"/>
                </a:solidFill>
                <a:latin typeface="Bookman Old Style" panose="02050604050505020204" pitchFamily="18" charset="0"/>
              </a:rPr>
            </a:br>
            <a:endParaRPr lang="ru-RU" b="1" dirty="0">
              <a:solidFill>
                <a:schemeClr val="bg1"/>
              </a:solidFill>
              <a:latin typeface="Bookman Old Style" panose="02050604050505020204" pitchFamily="18" charset="0"/>
            </a:endParaRPr>
          </a:p>
          <a:p>
            <a:r>
              <a:rPr lang="ru-RU" b="1" dirty="0">
                <a:solidFill>
                  <a:schemeClr val="bg1"/>
                </a:solidFill>
                <a:latin typeface="Bookman Old Style" panose="02050604050505020204" pitchFamily="18" charset="0"/>
              </a:rPr>
              <a:t>     </a:t>
            </a:r>
            <a:r>
              <a:rPr lang="ru-RU" i="1" dirty="0">
                <a:solidFill>
                  <a:schemeClr val="bg1"/>
                </a:solidFill>
                <a:latin typeface="Bookman Old Style" panose="02050604050505020204" pitchFamily="18" charset="0"/>
              </a:rPr>
              <a:t>Страны со светским законодательством</a:t>
            </a:r>
          </a:p>
          <a:p>
            <a:r>
              <a:rPr lang="ru-RU" i="1" dirty="0">
                <a:solidFill>
                  <a:schemeClr val="bg1"/>
                </a:solidFill>
                <a:latin typeface="Bookman Old Style" panose="02050604050505020204" pitchFamily="18" charset="0"/>
              </a:rPr>
              <a:t>     Шариат регулирует только вопросы </a:t>
            </a:r>
            <a:r>
              <a:rPr lang="ru-RU" i="1" dirty="0" smtClean="0">
                <a:solidFill>
                  <a:schemeClr val="bg1"/>
                </a:solidFill>
                <a:latin typeface="Bookman Old Style" panose="02050604050505020204" pitchFamily="18" charset="0"/>
              </a:rPr>
              <a:t>семейного права</a:t>
            </a:r>
            <a:endParaRPr lang="ru-RU" i="1" dirty="0">
              <a:solidFill>
                <a:schemeClr val="bg1"/>
              </a:solidFill>
              <a:latin typeface="Bookman Old Style" panose="02050604050505020204" pitchFamily="18" charset="0"/>
            </a:endParaRPr>
          </a:p>
          <a:p>
            <a:r>
              <a:rPr lang="ru-RU" i="1" dirty="0">
                <a:solidFill>
                  <a:schemeClr val="bg1"/>
                </a:solidFill>
                <a:latin typeface="Bookman Old Style" panose="02050604050505020204" pitchFamily="18" charset="0"/>
              </a:rPr>
              <a:t>     Шариат регулирует все сферы жизни</a:t>
            </a:r>
          </a:p>
          <a:p>
            <a:r>
              <a:rPr lang="ru-RU" i="1" dirty="0">
                <a:solidFill>
                  <a:schemeClr val="bg1"/>
                </a:solidFill>
                <a:latin typeface="Bookman Old Style" panose="02050604050505020204" pitchFamily="18" charset="0"/>
              </a:rPr>
              <a:t>     Применении шариата отличается в зависимости от региона</a:t>
            </a:r>
          </a:p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849745" y="5394036"/>
            <a:ext cx="387928" cy="166255"/>
          </a:xfrm>
          <a:prstGeom prst="rect">
            <a:avLst/>
          </a:prstGeom>
          <a:solidFill>
            <a:srgbClr val="179C8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849745" y="5670788"/>
            <a:ext cx="387928" cy="166255"/>
          </a:xfrm>
          <a:prstGeom prst="rect">
            <a:avLst/>
          </a:prstGeom>
          <a:solidFill>
            <a:srgbClr val="F6DD4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849745" y="5948216"/>
            <a:ext cx="387928" cy="166255"/>
          </a:xfrm>
          <a:prstGeom prst="rect">
            <a:avLst/>
          </a:prstGeom>
          <a:solidFill>
            <a:srgbClr val="706EA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849745" y="6223072"/>
            <a:ext cx="387928" cy="166255"/>
          </a:xfrm>
          <a:prstGeom prst="rect">
            <a:avLst/>
          </a:prstGeom>
          <a:solidFill>
            <a:srgbClr val="FF9955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4482069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 descr="http://states-world.ru/flags/23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896552">
            <a:off x="5406881" y="1774008"/>
            <a:ext cx="2909748" cy="1939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www.ambitour.ru/images/flags/big/I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1269003">
            <a:off x="7377068" y="3027480"/>
            <a:ext cx="2939855" cy="1962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39847" y="618622"/>
            <a:ext cx="10515600" cy="1325563"/>
          </a:xfrm>
        </p:spPr>
        <p:txBody>
          <a:bodyPr>
            <a:noAutofit/>
          </a:bodyPr>
          <a:lstStyle/>
          <a:p>
            <a:r>
              <a:rPr lang="ru-RU" sz="4800" b="1" spc="-300" dirty="0" smtClean="0">
                <a:gradFill flip="none" rotWithShape="1">
                  <a:gsLst>
                    <a:gs pos="0">
                      <a:schemeClr val="tx1"/>
                    </a:gs>
                    <a:gs pos="68000">
                      <a:srgbClr val="F1F1F1"/>
                    </a:gs>
                    <a:gs pos="100000">
                      <a:schemeClr val="bg1">
                        <a:lumMod val="11000"/>
                        <a:lumOff val="89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Bookman Old Style" panose="02050604050505020204" pitchFamily="18" charset="0"/>
              </a:rPr>
              <a:t>1. Правовые системы, широко использующие мусульманское право</a:t>
            </a:r>
            <a:endParaRPr lang="ru-RU" sz="4800" b="1" spc="-300" dirty="0">
              <a:gradFill flip="none" rotWithShape="1">
                <a:gsLst>
                  <a:gs pos="0">
                    <a:schemeClr val="tx1"/>
                  </a:gs>
                  <a:gs pos="68000">
                    <a:srgbClr val="F1F1F1"/>
                  </a:gs>
                  <a:gs pos="100000">
                    <a:schemeClr val="bg1">
                      <a:lumMod val="11000"/>
                      <a:lumOff val="89000"/>
                    </a:schemeClr>
                  </a:gs>
                </a:gsLst>
                <a:lin ang="5400000" scaled="1"/>
                <a:tileRect/>
              </a:gra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439847" y="5127164"/>
            <a:ext cx="11503937" cy="164637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i="1" dirty="0" smtClean="0">
                <a:latin typeface="Bookman Old Style" panose="02050604050505020204" pitchFamily="18" charset="0"/>
              </a:rPr>
              <a:t>Шариат обладает более высокой юридической значимостью, чем закон и даже Конституция. Суровые наказания за нарушение его положений. Исламские суды.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098" name="Picture 2" descr="http://s.pikabu.ru/images/big_size_comm/2013-08_6/13777149913373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712526">
            <a:off x="9068762" y="1677500"/>
            <a:ext cx="2827275" cy="1884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www.medrese-fanis.ru/index.php/fotogalereya/3-mecheti-mira/detail/20-2?tmpl=component&amp;phocadownload=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87100" y="1586688"/>
            <a:ext cx="6392528" cy="341542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3175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39847" y="2700700"/>
            <a:ext cx="6427961" cy="1920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ru-RU" sz="4400" b="1" spc="-300" dirty="0">
                <a:solidFill>
                  <a:srgbClr val="00B0F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Bookman Old Style" panose="02050604050505020204" pitchFamily="18" charset="0"/>
                <a:ea typeface="+mj-ea"/>
                <a:cs typeface="+mj-cs"/>
              </a:rPr>
              <a:t>Саудовская Аравия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ru-RU" sz="4400" b="1" spc="-300" dirty="0">
                <a:solidFill>
                  <a:srgbClr val="00B0F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Bookman Old Style" panose="02050604050505020204" pitchFamily="18" charset="0"/>
                <a:ea typeface="+mj-ea"/>
                <a:cs typeface="+mj-cs"/>
              </a:rPr>
              <a:t>Иран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ru-RU" sz="4400" b="1" spc="-300" dirty="0">
                <a:solidFill>
                  <a:srgbClr val="00B0F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Bookman Old Style" panose="02050604050505020204" pitchFamily="18" charset="0"/>
                <a:ea typeface="+mj-ea"/>
                <a:cs typeface="+mj-cs"/>
              </a:rPr>
              <a:t>Пакистан</a:t>
            </a:r>
          </a:p>
        </p:txBody>
      </p:sp>
    </p:spTree>
    <p:extLst>
      <p:ext uri="{BB962C8B-B14F-4D97-AF65-F5344CB8AC3E}">
        <p14:creationId xmlns:p14="http://schemas.microsoft.com/office/powerpoint/2010/main" xmlns="" val="34992541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39847" y="618622"/>
            <a:ext cx="10515600" cy="1325563"/>
          </a:xfrm>
        </p:spPr>
        <p:txBody>
          <a:bodyPr>
            <a:noAutofit/>
          </a:bodyPr>
          <a:lstStyle/>
          <a:p>
            <a:r>
              <a:rPr lang="ru-RU" sz="4800" b="1" spc="-300" dirty="0">
                <a:gradFill flip="none" rotWithShape="1">
                  <a:gsLst>
                    <a:gs pos="0">
                      <a:schemeClr val="tx1"/>
                    </a:gs>
                    <a:gs pos="68000">
                      <a:srgbClr val="F1F1F1"/>
                    </a:gs>
                    <a:gs pos="100000">
                      <a:schemeClr val="bg1">
                        <a:lumMod val="11000"/>
                        <a:lumOff val="89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Bookman Old Style" panose="02050604050505020204" pitchFamily="18" charset="0"/>
              </a:rPr>
              <a:t>2</a:t>
            </a:r>
            <a:r>
              <a:rPr lang="ru-RU" sz="4800" b="1" spc="-300" dirty="0" smtClean="0">
                <a:gradFill flip="none" rotWithShape="1">
                  <a:gsLst>
                    <a:gs pos="0">
                      <a:schemeClr val="tx1"/>
                    </a:gs>
                    <a:gs pos="68000">
                      <a:srgbClr val="F1F1F1"/>
                    </a:gs>
                    <a:gs pos="100000">
                      <a:schemeClr val="bg1">
                        <a:lumMod val="11000"/>
                        <a:lumOff val="89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Bookman Old Style" panose="02050604050505020204" pitchFamily="18" charset="0"/>
              </a:rPr>
              <a:t>. Правовые системы, сузившие сферу действия мусульманского права</a:t>
            </a:r>
            <a:endParaRPr lang="ru-RU" sz="4800" b="1" spc="-300" dirty="0">
              <a:gradFill flip="none" rotWithShape="1">
                <a:gsLst>
                  <a:gs pos="0">
                    <a:schemeClr val="tx1"/>
                  </a:gs>
                  <a:gs pos="68000">
                    <a:srgbClr val="F1F1F1"/>
                  </a:gs>
                  <a:gs pos="100000">
                    <a:schemeClr val="bg1">
                      <a:lumMod val="11000"/>
                      <a:lumOff val="89000"/>
                    </a:schemeClr>
                  </a:gs>
                </a:gsLst>
                <a:lin ang="5400000" scaled="1"/>
                <a:tileRect/>
              </a:gra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439847" y="5555652"/>
            <a:ext cx="11610315" cy="164637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i="1" dirty="0" smtClean="0">
                <a:latin typeface="Bookman Old Style" panose="02050604050505020204" pitchFamily="18" charset="0"/>
              </a:rPr>
              <a:t>Шариат рассматривается в соответствии с конституцией. Исламские суды своё значение сохраняют.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513091" y="1944185"/>
            <a:ext cx="9247361" cy="1920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  <a:spcBef>
                <a:spcPct val="0"/>
              </a:spcBef>
            </a:pPr>
            <a:r>
              <a:rPr lang="ru-RU" sz="4400" b="1" spc="-300" dirty="0" smtClean="0">
                <a:solidFill>
                  <a:srgbClr val="92D05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Bookman Old Style" panose="02050604050505020204" pitchFamily="18" charset="0"/>
                <a:ea typeface="+mj-ea"/>
                <a:cs typeface="+mj-cs"/>
              </a:rPr>
              <a:t>Йеменская Арабская Республика</a:t>
            </a:r>
            <a:endParaRPr lang="ru-RU" sz="4400" b="1" spc="-300" dirty="0">
              <a:solidFill>
                <a:srgbClr val="92D050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Bookman Old Style" panose="02050604050505020204" pitchFamily="18" charset="0"/>
              <a:ea typeface="+mj-ea"/>
              <a:cs typeface="+mj-cs"/>
            </a:endParaRPr>
          </a:p>
          <a:p>
            <a:pPr algn="r">
              <a:lnSpc>
                <a:spcPct val="90000"/>
              </a:lnSpc>
              <a:spcBef>
                <a:spcPct val="0"/>
              </a:spcBef>
            </a:pPr>
            <a:r>
              <a:rPr lang="ru-RU" sz="4400" b="1" spc="-300" dirty="0" smtClean="0">
                <a:solidFill>
                  <a:srgbClr val="92D05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Bookman Old Style" panose="02050604050505020204" pitchFamily="18" charset="0"/>
                <a:ea typeface="+mj-ea"/>
                <a:cs typeface="+mj-cs"/>
              </a:rPr>
              <a:t>Ливия</a:t>
            </a:r>
            <a:endParaRPr lang="ru-RU" sz="4400" b="1" spc="-300" dirty="0">
              <a:solidFill>
                <a:srgbClr val="92D050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Bookman Old Style" panose="02050604050505020204" pitchFamily="18" charset="0"/>
              <a:ea typeface="+mj-ea"/>
              <a:cs typeface="+mj-cs"/>
            </a:endParaRPr>
          </a:p>
          <a:p>
            <a:pPr algn="r">
              <a:lnSpc>
                <a:spcPct val="90000"/>
              </a:lnSpc>
              <a:spcBef>
                <a:spcPct val="0"/>
              </a:spcBef>
            </a:pPr>
            <a:r>
              <a:rPr lang="ru-RU" sz="4400" b="1" spc="-300" dirty="0" smtClean="0">
                <a:solidFill>
                  <a:srgbClr val="92D05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Bookman Old Style" panose="02050604050505020204" pitchFamily="18" charset="0"/>
                <a:ea typeface="+mj-ea"/>
                <a:cs typeface="+mj-cs"/>
              </a:rPr>
              <a:t>Судан</a:t>
            </a:r>
            <a:endParaRPr lang="ru-RU" sz="4400" b="1" spc="-300" dirty="0">
              <a:solidFill>
                <a:srgbClr val="92D050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Bookman Old Style" panose="02050604050505020204" pitchFamily="18" charset="0"/>
              <a:ea typeface="+mj-ea"/>
              <a:cs typeface="+mj-cs"/>
            </a:endParaRPr>
          </a:p>
        </p:txBody>
      </p:sp>
      <p:pic>
        <p:nvPicPr>
          <p:cNvPr id="5122" name="Picture 2" descr="http://states-world.ru/flags/ymn-fx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1027481">
            <a:off x="593236" y="2841010"/>
            <a:ext cx="3509191" cy="2339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states-world.ru/flags/lib-fx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083846">
            <a:off x="6511402" y="3035438"/>
            <a:ext cx="3384330" cy="2256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i788.photobucket.com/albums/yy164/slidy/Africa/0018-033-Sudan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71058" y="2931407"/>
            <a:ext cx="3314373" cy="22095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32" name="Picture 12" descr="http://www.putidorogi-nn.ru/images/stories/Leptis_magna/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5578">
            <a:off x="494770" y="2509132"/>
            <a:ext cx="4066149" cy="3054131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34" name="Picture 14" descr="https://truerizm.ru/upload/information_system_58/3/9/5/item_39567/property_value_4727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32084" y="2569977"/>
            <a:ext cx="5163766" cy="3046843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3175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1391184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www.tautour.kz/images/gallery/original/1254136005_fil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1235465">
            <a:off x="5481671" y="1995349"/>
            <a:ext cx="5905500" cy="3352801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3175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http://www.svoiludi.ru/images/tb/45/bahrein-i_w687h35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472753">
            <a:off x="1945549" y="3283509"/>
            <a:ext cx="3583506" cy="2132187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3175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27411" y="462284"/>
            <a:ext cx="11320606" cy="1325563"/>
          </a:xfrm>
        </p:spPr>
        <p:txBody>
          <a:bodyPr>
            <a:noAutofit/>
          </a:bodyPr>
          <a:lstStyle/>
          <a:p>
            <a:r>
              <a:rPr lang="ru-RU" sz="4400" b="1" spc="-300" dirty="0" smtClean="0">
                <a:gradFill flip="none" rotWithShape="1">
                  <a:gsLst>
                    <a:gs pos="0">
                      <a:schemeClr val="tx1"/>
                    </a:gs>
                    <a:gs pos="68000">
                      <a:srgbClr val="F1F1F1"/>
                    </a:gs>
                    <a:gs pos="100000">
                      <a:schemeClr val="bg1">
                        <a:lumMod val="11000"/>
                        <a:lumOff val="89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Bookman Old Style" panose="02050604050505020204" pitchFamily="18" charset="0"/>
              </a:rPr>
              <a:t>3. Правовые системы, испытывающие умеренное влияние мусульманского права</a:t>
            </a:r>
            <a:endParaRPr lang="ru-RU" sz="4400" b="1" spc="-300" dirty="0">
              <a:gradFill flip="none" rotWithShape="1">
                <a:gsLst>
                  <a:gs pos="0">
                    <a:schemeClr val="tx1"/>
                  </a:gs>
                  <a:gs pos="68000">
                    <a:srgbClr val="F1F1F1"/>
                  </a:gs>
                  <a:gs pos="100000">
                    <a:schemeClr val="bg1">
                      <a:lumMod val="11000"/>
                      <a:lumOff val="89000"/>
                    </a:schemeClr>
                  </a:gs>
                </a:gsLst>
                <a:lin ang="5400000" scaled="1"/>
                <a:tileRect/>
              </a:gra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439847" y="5555652"/>
            <a:ext cx="11610315" cy="164637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i="1" dirty="0" smtClean="0">
                <a:latin typeface="Bookman Old Style" panose="02050604050505020204" pitchFamily="18" charset="0"/>
              </a:rPr>
              <a:t>Конституция закрепляет шариат в качестве основного источника законодательства.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13919" y="2175094"/>
            <a:ext cx="10908263" cy="13111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ru-RU" sz="4400" b="1" spc="-300" dirty="0" smtClean="0">
                <a:solidFill>
                  <a:srgbClr val="FFFF0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Bookman Old Style" panose="02050604050505020204" pitchFamily="18" charset="0"/>
                <a:ea typeface="+mj-ea"/>
                <a:cs typeface="+mj-cs"/>
              </a:rPr>
              <a:t>ОАЭ, Бахрейн, Кувейт – страны </a:t>
            </a:r>
            <a:r>
              <a:rPr lang="ru-RU" sz="4400" b="1" i="1" spc="-300" dirty="0" smtClean="0">
                <a:solidFill>
                  <a:srgbClr val="FFFF0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Bookman Old Style" panose="02050604050505020204" pitchFamily="18" charset="0"/>
                <a:ea typeface="+mj-ea"/>
                <a:cs typeface="+mj-cs"/>
              </a:rPr>
              <a:t>Персидского залива</a:t>
            </a:r>
            <a:endParaRPr lang="ru-RU" sz="4400" b="1" i="1" spc="-300" dirty="0">
              <a:solidFill>
                <a:srgbClr val="FFFF00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Bookman Old Style" panose="02050604050505020204" pitchFamily="18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8018983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hottours.su/wp-content/uploads/2014/05/egipet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10863">
            <a:off x="7998981" y="856360"/>
            <a:ext cx="3742328" cy="2483227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3175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49724" y="772411"/>
            <a:ext cx="11800437" cy="1325563"/>
          </a:xfrm>
        </p:spPr>
        <p:txBody>
          <a:bodyPr>
            <a:noAutofit/>
          </a:bodyPr>
          <a:lstStyle/>
          <a:p>
            <a:r>
              <a:rPr lang="ru-RU" sz="4000" b="1" spc="-300" dirty="0" smtClean="0">
                <a:gradFill flip="none" rotWithShape="1">
                  <a:gsLst>
                    <a:gs pos="0">
                      <a:schemeClr val="tx1"/>
                    </a:gs>
                    <a:gs pos="68000">
                      <a:srgbClr val="F1F1F1"/>
                    </a:gs>
                    <a:gs pos="100000">
                      <a:schemeClr val="bg1">
                        <a:lumMod val="11000"/>
                        <a:lumOff val="89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Bookman Old Style" panose="02050604050505020204" pitchFamily="18" charset="0"/>
              </a:rPr>
              <a:t>4. Правовые системы, сохранившие мусульманское право только для регулирования отдельных сторон общественной жизни</a:t>
            </a:r>
            <a:endParaRPr lang="ru-RU" sz="4000" b="1" spc="-300" dirty="0">
              <a:gradFill flip="none" rotWithShape="1">
                <a:gsLst>
                  <a:gs pos="0">
                    <a:schemeClr val="tx1"/>
                  </a:gs>
                  <a:gs pos="68000">
                    <a:srgbClr val="F1F1F1"/>
                  </a:gs>
                  <a:gs pos="100000">
                    <a:schemeClr val="bg1">
                      <a:lumMod val="11000"/>
                      <a:lumOff val="89000"/>
                    </a:schemeClr>
                  </a:gs>
                </a:gsLst>
                <a:lin ang="5400000" scaled="1"/>
                <a:tileRect/>
              </a:gra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3621386" y="5066765"/>
            <a:ext cx="8428775" cy="1646379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i="1" dirty="0" smtClean="0">
                <a:latin typeface="Bookman Old Style" panose="02050604050505020204" pitchFamily="18" charset="0"/>
              </a:rPr>
              <a:t>Область действия шариата ограничена. Предпочтение отдаётся нормативно-правовым актам государства, регулирующим широкие сферы общественных отношений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439847" y="2650355"/>
            <a:ext cx="3652319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ru-RU" sz="4000" b="1" spc="-300" dirty="0" smtClean="0">
                <a:solidFill>
                  <a:srgbClr val="00B0F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Bookman Old Style" panose="02050604050505020204" pitchFamily="18" charset="0"/>
                <a:ea typeface="+mj-ea"/>
                <a:cs typeface="+mj-cs"/>
              </a:rPr>
              <a:t>Египет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ru-RU" sz="4000" b="1" spc="-300" dirty="0" smtClean="0">
                <a:solidFill>
                  <a:srgbClr val="00B0F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Bookman Old Style" panose="02050604050505020204" pitchFamily="18" charset="0"/>
                <a:ea typeface="+mj-ea"/>
                <a:cs typeface="+mj-cs"/>
              </a:rPr>
              <a:t>Сирия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ru-RU" sz="4000" b="1" spc="-300" dirty="0" smtClean="0">
                <a:solidFill>
                  <a:srgbClr val="00B0F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Bookman Old Style" panose="02050604050505020204" pitchFamily="18" charset="0"/>
                <a:ea typeface="+mj-ea"/>
                <a:cs typeface="+mj-cs"/>
              </a:rPr>
              <a:t>Ирак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ru-RU" sz="4000" b="1" spc="-300" dirty="0" smtClean="0">
                <a:solidFill>
                  <a:srgbClr val="00B0F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Bookman Old Style" panose="02050604050505020204" pitchFamily="18" charset="0"/>
                <a:ea typeface="+mj-ea"/>
                <a:cs typeface="+mj-cs"/>
              </a:rPr>
              <a:t>Ливан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ru-RU" sz="4000" b="1" spc="-300" dirty="0" smtClean="0">
                <a:solidFill>
                  <a:srgbClr val="00B0F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Bookman Old Style" panose="02050604050505020204" pitchFamily="18" charset="0"/>
                <a:ea typeface="+mj-ea"/>
                <a:cs typeface="+mj-cs"/>
              </a:rPr>
              <a:t>Марокко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ru-RU" sz="4000" b="1" spc="-300" dirty="0" smtClean="0">
                <a:solidFill>
                  <a:srgbClr val="00B0F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Bookman Old Style" panose="02050604050505020204" pitchFamily="18" charset="0"/>
                <a:ea typeface="+mj-ea"/>
                <a:cs typeface="+mj-cs"/>
              </a:rPr>
              <a:t>Иордания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ru-RU" sz="4000" b="1" spc="-300" dirty="0" smtClean="0">
                <a:solidFill>
                  <a:srgbClr val="00B0F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Bookman Old Style" panose="02050604050505020204" pitchFamily="18" charset="0"/>
                <a:ea typeface="+mj-ea"/>
                <a:cs typeface="+mj-cs"/>
              </a:rPr>
              <a:t>Алжир и др.</a:t>
            </a:r>
            <a:endParaRPr lang="ru-RU" sz="4000" b="1" spc="-300" dirty="0">
              <a:solidFill>
                <a:srgbClr val="00B0F0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Bookman Old Style" panose="02050604050505020204" pitchFamily="18" charset="0"/>
              <a:ea typeface="+mj-ea"/>
              <a:cs typeface="+mj-cs"/>
            </a:endParaRPr>
          </a:p>
        </p:txBody>
      </p:sp>
      <p:pic>
        <p:nvPicPr>
          <p:cNvPr id="9220" name="Picture 4" descr="http://avotur.com/local/image/634/004/1296674575_jorda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1216626">
            <a:off x="5851633" y="2442581"/>
            <a:ext cx="3098585" cy="2323939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3175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http://tychetours.com.ua/uploads/images/countries/jordan/dead-sea/salt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337564">
            <a:off x="2897107" y="2789555"/>
            <a:ext cx="2948412" cy="2211309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3175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8900987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49723" y="464594"/>
            <a:ext cx="11800437" cy="1325563"/>
          </a:xfrm>
        </p:spPr>
        <p:txBody>
          <a:bodyPr>
            <a:noAutofit/>
          </a:bodyPr>
          <a:lstStyle/>
          <a:p>
            <a:r>
              <a:rPr lang="ru-RU" sz="4000" b="1" spc="-300" dirty="0">
                <a:gradFill flip="none" rotWithShape="1">
                  <a:gsLst>
                    <a:gs pos="0">
                      <a:schemeClr val="tx1"/>
                    </a:gs>
                    <a:gs pos="68000">
                      <a:srgbClr val="F1F1F1"/>
                    </a:gs>
                    <a:gs pos="100000">
                      <a:schemeClr val="bg1">
                        <a:lumMod val="11000"/>
                        <a:lumOff val="89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Bookman Old Style" panose="02050604050505020204" pitchFamily="18" charset="0"/>
              </a:rPr>
              <a:t>5</a:t>
            </a:r>
            <a:r>
              <a:rPr lang="ru-RU" sz="4000" b="1" spc="-300" dirty="0" smtClean="0">
                <a:gradFill flip="none" rotWithShape="1">
                  <a:gsLst>
                    <a:gs pos="0">
                      <a:schemeClr val="tx1"/>
                    </a:gs>
                    <a:gs pos="68000">
                      <a:srgbClr val="F1F1F1"/>
                    </a:gs>
                    <a:gs pos="100000">
                      <a:schemeClr val="bg1">
                        <a:lumMod val="11000"/>
                        <a:lumOff val="89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Bookman Old Style" panose="02050604050505020204" pitchFamily="18" charset="0"/>
              </a:rPr>
              <a:t>. Правовые системы, почти полностью отказавшиеся от основополагающих институтов мусульманского права</a:t>
            </a:r>
            <a:endParaRPr lang="ru-RU" sz="4000" b="1" spc="-300" dirty="0">
              <a:gradFill flip="none" rotWithShape="1">
                <a:gsLst>
                  <a:gs pos="0">
                    <a:schemeClr val="tx1"/>
                  </a:gs>
                  <a:gs pos="68000">
                    <a:srgbClr val="F1F1F1"/>
                  </a:gs>
                  <a:gs pos="100000">
                    <a:schemeClr val="bg1">
                      <a:lumMod val="11000"/>
                      <a:lumOff val="89000"/>
                    </a:schemeClr>
                  </a:gs>
                </a:gsLst>
                <a:lin ang="5400000" scaled="1"/>
                <a:tileRect/>
              </a:gra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249723" y="5211621"/>
            <a:ext cx="11800437" cy="164637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i="1" dirty="0" smtClean="0">
                <a:latin typeface="Bookman Old Style" panose="02050604050505020204" pitchFamily="18" charset="0"/>
              </a:rPr>
              <a:t>В области брачно-семейных отношений законодательно запрещена полигамия, установлены равные права мужчин и женщин. Мусульманские суды ликвидированы.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8289202" y="1898917"/>
            <a:ext cx="365231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  <a:spcBef>
                <a:spcPct val="0"/>
              </a:spcBef>
            </a:pPr>
            <a:r>
              <a:rPr lang="ru-RU" sz="4000" b="1" spc="-300" dirty="0" smtClean="0">
                <a:solidFill>
                  <a:srgbClr val="706EA4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Bookman Old Style" panose="02050604050505020204" pitchFamily="18" charset="0"/>
                <a:ea typeface="+mj-ea"/>
                <a:cs typeface="+mj-cs"/>
              </a:rPr>
              <a:t>Тунис</a:t>
            </a:r>
          </a:p>
          <a:p>
            <a:pPr algn="r">
              <a:lnSpc>
                <a:spcPct val="90000"/>
              </a:lnSpc>
              <a:spcBef>
                <a:spcPct val="0"/>
              </a:spcBef>
            </a:pPr>
            <a:r>
              <a:rPr lang="ru-RU" sz="4000" b="1" spc="-300" dirty="0" smtClean="0">
                <a:solidFill>
                  <a:srgbClr val="706EA4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Bookman Old Style" panose="02050604050505020204" pitchFamily="18" charset="0"/>
                <a:ea typeface="+mj-ea"/>
                <a:cs typeface="+mj-cs"/>
              </a:rPr>
              <a:t>НДР Йемен</a:t>
            </a:r>
            <a:endParaRPr lang="ru-RU" sz="4000" b="1" spc="-300" dirty="0">
              <a:solidFill>
                <a:srgbClr val="706EA4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Bookman Old Style" panose="02050604050505020204" pitchFamily="18" charset="0"/>
              <a:ea typeface="+mj-ea"/>
              <a:cs typeface="+mj-cs"/>
            </a:endParaRPr>
          </a:p>
        </p:txBody>
      </p:sp>
      <p:pic>
        <p:nvPicPr>
          <p:cNvPr id="8194" name="Picture 2" descr="http://kromtour.com/wp-content/uploads/2014/02/%D0%A2%D1%83%D0%BD%D0%B8%D1%8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1213821">
            <a:off x="617303" y="2358775"/>
            <a:ext cx="3846057" cy="2572802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3175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://www.svoiludi.ru/images/tb/78/tunis-13314513562421_w990h70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300044">
            <a:off x="4497746" y="2323836"/>
            <a:ext cx="3757066" cy="2656511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3175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4374970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49722" y="319739"/>
            <a:ext cx="11800437" cy="1325563"/>
          </a:xfrm>
        </p:spPr>
        <p:txBody>
          <a:bodyPr>
            <a:noAutofit/>
          </a:bodyPr>
          <a:lstStyle/>
          <a:p>
            <a:r>
              <a:rPr lang="ru-RU" sz="4000" b="1" spc="-300" dirty="0" smtClean="0">
                <a:gradFill flip="none" rotWithShape="1">
                  <a:gsLst>
                    <a:gs pos="0">
                      <a:schemeClr val="tx1"/>
                    </a:gs>
                    <a:gs pos="68000">
                      <a:srgbClr val="F1F1F1"/>
                    </a:gs>
                    <a:gs pos="100000">
                      <a:schemeClr val="bg1">
                        <a:lumMod val="11000"/>
                        <a:lumOff val="89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Bookman Old Style" panose="02050604050505020204" pitchFamily="18" charset="0"/>
              </a:rPr>
              <a:t>6. Правовые системы, почти не сохранившие влияние мусульманского права </a:t>
            </a:r>
            <a:r>
              <a:rPr lang="ru-RU" sz="4000" b="1" spc="-300" dirty="0" smtClean="0">
                <a:solidFill>
                  <a:srgbClr val="F6DD4F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Bookman Old Style" panose="02050604050505020204" pitchFamily="18" charset="0"/>
              </a:rPr>
              <a:t>(Турция)</a:t>
            </a:r>
            <a:endParaRPr lang="ru-RU" sz="4000" b="1" spc="-300" dirty="0">
              <a:solidFill>
                <a:srgbClr val="F6DD4F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249722" y="5591867"/>
            <a:ext cx="11800437" cy="164637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i="1" dirty="0" smtClean="0">
                <a:latin typeface="Bookman Old Style" panose="02050604050505020204" pitchFamily="18" charset="0"/>
              </a:rPr>
              <a:t>Отсутствуют мусульманские суды. Шариат сохранил своё влияние только в гражданском обществе.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7170" name="Picture 2" descr="http://a13.travel/uploads/thumbnail/Turkey_country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43954" y="1773941"/>
            <a:ext cx="8559144" cy="3689286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63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4361115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лубина">
  <a:themeElements>
    <a:clrScheme name="Глубина">
      <a:dk1>
        <a:sysClr val="windowText" lastClr="000000"/>
      </a:dk1>
      <a:lt1>
        <a:sysClr val="window" lastClr="FFFFFF"/>
      </a:lt1>
      <a:dk2>
        <a:srgbClr val="4E3B30"/>
      </a:dk2>
      <a:lt2>
        <a:srgbClr val="FFDB82"/>
      </a:lt2>
      <a:accent1>
        <a:srgbClr val="F0A22E"/>
      </a:accent1>
      <a:accent2>
        <a:srgbClr val="E4D9B2"/>
      </a:accent2>
      <a:accent3>
        <a:srgbClr val="AA986C"/>
      </a:accent3>
      <a:accent4>
        <a:srgbClr val="8FB977"/>
      </a:accent4>
      <a:accent5>
        <a:srgbClr val="778F9F"/>
      </a:accent5>
      <a:accent6>
        <a:srgbClr val="8A6087"/>
      </a:accent6>
      <a:hlink>
        <a:srgbClr val="AD1F1F"/>
      </a:hlink>
      <a:folHlink>
        <a:srgbClr val="FFC42F"/>
      </a:folHlink>
    </a:clrScheme>
    <a:fontScheme name="Глубина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убина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Depth" id="{7BEAFC2A-325C-49C4-AC08-2B765DA903F9}" vid="{C473073F-34A4-486A-BBA1-2A70AE921EB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Глубина</Template>
  <TotalTime>174</TotalTime>
  <Words>252</Words>
  <Application>Microsoft Office PowerPoint</Application>
  <PresentationFormat>Произвольный</PresentationFormat>
  <Paragraphs>41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Глубина</vt:lpstr>
      <vt:lpstr>Шариат</vt:lpstr>
      <vt:lpstr>Шариат</vt:lpstr>
      <vt:lpstr>Слайд 3</vt:lpstr>
      <vt:lpstr>1. Правовые системы, широко использующие мусульманское право</vt:lpstr>
      <vt:lpstr>2. Правовые системы, сузившие сферу действия мусульманского права</vt:lpstr>
      <vt:lpstr>3. Правовые системы, испытывающие умеренное влияние мусульманского права</vt:lpstr>
      <vt:lpstr>4. Правовые системы, сохранившие мусульманское право только для регулирования отдельных сторон общественной жизни</vt:lpstr>
      <vt:lpstr>5. Правовые системы, почти полностью отказавшиеся от основополагающих институтов мусульманского права</vt:lpstr>
      <vt:lpstr>6. Правовые системы, почти не сохранившие влияние мусульманского права (Турция)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Шариат</dc:title>
  <dc:creator>Никита Бондарев</dc:creator>
  <cp:lastModifiedBy>дом</cp:lastModifiedBy>
  <cp:revision>17</cp:revision>
  <dcterms:created xsi:type="dcterms:W3CDTF">2015-02-12T09:34:22Z</dcterms:created>
  <dcterms:modified xsi:type="dcterms:W3CDTF">2020-10-23T02:57:01Z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520090</vt:lpwstr>
  </property>
  <property fmtid="{D5CDD505-2E9C-101B-9397-08002B2CF9AE}" pid="3" name="NXPowerLiteVersion">
    <vt:lpwstr>D4.1.4</vt:lpwstr>
  </property>
</Properties>
</file>