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33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CFAC65-5C94-40E2-AFAA-9A3422795F70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CF520F-2A64-4E87-9939-AB4C7FA3598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CFAC65-5C94-40E2-AFAA-9A3422795F70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CF520F-2A64-4E87-9939-AB4C7FA35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CFAC65-5C94-40E2-AFAA-9A3422795F70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CF520F-2A64-4E87-9939-AB4C7FA35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CFAC65-5C94-40E2-AFAA-9A3422795F70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CF520F-2A64-4E87-9939-AB4C7FA35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CFAC65-5C94-40E2-AFAA-9A3422795F70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CF520F-2A64-4E87-9939-AB4C7FA3598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CFAC65-5C94-40E2-AFAA-9A3422795F70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CF520F-2A64-4E87-9939-AB4C7FA35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CFAC65-5C94-40E2-AFAA-9A3422795F70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CF520F-2A64-4E87-9939-AB4C7FA35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CFAC65-5C94-40E2-AFAA-9A3422795F70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CF520F-2A64-4E87-9939-AB4C7FA35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CFAC65-5C94-40E2-AFAA-9A3422795F70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CF520F-2A64-4E87-9939-AB4C7FA35982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CFAC65-5C94-40E2-AFAA-9A3422795F70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CF520F-2A64-4E87-9939-AB4C7FA35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CFAC65-5C94-40E2-AFAA-9A3422795F70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CF520F-2A64-4E87-9939-AB4C7FA3598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0CFAC65-5C94-40E2-AFAA-9A3422795F70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5CF520F-2A64-4E87-9939-AB4C7FA35982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0" y="357188"/>
            <a:ext cx="7497763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3. Виды, формы и способы статистического наблюдения</a:t>
            </a:r>
            <a:endParaRPr lang="ru-RU" dirty="0"/>
          </a:p>
        </p:txBody>
      </p:sp>
      <p:pic>
        <p:nvPicPr>
          <p:cNvPr id="28675" name="Picture 2" descr="yxVVU64K_400x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2071688"/>
            <a:ext cx="3810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586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sposob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785813"/>
            <a:ext cx="721518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2644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Содержимое 2"/>
          <p:cNvSpPr>
            <a:spLocks noGrp="1"/>
          </p:cNvSpPr>
          <p:nvPr>
            <p:ph idx="1"/>
          </p:nvPr>
        </p:nvSpPr>
        <p:spPr>
          <a:xfrm>
            <a:off x="1071563" y="500063"/>
            <a:ext cx="7862887" cy="6000750"/>
          </a:xfrm>
        </p:spPr>
        <p:txBody>
          <a:bodyPr/>
          <a:lstStyle/>
          <a:p>
            <a:pPr eaLnBrk="1" hangingPunct="1"/>
            <a:r>
              <a:rPr lang="ru-RU" altLang="ru-RU" sz="2500" b="1" smtClean="0">
                <a:solidFill>
                  <a:srgbClr val="FF0000"/>
                </a:solidFill>
              </a:rPr>
              <a:t>При  непосредственном  наблюдении</a:t>
            </a:r>
            <a:r>
              <a:rPr lang="ru-RU" altLang="ru-RU" sz="2500" smtClean="0">
                <a:solidFill>
                  <a:srgbClr val="FF0000"/>
                </a:solidFill>
              </a:rPr>
              <a:t> </a:t>
            </a:r>
            <a:r>
              <a:rPr lang="ru-RU" altLang="ru-RU" sz="2500" smtClean="0"/>
              <a:t>информацию собирают специально подготовленные люди, в задачу которых входит получение сведений путем личного учета единиц совокупности: подсчета, взвешивания, измерения и т. д. значения признака. </a:t>
            </a:r>
          </a:p>
          <a:p>
            <a:pPr eaLnBrk="1" hangingPunct="1"/>
            <a:r>
              <a:rPr lang="ru-RU" altLang="ru-RU" sz="2500" b="1" smtClean="0">
                <a:solidFill>
                  <a:srgbClr val="FF0000"/>
                </a:solidFill>
              </a:rPr>
              <a:t>При  документальном  наблюдении (учете)</a:t>
            </a:r>
            <a:r>
              <a:rPr lang="ru-RU" altLang="ru-RU" sz="2500" smtClean="0">
                <a:solidFill>
                  <a:srgbClr val="FF0000"/>
                </a:solidFill>
              </a:rPr>
              <a:t> </a:t>
            </a:r>
            <a:r>
              <a:rPr lang="ru-RU" altLang="ru-RU" sz="2500" smtClean="0"/>
              <a:t>в качестве источника информации используются различного рода учетные документы.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2500" smtClean="0"/>
              <a:t>Включает в себя </a:t>
            </a:r>
            <a:r>
              <a:rPr lang="ru-RU" altLang="ru-RU" sz="2500" b="1" smtClean="0">
                <a:solidFill>
                  <a:srgbClr val="FF0000"/>
                </a:solidFill>
              </a:rPr>
              <a:t>отчетный</a:t>
            </a:r>
            <a:r>
              <a:rPr lang="ru-RU" altLang="ru-RU" sz="2500" smtClean="0"/>
              <a:t> способ наблюдения - при котором предприятия представляют статистические отчеты о своей деятельности в строго обязательном порядке.</a:t>
            </a:r>
          </a:p>
          <a:p>
            <a:pPr eaLnBrk="1" hangingPunct="1"/>
            <a:r>
              <a:rPr lang="ru-RU" altLang="ru-RU" sz="2500" b="1" smtClean="0">
                <a:solidFill>
                  <a:srgbClr val="FF0000"/>
                </a:solidFill>
              </a:rPr>
              <a:t>Опрос</a:t>
            </a:r>
            <a:r>
              <a:rPr lang="ru-RU" altLang="ru-RU" sz="2500" smtClean="0"/>
              <a:t> - способ наблюдения, при котором сведения получают со слов респондента (опрашиваемого). </a:t>
            </a:r>
          </a:p>
        </p:txBody>
      </p:sp>
    </p:spTree>
    <p:extLst>
      <p:ext uri="{BB962C8B-B14F-4D97-AF65-F5344CB8AC3E}">
        <p14:creationId xmlns:p14="http://schemas.microsoft.com/office/powerpoint/2010/main" val="172295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Содержимое 2"/>
          <p:cNvSpPr>
            <a:spLocks noGrp="1"/>
          </p:cNvSpPr>
          <p:nvPr>
            <p:ph idx="1"/>
          </p:nvPr>
        </p:nvSpPr>
        <p:spPr>
          <a:xfrm>
            <a:off x="1000125" y="0"/>
            <a:ext cx="8143875" cy="6715125"/>
          </a:xfrm>
        </p:spPr>
        <p:txBody>
          <a:bodyPr/>
          <a:lstStyle/>
          <a:p>
            <a:pPr eaLnBrk="1" hangingPunct="1"/>
            <a:r>
              <a:rPr lang="ru-RU" altLang="ru-RU" sz="2400" b="1" smtClean="0">
                <a:solidFill>
                  <a:srgbClr val="FF0000"/>
                </a:solidFill>
              </a:rPr>
              <a:t>При устном (экспедиционном) опросе</a:t>
            </a:r>
            <a:r>
              <a:rPr lang="ru-RU" altLang="ru-RU" sz="2400" smtClean="0">
                <a:solidFill>
                  <a:srgbClr val="FF0000"/>
                </a:solidFill>
              </a:rPr>
              <a:t> </a:t>
            </a:r>
            <a:r>
              <a:rPr lang="ru-RU" altLang="ru-RU" sz="2400" smtClean="0"/>
              <a:t>специально подготовленные регистраторы на основе опроса обследуемого лица заполняют переписные листы (фиксируют факты).</a:t>
            </a:r>
          </a:p>
          <a:p>
            <a:pPr eaLnBrk="1" hangingPunct="1"/>
            <a:r>
              <a:rPr lang="ru-RU" altLang="ru-RU" sz="2400" b="1" smtClean="0">
                <a:solidFill>
                  <a:srgbClr val="FF0000"/>
                </a:solidFill>
              </a:rPr>
              <a:t>Способ саморегистрации</a:t>
            </a:r>
            <a:r>
              <a:rPr lang="ru-RU" altLang="ru-RU" sz="2400" smtClean="0"/>
              <a:t> - формуляры заполняются самими респондентами, регистраторы только раздают бланки и объясняют правила их заполнения.</a:t>
            </a:r>
          </a:p>
          <a:p>
            <a:pPr eaLnBrk="1" hangingPunct="1"/>
            <a:r>
              <a:rPr lang="ru-RU" altLang="ru-RU" sz="2400" b="1" smtClean="0">
                <a:solidFill>
                  <a:srgbClr val="FF0000"/>
                </a:solidFill>
              </a:rPr>
              <a:t>Корреспондентский</a:t>
            </a:r>
            <a:r>
              <a:rPr lang="ru-RU" altLang="ru-RU" sz="2400" smtClean="0"/>
              <a:t> - формуляры заполняются и отсылаются опрашиваемыми лицами в адрес организации, проводящей исследование, без участия регистраторов на основе инструкций по их заполнению. </a:t>
            </a:r>
          </a:p>
          <a:p>
            <a:pPr eaLnBrk="1" hangingPunct="1"/>
            <a:r>
              <a:rPr lang="ru-RU" altLang="ru-RU" sz="2400" b="1" smtClean="0">
                <a:solidFill>
                  <a:srgbClr val="FF0000"/>
                </a:solidFill>
              </a:rPr>
              <a:t>Анкетный</a:t>
            </a:r>
            <a:r>
              <a:rPr lang="ru-RU" altLang="ru-RU" sz="2400" smtClean="0">
                <a:solidFill>
                  <a:srgbClr val="FF0000"/>
                </a:solidFill>
              </a:rPr>
              <a:t> </a:t>
            </a:r>
            <a:r>
              <a:rPr lang="ru-RU" altLang="ru-RU" sz="2400" smtClean="0"/>
              <a:t>- сбор информации осуществляется в виде анкет, представляющих собой специальные вопросники, удобен в случаях, когда не требуется высокая точность результатов.</a:t>
            </a:r>
          </a:p>
          <a:p>
            <a:pPr eaLnBrk="1" hangingPunct="1"/>
            <a:r>
              <a:rPr lang="ru-RU" altLang="ru-RU" sz="2400" b="1" smtClean="0">
                <a:solidFill>
                  <a:srgbClr val="FF0000"/>
                </a:solidFill>
              </a:rPr>
              <a:t>Явочный</a:t>
            </a:r>
            <a:r>
              <a:rPr lang="ru-RU" altLang="ru-RU" sz="2400" smtClean="0"/>
              <a:t> - заключается в предоставлении сведений в соответствующие органы в явочном порядке.</a:t>
            </a:r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91470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357188"/>
            <a:ext cx="5357813" cy="614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438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/>
          </p:cNvSpPr>
          <p:nvPr>
            <p:ph idx="1"/>
          </p:nvPr>
        </p:nvSpPr>
        <p:spPr>
          <a:xfrm>
            <a:off x="1116013" y="765175"/>
            <a:ext cx="7818437" cy="5903913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ru-RU" altLang="ru-RU" sz="2400" b="1" dirty="0" smtClean="0"/>
              <a:t>Задание </a:t>
            </a:r>
            <a:r>
              <a:rPr lang="ru-RU" altLang="ru-RU" sz="2400" dirty="0" smtClean="0"/>
              <a:t>.</a:t>
            </a:r>
            <a:r>
              <a:rPr lang="ru-RU" altLang="ru-RU" sz="2400" b="1" dirty="0" smtClean="0"/>
              <a:t> </a:t>
            </a:r>
            <a:r>
              <a:rPr lang="ru-RU" altLang="ru-RU" sz="2400" dirty="0" smtClean="0"/>
              <a:t>Определите  форму, вид (по времени регистрации и по охвату единиц наблюдения) и способ следующих статистических наблюдений: 1) всеобщая перепись населения страны; 2) бюджетные обследования семей; 3) инвентаризация основных фондов; 4) изучение  цен на рынках; 5) определение качества продукции на отдельном предприятии; 6) перепись скота в стране; 7) опрос общественного мнения по какой-либо  проблеме.</a:t>
            </a:r>
          </a:p>
        </p:txBody>
      </p:sp>
    </p:spTree>
    <p:extLst>
      <p:ext uri="{BB962C8B-B14F-4D97-AF65-F5344CB8AC3E}">
        <p14:creationId xmlns:p14="http://schemas.microsoft.com/office/powerpoint/2010/main" val="409153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Группа 5"/>
          <p:cNvGrpSpPr>
            <a:grpSpLocks/>
          </p:cNvGrpSpPr>
          <p:nvPr/>
        </p:nvGrpSpPr>
        <p:grpSpPr bwMode="auto">
          <a:xfrm>
            <a:off x="539750" y="404813"/>
            <a:ext cx="8243888" cy="5764212"/>
            <a:chOff x="2123728" y="620688"/>
            <a:chExt cx="7020272" cy="4835852"/>
          </a:xfrm>
        </p:grpSpPr>
        <p:pic>
          <p:nvPicPr>
            <p:cNvPr id="29699" name="Picture 2" descr="http://www.sapanet.ru/UMM/%7Bc970a46f-c819-4ba4-bfa4-2df363a232c7%7D/img/%D0%A1%D0%A21_2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3728" y="620688"/>
              <a:ext cx="7020272" cy="4835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 rot="699392">
              <a:off x="5929248" y="1373168"/>
              <a:ext cx="1807453" cy="110542"/>
            </a:xfrm>
            <a:prstGeom prst="rect">
              <a:avLst/>
            </a:prstGeom>
            <a:solidFill>
              <a:srgbClr val="BBDEFD">
                <a:alpha val="97647"/>
              </a:srgbClr>
            </a:solidFill>
            <a:ln>
              <a:solidFill>
                <a:srgbClr val="BBDEFD">
                  <a:alpha val="2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7007141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i_0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1143000"/>
            <a:ext cx="6929437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078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Содержимое 2"/>
          <p:cNvSpPr>
            <a:spLocks noGrp="1"/>
          </p:cNvSpPr>
          <p:nvPr>
            <p:ph idx="1"/>
          </p:nvPr>
        </p:nvSpPr>
        <p:spPr>
          <a:xfrm>
            <a:off x="857250" y="214313"/>
            <a:ext cx="8286750" cy="6357937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altLang="ru-RU" sz="2500" smtClean="0"/>
              <a:t>Задачей </a:t>
            </a:r>
            <a:r>
              <a:rPr lang="ru-RU" altLang="ru-RU" sz="2500" b="1" smtClean="0">
                <a:solidFill>
                  <a:srgbClr val="FF0000"/>
                </a:solidFill>
              </a:rPr>
              <a:t>сплошного наблюдения</a:t>
            </a:r>
            <a:r>
              <a:rPr lang="ru-RU" altLang="ru-RU" sz="2500" smtClean="0"/>
              <a:t> является получение информации обо всех единицах исследуемой совокупности (перепись населения, инвентаризация и т.д.).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2500" smtClean="0"/>
              <a:t>При </a:t>
            </a:r>
            <a:r>
              <a:rPr lang="ru-RU" altLang="ru-RU" sz="2500" b="1" smtClean="0">
                <a:solidFill>
                  <a:srgbClr val="FF0000"/>
                </a:solidFill>
              </a:rPr>
              <a:t>несплошном наблюдении</a:t>
            </a:r>
            <a:r>
              <a:rPr lang="ru-RU" altLang="ru-RU" sz="2500" smtClean="0">
                <a:solidFill>
                  <a:srgbClr val="FF0000"/>
                </a:solidFill>
              </a:rPr>
              <a:t> </a:t>
            </a:r>
            <a:r>
              <a:rPr lang="ru-RU" altLang="ru-RU" sz="2500" smtClean="0"/>
              <a:t>обследованию подлежит часть единиц статистической совокупности. </a:t>
            </a:r>
          </a:p>
          <a:p>
            <a:pPr eaLnBrk="1" hangingPunct="1"/>
            <a:r>
              <a:rPr lang="ru-RU" altLang="ru-RU" sz="2500" b="1" smtClean="0">
                <a:solidFill>
                  <a:srgbClr val="FF0000"/>
                </a:solidFill>
              </a:rPr>
              <a:t>Выборочное наблюдение</a:t>
            </a:r>
            <a:r>
              <a:rPr lang="ru-RU" altLang="ru-RU" sz="2500" b="1" smtClean="0"/>
              <a:t> </a:t>
            </a:r>
            <a:r>
              <a:rPr lang="ru-RU" altLang="ru-RU" sz="2500" smtClean="0"/>
              <a:t>- основано на случайном отборе единиц, которые подвергаются наблюдению.</a:t>
            </a:r>
          </a:p>
          <a:p>
            <a:pPr eaLnBrk="1" hangingPunct="1"/>
            <a:r>
              <a:rPr lang="ru-RU" altLang="ru-RU" sz="2500" b="1" smtClean="0">
                <a:solidFill>
                  <a:srgbClr val="FF0000"/>
                </a:solidFill>
              </a:rPr>
              <a:t>Монографическое наблюдение</a:t>
            </a:r>
            <a:r>
              <a:rPr lang="ru-RU" altLang="ru-RU" sz="2500" smtClean="0">
                <a:solidFill>
                  <a:srgbClr val="FF0000"/>
                </a:solidFill>
              </a:rPr>
              <a:t> </a:t>
            </a:r>
            <a:r>
              <a:rPr lang="ru-RU" altLang="ru-RU" sz="2500" smtClean="0"/>
              <a:t>(описание) заключается в подробном описании отдельных единиц статистической совокупности, характеризующихся редкими качественными свойствами. </a:t>
            </a:r>
          </a:p>
          <a:p>
            <a:pPr eaLnBrk="1" hangingPunct="1"/>
            <a:r>
              <a:rPr lang="ru-RU" altLang="ru-RU" sz="2500" b="1" smtClean="0">
                <a:solidFill>
                  <a:srgbClr val="FF0000"/>
                </a:solidFill>
              </a:rPr>
              <a:t>Метод основного массива</a:t>
            </a:r>
            <a:r>
              <a:rPr lang="ru-RU" altLang="ru-RU" sz="2500" smtClean="0"/>
              <a:t> - состоит в изучении самых существенных, наиболее крупных единиц совокупности, имеющих по основному признаку наибольший удельный вес в изучаемой совокупности.</a:t>
            </a:r>
          </a:p>
          <a:p>
            <a:pPr eaLnBrk="1" hangingPunct="1">
              <a:buFont typeface="Wingdings 2" pitchFamily="18" charset="2"/>
              <a:buNone/>
            </a:pPr>
            <a:endParaRPr lang="ru-RU" altLang="ru-RU" sz="2600" smtClean="0"/>
          </a:p>
          <a:p>
            <a:pPr>
              <a:buFont typeface="Wingdings 2" pitchFamily="18" charset="2"/>
              <a:buNone/>
            </a:pPr>
            <a:endParaRPr lang="ru-RU" altLang="ru-RU" sz="2600" smtClean="0"/>
          </a:p>
          <a:p>
            <a:pPr eaLnBrk="1" hangingPunct="1">
              <a:buFont typeface="Wingdings 2" pitchFamily="18" charset="2"/>
              <a:buNone/>
            </a:pPr>
            <a:endParaRPr lang="ru-RU" altLang="ru-RU" sz="2400" smtClean="0"/>
          </a:p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9449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Содержимое 2"/>
          <p:cNvSpPr>
            <a:spLocks noGrp="1"/>
          </p:cNvSpPr>
          <p:nvPr>
            <p:ph idx="1"/>
          </p:nvPr>
        </p:nvSpPr>
        <p:spPr>
          <a:xfrm>
            <a:off x="1143000" y="500063"/>
            <a:ext cx="7791450" cy="60721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altLang="ru-RU" sz="2600" b="1" smtClean="0">
                <a:solidFill>
                  <a:srgbClr val="FF0000"/>
                </a:solidFill>
              </a:rPr>
              <a:t>Непрерывное (текущее) </a:t>
            </a:r>
            <a:r>
              <a:rPr lang="ru-RU" altLang="ru-RU" sz="2600" smtClean="0">
                <a:solidFill>
                  <a:srgbClr val="FF0000"/>
                </a:solidFill>
              </a:rPr>
              <a:t> </a:t>
            </a:r>
            <a:r>
              <a:rPr lang="ru-RU" altLang="ru-RU" sz="2600" b="1" smtClean="0">
                <a:solidFill>
                  <a:srgbClr val="FF0000"/>
                </a:solidFill>
              </a:rPr>
              <a:t>наблюдение</a:t>
            </a:r>
            <a:r>
              <a:rPr lang="ru-RU" altLang="ru-RU" sz="2600" smtClean="0">
                <a:solidFill>
                  <a:srgbClr val="FF0000"/>
                </a:solidFill>
              </a:rPr>
              <a:t> </a:t>
            </a:r>
            <a:r>
              <a:rPr lang="ru-RU" altLang="ru-RU" sz="2600" smtClean="0"/>
              <a:t>состоит в том, что факты регистрируются непрерывно по мере их поступления (регистрация рождений, смертей, учет отработанного времени табельным путем, учет посещаемости и т.д.).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2600" b="1" smtClean="0">
                <a:solidFill>
                  <a:srgbClr val="FF0000"/>
                </a:solidFill>
              </a:rPr>
              <a:t>Прерывное наблюдение</a:t>
            </a:r>
            <a:r>
              <a:rPr lang="ru-RU" altLang="ru-RU" sz="2600" smtClean="0"/>
              <a:t> - проводится по мере необходимости, при этом допускаются временные разрывы в регистрации данных:</a:t>
            </a:r>
          </a:p>
          <a:p>
            <a:pPr eaLnBrk="1" hangingPunct="1"/>
            <a:r>
              <a:rPr lang="ru-RU" altLang="ru-RU" sz="2600" b="1" smtClean="0">
                <a:solidFill>
                  <a:srgbClr val="FF0000"/>
                </a:solidFill>
              </a:rPr>
              <a:t>периодическое</a:t>
            </a:r>
            <a:r>
              <a:rPr lang="ru-RU" altLang="ru-RU" sz="2600" smtClean="0"/>
              <a:t> наблюдение - проводится через сравнительно равные интервалы времени (перепись населения);</a:t>
            </a:r>
          </a:p>
          <a:p>
            <a:pPr eaLnBrk="1" hangingPunct="1"/>
            <a:r>
              <a:rPr lang="ru-RU" altLang="ru-RU" sz="2600" b="1" smtClean="0">
                <a:solidFill>
                  <a:srgbClr val="FF0000"/>
                </a:solidFill>
              </a:rPr>
              <a:t>единовременное</a:t>
            </a:r>
            <a:r>
              <a:rPr lang="ru-RU" altLang="ru-RU" sz="2600" smtClean="0"/>
              <a:t> наблюдение - осуществляется без соблюдения строгой периодичности его проведения.</a:t>
            </a:r>
          </a:p>
        </p:txBody>
      </p:sp>
    </p:spTree>
    <p:extLst>
      <p:ext uri="{BB962C8B-B14F-4D97-AF65-F5344CB8AC3E}">
        <p14:creationId xmlns:p14="http://schemas.microsoft.com/office/powerpoint/2010/main" val="269413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1" name="Picture 5" descr="image0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1643063"/>
            <a:ext cx="7072312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864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Содержимое 2"/>
          <p:cNvSpPr>
            <a:spLocks noGrp="1"/>
          </p:cNvSpPr>
          <p:nvPr>
            <p:ph idx="1"/>
          </p:nvPr>
        </p:nvSpPr>
        <p:spPr>
          <a:xfrm>
            <a:off x="1214438" y="285750"/>
            <a:ext cx="7720012" cy="635793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altLang="ru-RU" sz="2800" b="1" smtClean="0">
                <a:solidFill>
                  <a:srgbClr val="FF0000"/>
                </a:solidFill>
              </a:rPr>
              <a:t>Отчетность</a:t>
            </a:r>
            <a:r>
              <a:rPr lang="ru-RU" altLang="ru-RU" sz="2800" b="1" smtClean="0"/>
              <a:t> -</a:t>
            </a:r>
            <a:r>
              <a:rPr lang="ru-RU" altLang="ru-RU" sz="2800" smtClean="0"/>
              <a:t> основная  форма статистического наблюдения, которая заключается в получении статистическими органами данных от единиц наблюдения.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2800" smtClean="0"/>
              <a:t>Данные поступают в органы статистики от предприятий и организаций в виде обязательных отчетов об их деятельности.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2800" b="1" smtClean="0">
                <a:solidFill>
                  <a:srgbClr val="FF0000"/>
                </a:solidFill>
              </a:rPr>
              <a:t>Отчётные документы </a:t>
            </a:r>
            <a:r>
              <a:rPr lang="ru-RU" altLang="ru-RU" sz="2800" smtClean="0"/>
              <a:t>утверждаются Министерством финансов и Госкомстатом страны.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2800" i="1" smtClean="0">
                <a:solidFill>
                  <a:srgbClr val="FF0000"/>
                </a:solidFill>
              </a:rPr>
              <a:t>Основными формами отчетности </a:t>
            </a:r>
            <a:r>
              <a:rPr lang="ru-RU" altLang="ru-RU" sz="2800" smtClean="0"/>
              <a:t>являются бухгалтерский баланс и отчет о финансовых результатах.</a:t>
            </a:r>
          </a:p>
        </p:txBody>
      </p:sp>
    </p:spTree>
    <p:extLst>
      <p:ext uri="{BB962C8B-B14F-4D97-AF65-F5344CB8AC3E}">
        <p14:creationId xmlns:p14="http://schemas.microsoft.com/office/powerpoint/2010/main" val="257069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Содержимое 2"/>
          <p:cNvSpPr>
            <a:spLocks noGrp="1"/>
          </p:cNvSpPr>
          <p:nvPr>
            <p:ph idx="1"/>
          </p:nvPr>
        </p:nvSpPr>
        <p:spPr>
          <a:xfrm>
            <a:off x="1143000" y="500063"/>
            <a:ext cx="7791450" cy="574833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altLang="ru-RU" b="1" smtClean="0">
                <a:solidFill>
                  <a:srgbClr val="FF0000"/>
                </a:solidFill>
              </a:rPr>
              <a:t>Специально организованные статистические наблюдения</a:t>
            </a:r>
            <a:r>
              <a:rPr lang="ru-RU" altLang="ru-RU" smtClean="0">
                <a:solidFill>
                  <a:srgbClr val="FF0000"/>
                </a:solidFill>
              </a:rPr>
              <a:t> </a:t>
            </a:r>
            <a:r>
              <a:rPr lang="ru-RU" altLang="ru-RU" smtClean="0"/>
              <a:t>представляют собой сбор сведений посредством переписей, единовременных учетов и обследований.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mtClean="0"/>
              <a:t>Специально организованное статистическое наблюдение требует специально подготовленных людей, специально разработанной программы, является трудоемким и дорогостоящим.</a:t>
            </a:r>
          </a:p>
        </p:txBody>
      </p:sp>
    </p:spTree>
    <p:extLst>
      <p:ext uri="{BB962C8B-B14F-4D97-AF65-F5344CB8AC3E}">
        <p14:creationId xmlns:p14="http://schemas.microsoft.com/office/powerpoint/2010/main" val="233765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Содержимое 2"/>
          <p:cNvSpPr>
            <a:spLocks noGrp="1"/>
          </p:cNvSpPr>
          <p:nvPr>
            <p:ph idx="1"/>
          </p:nvPr>
        </p:nvSpPr>
        <p:spPr>
          <a:xfrm>
            <a:off x="1435100" y="1071563"/>
            <a:ext cx="7499350" cy="517683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altLang="ru-RU" b="1" smtClean="0">
                <a:solidFill>
                  <a:srgbClr val="FF0000"/>
                </a:solidFill>
              </a:rPr>
              <a:t>Регистром</a:t>
            </a:r>
            <a:r>
              <a:rPr lang="ru-RU" altLang="ru-RU" b="1" smtClean="0"/>
              <a:t> </a:t>
            </a:r>
            <a:r>
              <a:rPr lang="ru-RU" altLang="ru-RU" smtClean="0"/>
              <a:t>называется</a:t>
            </a:r>
            <a:r>
              <a:rPr lang="ru-RU" altLang="ru-RU" b="1" smtClean="0"/>
              <a:t> </a:t>
            </a:r>
            <a:r>
              <a:rPr lang="ru-RU" altLang="ru-RU" smtClean="0"/>
              <a:t>форма непрерывного статистического наблюдения  за долговременными процессами по совокупности показателей.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mtClean="0"/>
              <a:t>К наиболее известным относятся два вида регистров: </a:t>
            </a:r>
            <a:r>
              <a:rPr lang="ru-RU" altLang="ru-RU" b="1" smtClean="0">
                <a:solidFill>
                  <a:srgbClr val="FF0000"/>
                </a:solidFill>
              </a:rPr>
              <a:t>регистры населения</a:t>
            </a:r>
            <a:r>
              <a:rPr lang="ru-RU" altLang="ru-RU" smtClean="0">
                <a:solidFill>
                  <a:srgbClr val="FF0000"/>
                </a:solidFill>
              </a:rPr>
              <a:t> </a:t>
            </a:r>
            <a:r>
              <a:rPr lang="ru-RU" altLang="ru-RU" smtClean="0"/>
              <a:t>и </a:t>
            </a:r>
            <a:r>
              <a:rPr lang="ru-RU" altLang="ru-RU" b="1" smtClean="0">
                <a:solidFill>
                  <a:srgbClr val="FF0000"/>
                </a:solidFill>
              </a:rPr>
              <a:t>регистры предприятий</a:t>
            </a:r>
            <a:r>
              <a:rPr lang="ru-RU" altLang="ru-RU" b="1" smtClean="0"/>
              <a:t>.</a:t>
            </a:r>
            <a:r>
              <a:rPr lang="ru-RU" altLang="ru-RU" smtClean="0"/>
              <a:t> </a:t>
            </a:r>
          </a:p>
          <a:p>
            <a:pPr eaLnBrk="1" hangingPunct="1">
              <a:buFont typeface="Wingdings 2" pitchFamily="18" charset="2"/>
              <a:buNone/>
            </a:pPr>
            <a:endParaRPr lang="ru-RU" altLang="ru-RU" smtClean="0"/>
          </a:p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81350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</TotalTime>
  <Words>334</Words>
  <Application>Microsoft Office PowerPoint</Application>
  <PresentationFormat>Экран (4:3)</PresentationFormat>
  <Paragraphs>30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Солнцестояние</vt:lpstr>
      <vt:lpstr>3. Виды, формы и способы статистического наблюдения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 Виды, формы и способы статистического наблюдения</dc:title>
  <dc:creator>User</dc:creator>
  <cp:lastModifiedBy>User</cp:lastModifiedBy>
  <cp:revision>1</cp:revision>
  <dcterms:created xsi:type="dcterms:W3CDTF">2020-09-12T11:06:27Z</dcterms:created>
  <dcterms:modified xsi:type="dcterms:W3CDTF">2020-09-12T11:10:43Z</dcterms:modified>
</cp:coreProperties>
</file>