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ADD5C-A843-4D98-94C9-86E7F8115B15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8489C-FEAD-4197-A915-7B6C9042D0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56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 b="1" i="1" smtClean="0"/>
              <a:t>Лекция 4. Слайд №11.</a:t>
            </a:r>
          </a:p>
          <a:p>
            <a:r>
              <a:rPr lang="ru-RU" altLang="ru-RU" sz="1000" b="1" i="1" u="sng" smtClean="0">
                <a:solidFill>
                  <a:schemeClr val="tx2"/>
                </a:solidFill>
              </a:rPr>
              <a:t>4. Агрегатный индекс себестоимости</a:t>
            </a:r>
            <a:r>
              <a:rPr lang="ru-RU" altLang="ru-RU" sz="1000" smtClean="0">
                <a:solidFill>
                  <a:schemeClr val="tx2"/>
                </a:solidFill>
              </a:rPr>
              <a:t> рассчитывается для определения общего изменения уровня себестоимости нескольких видов продукции, выпускаемых предприятием. Числитель этого индекса отражает затраты на производство текущего периода, а знаменатель – условную величину затрат при сохранении себестоимости на базисном уровне.</a:t>
            </a:r>
            <a:endParaRPr lang="ru-RU" altLang="ru-RU" sz="1000" b="1" i="1" u="sng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</a:t>
            </a:r>
            <a:r>
              <a:rPr lang="ru-RU" altLang="ru-RU" sz="1000" b="1" i="1" smtClean="0"/>
              <a:t>5.</a:t>
            </a:r>
          </a:p>
          <a:p>
            <a:r>
              <a:rPr lang="ru-RU" altLang="ru-RU" sz="1000" smtClean="0"/>
              <a:t>Средняя цена в каждом регионе возрасла. В целом же средняя цена снизилась на 2,2%. Такое несоответствие объясняется влиянием изменения структуры реализации товаров по регионам.</a:t>
            </a:r>
          </a:p>
          <a:p>
            <a:r>
              <a:rPr lang="ru-RU" altLang="ru-RU" sz="1000" smtClean="0"/>
              <a:t>Первая часть в выражении для </a:t>
            </a:r>
            <a:r>
              <a:rPr lang="ru-RU" altLang="ru-RU" sz="1000" b="1" i="1" u="sng" smtClean="0"/>
              <a:t>индекса структурных сдвигов</a:t>
            </a:r>
            <a:r>
              <a:rPr lang="ru-RU" altLang="ru-RU" sz="1000" smtClean="0"/>
              <a:t> показывает какой была бы средняя цена в июле, если бы цены в каждом регионе сохранились на прежнем июньском уровне. Вторая часть отражает фактическую среднюю цену июня. В целом, за счет структурных сдвигов, цены снизились на 10,9%.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</a:t>
            </a:r>
            <a:r>
              <a:rPr lang="ru-RU" altLang="ru-RU" sz="1000" b="1" i="1" smtClean="0"/>
              <a:t>6.</a:t>
            </a:r>
          </a:p>
          <a:p>
            <a:r>
              <a:rPr lang="ru-RU" altLang="ru-RU" sz="1000" smtClean="0"/>
              <a:t>Если бы структура реализации товара А по регионам не изменилась, средняя цена возросла бы на 9,8%. Однако влияние на среднюю цену структурных сдвигов оказалось сильнее (что видно из второй зависимости).</a:t>
            </a:r>
          </a:p>
          <a:p>
            <a:r>
              <a:rPr lang="ru-RU" altLang="ru-RU" sz="1000" smtClean="0"/>
              <a:t>Аналогично строятся индексы структурных сдвигов для анализа изменения себестоимости, урожайности и т.д.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№24.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 b="1" i="1" smtClean="0"/>
              <a:t>Лекция 4. Слайд №12.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 b="1" i="1" smtClean="0"/>
              <a:t>Лекция 4. Слайд №12.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20</a:t>
            </a:r>
            <a:r>
              <a:rPr lang="ru-RU" altLang="ru-RU" sz="1000" b="1" i="1" smtClean="0"/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21</a:t>
            </a:r>
            <a:r>
              <a:rPr lang="ru-RU" altLang="ru-RU" sz="1000" b="1" i="1" smtClean="0"/>
              <a:t>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22</a:t>
            </a:r>
            <a:r>
              <a:rPr lang="ru-RU" altLang="ru-RU" sz="1000" b="1" i="1" smtClean="0"/>
              <a:t>.</a:t>
            </a:r>
          </a:p>
          <a:p>
            <a:r>
              <a:rPr lang="ru-RU" altLang="ru-RU" sz="1000" smtClean="0"/>
              <a:t>Все рассмотренные выше индексы рассчитывались по нескольким товарам, реализуемым в одном месте, или видам продукции, производимым на одном предприятии.</a:t>
            </a:r>
          </a:p>
          <a:p>
            <a:r>
              <a:rPr lang="ru-RU" altLang="ru-RU" sz="1000" smtClean="0"/>
              <a:t>Если реализуется только один вид продукции, то можно рассчитать его среднюю цену в каждом периоде. Тогда отношение средней цены текущего периода к средней цене базового периода – </a:t>
            </a:r>
            <a:r>
              <a:rPr lang="ru-RU" altLang="ru-RU" sz="1000" b="1" i="1" u="sng" smtClean="0"/>
              <a:t>индекс переменного состава.</a:t>
            </a:r>
            <a:endParaRPr lang="ru-RU" altLang="ru-RU" sz="1000" smtClean="0"/>
          </a:p>
          <a:p>
            <a:r>
              <a:rPr lang="ru-RU" altLang="ru-RU" sz="1000" smtClean="0"/>
              <a:t>Данный индекс характеризует не только изменение индивидуальных цен в местах продажи, но и изменение структуры реализации по предприятиям розничной и оптовой торговли, рынкам, городам и регионам. Для оценки воздействия этого фактора рассчитывается </a:t>
            </a:r>
            <a:r>
              <a:rPr lang="ru-RU" altLang="ru-RU" sz="1000" b="1" i="1" u="sng" smtClean="0"/>
              <a:t>индекс структурных сдвигов.</a:t>
            </a:r>
            <a:endParaRPr lang="ru-RU" altLang="ru-RU" sz="10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</a:t>
            </a:r>
            <a:r>
              <a:rPr lang="en-US" altLang="ru-RU" sz="1000" b="1" i="1" smtClean="0"/>
              <a:t>2</a:t>
            </a:r>
            <a:r>
              <a:rPr lang="ru-RU" altLang="ru-RU" sz="1000" b="1" i="1" smtClean="0"/>
              <a:t>3.</a:t>
            </a:r>
          </a:p>
          <a:p>
            <a:r>
              <a:rPr lang="ru-RU" altLang="ru-RU" sz="1000" b="1" i="1" u="sng" smtClean="0"/>
              <a:t>Индекс цен фиксированного </a:t>
            </a:r>
            <a:r>
              <a:rPr lang="ru-RU" altLang="ru-RU" sz="1000" smtClean="0"/>
              <a:t> состава не учитывает изменения структуры.</a:t>
            </a:r>
            <a:endParaRPr lang="ru-RU" altLang="ru-RU" sz="1000" b="1" i="1" u="sng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№24.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altLang="ru-RU" sz="1000" b="1" i="1" smtClean="0"/>
              <a:t>Лекция 4. Слайд №24.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2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78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5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0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313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18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81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71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8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7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549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7AC43-8B19-4828-A398-D65F140DB91B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7CEFE-CD23-48B9-A53C-261B09F2A6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6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Индивидуальные и агрегатные индексы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3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24</a:t>
            </a:r>
            <a:endParaRPr lang="ru-RU" altLang="ru-RU" sz="1400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47650" y="11779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66713" y="1284288"/>
            <a:ext cx="8356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altLang="ru-RU">
                <a:latin typeface="Times New Roman" pitchFamily="18" charset="0"/>
              </a:rPr>
              <a:t>Пример 3. </a:t>
            </a:r>
            <a:r>
              <a:rPr lang="ru-RU" altLang="ru-RU" b="0">
                <a:latin typeface="Times New Roman" pitchFamily="18" charset="0"/>
              </a:rPr>
              <a:t>Имеются следующие данные о реализации товара А в двух регионах:</a:t>
            </a:r>
            <a:endParaRPr lang="ru-RU" altLang="ru-RU">
              <a:latin typeface="Times New Roman" pitchFamily="18" charset="0"/>
            </a:endParaRPr>
          </a:p>
        </p:txBody>
      </p:sp>
      <p:graphicFrame>
        <p:nvGraphicFramePr>
          <p:cNvPr id="275544" name="Group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681957"/>
              </p:ext>
            </p:extLst>
          </p:nvPr>
        </p:nvGraphicFramePr>
        <p:xfrm>
          <a:off x="363538" y="2292350"/>
          <a:ext cx="8416925" cy="2513012"/>
        </p:xfrm>
        <a:graphic>
          <a:graphicData uri="http://schemas.openxmlformats.org/drawingml/2006/table">
            <a:tbl>
              <a:tblPr/>
              <a:tblGrid>
                <a:gridCol w="1073150"/>
                <a:gridCol w="1204912"/>
                <a:gridCol w="1146175"/>
                <a:gridCol w="1103313"/>
                <a:gridCol w="1060450"/>
                <a:gridCol w="942975"/>
                <a:gridCol w="928687"/>
                <a:gridCol w="957263"/>
              </a:tblGrid>
              <a:tr h="44615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Регион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Июнь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Июль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Расчетные графы,  д е.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9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цена за шт., д е.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продано шт.,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цена за шт., д е.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продано шт.,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234000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216000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171000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153000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405000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369000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7706" name="Text Box 67"/>
          <p:cNvSpPr txBox="1">
            <a:spLocks noChangeArrowheads="1"/>
          </p:cNvSpPr>
          <p:nvPr/>
        </p:nvSpPr>
        <p:spPr bwMode="auto">
          <a:xfrm>
            <a:off x="395288" y="5291138"/>
            <a:ext cx="8356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ru-RU" b="0" dirty="0" smtClean="0">
                <a:latin typeface="Times New Roman" pitchFamily="18" charset="0"/>
              </a:rPr>
              <a:t>I</a:t>
            </a:r>
            <a:r>
              <a:rPr lang="ru-RU" altLang="ru-RU" b="0" dirty="0" err="1" smtClean="0">
                <a:latin typeface="Times New Roman" pitchFamily="18" charset="0"/>
              </a:rPr>
              <a:t>пс</a:t>
            </a:r>
            <a:r>
              <a:rPr lang="ru-RU" altLang="ru-RU" b="0" dirty="0" smtClean="0">
                <a:latin typeface="Times New Roman" pitchFamily="18" charset="0"/>
              </a:rPr>
              <a:t> =405000/27000 : 460000/30000 = 15/15,3 = 0,98	          0,89*1,098 = 0,98</a:t>
            </a:r>
          </a:p>
          <a:p>
            <a:pPr algn="l"/>
            <a:r>
              <a:rPr lang="en-US" altLang="ru-RU" b="0" dirty="0" smtClean="0">
                <a:latin typeface="Times New Roman" pitchFamily="18" charset="0"/>
              </a:rPr>
              <a:t>I</a:t>
            </a:r>
            <a:r>
              <a:rPr lang="ru-RU" altLang="ru-RU" b="0" dirty="0" err="1" smtClean="0">
                <a:latin typeface="Times New Roman" pitchFamily="18" charset="0"/>
              </a:rPr>
              <a:t>стр</a:t>
            </a:r>
            <a:r>
              <a:rPr lang="ru-RU" altLang="ru-RU" b="0" dirty="0" smtClean="0">
                <a:latin typeface="Times New Roman" pitchFamily="18" charset="0"/>
              </a:rPr>
              <a:t> = </a:t>
            </a:r>
            <a:r>
              <a:rPr lang="ru-RU" altLang="ru-RU" b="0" dirty="0" smtClean="0">
                <a:latin typeface="Times New Roman" pitchFamily="18" charset="0"/>
              </a:rPr>
              <a:t> 369000/27000 : 460000/30000 = 13,7/15,3 = 0,89</a:t>
            </a:r>
          </a:p>
          <a:p>
            <a:pPr algn="l"/>
            <a:r>
              <a:rPr lang="en-US" altLang="ru-RU" b="0" dirty="0" smtClean="0">
                <a:latin typeface="Times New Roman" pitchFamily="18" charset="0"/>
              </a:rPr>
              <a:t>I</a:t>
            </a:r>
            <a:r>
              <a:rPr lang="ru-RU" altLang="ru-RU" b="0" dirty="0" err="1" smtClean="0">
                <a:latin typeface="Times New Roman" pitchFamily="18" charset="0"/>
              </a:rPr>
              <a:t>фс</a:t>
            </a:r>
            <a:r>
              <a:rPr lang="ru-RU" altLang="ru-RU" b="0" dirty="0" smtClean="0">
                <a:latin typeface="Times New Roman" pitchFamily="18" charset="0"/>
              </a:rPr>
              <a:t> = 405000/369000 = 1,098	</a:t>
            </a:r>
            <a:endParaRPr lang="ru-RU" altLang="ru-RU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5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25</a:t>
            </a:r>
            <a:endParaRPr lang="ru-RU" altLang="ru-RU" sz="1400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Индексы постоянного и переменного состава</a:t>
            </a:r>
          </a:p>
        </p:txBody>
      </p:sp>
      <p:grpSp>
        <p:nvGrpSpPr>
          <p:cNvPr id="268386" name="Group 98"/>
          <p:cNvGrpSpPr>
            <a:grpSpLocks/>
          </p:cNvGrpSpPr>
          <p:nvPr/>
        </p:nvGrpSpPr>
        <p:grpSpPr bwMode="auto">
          <a:xfrm>
            <a:off x="338137" y="1212850"/>
            <a:ext cx="8623300" cy="2487613"/>
            <a:chOff x="213" y="764"/>
            <a:chExt cx="5432" cy="1567"/>
          </a:xfrm>
        </p:grpSpPr>
        <p:sp>
          <p:nvSpPr>
            <p:cNvPr id="28682" name="Text Box 93"/>
            <p:cNvSpPr txBox="1">
              <a:spLocks noChangeArrowheads="1"/>
            </p:cNvSpPr>
            <p:nvPr/>
          </p:nvSpPr>
          <p:spPr bwMode="auto">
            <a:xfrm>
              <a:off x="213" y="764"/>
              <a:ext cx="543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1. Индекс цен переменного состава:</a:t>
              </a:r>
            </a:p>
          </p:txBody>
        </p:sp>
        <p:graphicFrame>
          <p:nvGraphicFramePr>
            <p:cNvPr id="28683" name="Object 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4250313"/>
                </p:ext>
              </p:extLst>
            </p:nvPr>
          </p:nvGraphicFramePr>
          <p:xfrm>
            <a:off x="540" y="1155"/>
            <a:ext cx="4655" cy="1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8" name="Формула" r:id="rId4" imgW="3492360" imgH="901440" progId="Equation.3">
                    <p:embed/>
                  </p:oleObj>
                </mc:Choice>
                <mc:Fallback>
                  <p:oleObj name="Формула" r:id="rId4" imgW="349236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" y="1155"/>
                          <a:ext cx="4655" cy="1176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07763" dir="18900000" algn="ctr" rotWithShape="0">
                                  <a:srgbClr val="808080">
                                    <a:alpha val="50000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8387" name="Group 99"/>
          <p:cNvGrpSpPr>
            <a:grpSpLocks/>
          </p:cNvGrpSpPr>
          <p:nvPr/>
        </p:nvGrpSpPr>
        <p:grpSpPr bwMode="auto">
          <a:xfrm>
            <a:off x="352425" y="3895725"/>
            <a:ext cx="8526463" cy="2503488"/>
            <a:chOff x="222" y="2454"/>
            <a:chExt cx="5371" cy="1577"/>
          </a:xfrm>
        </p:grpSpPr>
        <p:sp>
          <p:nvSpPr>
            <p:cNvPr id="28680" name="Text Box 96"/>
            <p:cNvSpPr txBox="1">
              <a:spLocks noChangeArrowheads="1"/>
            </p:cNvSpPr>
            <p:nvPr/>
          </p:nvSpPr>
          <p:spPr bwMode="auto">
            <a:xfrm>
              <a:off x="222" y="245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2. Индекс структурных сдвигов:</a:t>
              </a:r>
            </a:p>
          </p:txBody>
        </p:sp>
        <p:graphicFrame>
          <p:nvGraphicFramePr>
            <p:cNvPr id="28681" name="Object 9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1827554"/>
                </p:ext>
              </p:extLst>
            </p:nvPr>
          </p:nvGraphicFramePr>
          <p:xfrm>
            <a:off x="559" y="2836"/>
            <a:ext cx="4662" cy="1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9" name="Формула" r:id="rId6" imgW="3441600" imgH="901440" progId="Equation.3">
                    <p:embed/>
                  </p:oleObj>
                </mc:Choice>
                <mc:Fallback>
                  <p:oleObj name="Формула" r:id="rId6" imgW="344160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9" y="2836"/>
                          <a:ext cx="4662" cy="1195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07763" dir="189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58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26</a:t>
            </a:r>
            <a:endParaRPr lang="ru-RU" altLang="ru-RU" sz="1400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>
          <a:xfrm>
            <a:off x="450056" y="188640"/>
            <a:ext cx="8229600" cy="1143000"/>
          </a:xfrm>
          <a:noFill/>
        </p:spPr>
        <p:txBody>
          <a:bodyPr/>
          <a:lstStyle/>
          <a:p>
            <a:r>
              <a:rPr lang="ru-RU" altLang="ru-RU" sz="2800" dirty="0" smtClean="0">
                <a:latin typeface="Times New Roman" pitchFamily="18" charset="0"/>
              </a:rPr>
              <a:t>Индексы постоянного и переменного состава</a:t>
            </a:r>
          </a:p>
        </p:txBody>
      </p:sp>
      <p:grpSp>
        <p:nvGrpSpPr>
          <p:cNvPr id="272404" name="Group 20"/>
          <p:cNvGrpSpPr>
            <a:grpSpLocks/>
          </p:cNvGrpSpPr>
          <p:nvPr/>
        </p:nvGrpSpPr>
        <p:grpSpPr bwMode="auto">
          <a:xfrm>
            <a:off x="338138" y="1398588"/>
            <a:ext cx="8526462" cy="2498724"/>
            <a:chOff x="213" y="764"/>
            <a:chExt cx="5371" cy="1574"/>
          </a:xfrm>
        </p:grpSpPr>
        <p:sp>
          <p:nvSpPr>
            <p:cNvPr id="29704" name="Text Box 13"/>
            <p:cNvSpPr txBox="1">
              <a:spLocks noChangeArrowheads="1"/>
            </p:cNvSpPr>
            <p:nvPr/>
          </p:nvSpPr>
          <p:spPr bwMode="auto">
            <a:xfrm>
              <a:off x="213" y="76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3. Индекс цен фиксированного состава:</a:t>
              </a:r>
            </a:p>
          </p:txBody>
        </p:sp>
        <p:graphicFrame>
          <p:nvGraphicFramePr>
            <p:cNvPr id="2970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5205444"/>
                </p:ext>
              </p:extLst>
            </p:nvPr>
          </p:nvGraphicFramePr>
          <p:xfrm>
            <a:off x="948" y="1107"/>
            <a:ext cx="3828" cy="12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2" name="Формула" r:id="rId4" imgW="2412720" imgH="901440" progId="Equation.3">
                    <p:embed/>
                  </p:oleObj>
                </mc:Choice>
                <mc:Fallback>
                  <p:oleObj name="Формула" r:id="rId4" imgW="241272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8" y="1107"/>
                          <a:ext cx="3828" cy="123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07763" dir="189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2402" name="Object 18"/>
          <p:cNvGraphicFramePr>
            <a:graphicFrameLocks noGrp="1" noChangeAspect="1"/>
          </p:cNvGraphicFramePr>
          <p:nvPr>
            <p:ph idx="1"/>
          </p:nvPr>
        </p:nvGraphicFramePr>
        <p:xfrm>
          <a:off x="1533525" y="4837113"/>
          <a:ext cx="61737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Формула" r:id="rId6" imgW="2171700" imgH="254000" progId="Equation.3">
                  <p:embed/>
                </p:oleObj>
              </mc:Choice>
              <mc:Fallback>
                <p:oleObj name="Формула" r:id="rId6" imgW="2171700" imgH="25400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3525" y="4837113"/>
                        <a:ext cx="6173788" cy="720725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7763" dir="189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681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24</a:t>
            </a:r>
            <a:endParaRPr lang="ru-RU" altLang="ru-RU" sz="1400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47650" y="11779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66713" y="1284288"/>
            <a:ext cx="8356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Times New Roman" pitchFamily="18" charset="0"/>
              </a:rPr>
              <a:t>Пример 3. </a:t>
            </a:r>
            <a:r>
              <a:rPr lang="ru-RU" altLang="ru-RU" b="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Рассчитайте индексы </a:t>
            </a:r>
            <a:r>
              <a:rPr lang="ru-RU" altLang="ru-RU" b="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фиксированного состава, переменного </a:t>
            </a:r>
            <a:r>
              <a:rPr lang="ru-RU" altLang="ru-RU" b="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состава.</a:t>
            </a:r>
            <a:endParaRPr lang="ru-RU" altLang="ru-RU" sz="12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Влияния структурных сдвигов на динамику средней выработки</a:t>
            </a:r>
            <a:r>
              <a:rPr lang="ru-RU" altLang="ru-RU" b="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lang="ru-RU" altLang="ru-RU" sz="12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87587"/>
              </p:ext>
            </p:extLst>
          </p:nvPr>
        </p:nvGraphicFramePr>
        <p:xfrm>
          <a:off x="539554" y="2420888"/>
          <a:ext cx="8064893" cy="2160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2985"/>
                <a:gridCol w="1607209"/>
                <a:gridCol w="2035378"/>
                <a:gridCol w="1283604"/>
                <a:gridCol w="1675717"/>
              </a:tblGrid>
              <a:tr h="405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Шахты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Базисный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Отчетный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6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effectLst/>
                        </a:rPr>
                        <a:t>Добыча 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угля (м. т</a:t>
                      </a:r>
                      <a:r>
                        <a:rPr lang="ru-RU" sz="1800" dirty="0" smtClean="0">
                          <a:effectLst/>
                        </a:rPr>
                        <a:t>.)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цена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    (тыс. </a:t>
                      </a:r>
                      <a:r>
                        <a:rPr lang="ru-RU" sz="1800" dirty="0" smtClean="0">
                          <a:effectLst/>
                        </a:rPr>
                        <a:t>тенге.)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800">
                          <a:effectLst/>
                        </a:rPr>
                        <a:t>Добыча</a:t>
                      </a:r>
                      <a:endParaRPr lang="ru-RU" sz="16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угля(м.т.)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цена.(</a:t>
                      </a:r>
                      <a:r>
                        <a:rPr lang="ru-RU" sz="1800" dirty="0" err="1" smtClean="0">
                          <a:effectLst/>
                        </a:rPr>
                        <a:t>тыс.тг</a:t>
                      </a:r>
                      <a:r>
                        <a:rPr lang="ru-RU" sz="1800" dirty="0" smtClean="0">
                          <a:effectLst/>
                        </a:rPr>
                        <a:t>.)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  № 1.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  № 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  1,6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  1,3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     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     3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2,7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     1,4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      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        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06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ru-RU" altLang="ru-RU" sz="1400"/>
              <a:t>11</a:t>
            </a: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47650" y="11779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grpSp>
        <p:nvGrpSpPr>
          <p:cNvPr id="239630" name="Group 14"/>
          <p:cNvGrpSpPr>
            <a:grpSpLocks/>
          </p:cNvGrpSpPr>
          <p:nvPr/>
        </p:nvGrpSpPr>
        <p:grpSpPr bwMode="auto">
          <a:xfrm>
            <a:off x="366713" y="1284288"/>
            <a:ext cx="8356600" cy="2625725"/>
            <a:chOff x="231" y="809"/>
            <a:chExt cx="5264" cy="1654"/>
          </a:xfrm>
        </p:grpSpPr>
        <p:sp>
          <p:nvSpPr>
            <p:cNvPr id="18442" name="Text Box 7"/>
            <p:cNvSpPr txBox="1">
              <a:spLocks noChangeArrowheads="1"/>
            </p:cNvSpPr>
            <p:nvPr/>
          </p:nvSpPr>
          <p:spPr bwMode="auto">
            <a:xfrm>
              <a:off x="231" y="809"/>
              <a:ext cx="5264" cy="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4. Индекс себестоимости:</a:t>
              </a:r>
            </a:p>
          </p:txBody>
        </p:sp>
        <p:graphicFrame>
          <p:nvGraphicFramePr>
            <p:cNvPr id="18443" name="Object 9"/>
            <p:cNvGraphicFramePr>
              <a:graphicFrameLocks noChangeAspect="1"/>
            </p:cNvGraphicFramePr>
            <p:nvPr/>
          </p:nvGraphicFramePr>
          <p:xfrm>
            <a:off x="1972" y="1122"/>
            <a:ext cx="1776" cy="1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Формула" r:id="rId4" imgW="838200" imgH="889000" progId="Equation.3">
                    <p:embed/>
                  </p:oleObj>
                </mc:Choice>
                <mc:Fallback>
                  <p:oleObj name="Формула" r:id="rId4" imgW="8382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2" y="1122"/>
                          <a:ext cx="1776" cy="134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9631" name="Group 15"/>
          <p:cNvGrpSpPr>
            <a:grpSpLocks/>
          </p:cNvGrpSpPr>
          <p:nvPr/>
        </p:nvGrpSpPr>
        <p:grpSpPr bwMode="auto">
          <a:xfrm>
            <a:off x="395288" y="4056063"/>
            <a:ext cx="8356600" cy="2009775"/>
            <a:chOff x="249" y="2546"/>
            <a:chExt cx="5264" cy="1266"/>
          </a:xfrm>
        </p:grpSpPr>
        <p:sp>
          <p:nvSpPr>
            <p:cNvPr id="18440" name="Text Box 10"/>
            <p:cNvSpPr txBox="1">
              <a:spLocks noChangeArrowheads="1"/>
            </p:cNvSpPr>
            <p:nvPr/>
          </p:nvSpPr>
          <p:spPr bwMode="auto">
            <a:xfrm>
              <a:off x="249" y="2546"/>
              <a:ext cx="5264" cy="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 b="0">
                  <a:latin typeface="Times New Roman" pitchFamily="18" charset="0"/>
                </a:rPr>
                <a:t>Сумма экономии предприятия от снижения себестоимости:</a:t>
              </a:r>
            </a:p>
          </p:txBody>
        </p:sp>
        <p:graphicFrame>
          <p:nvGraphicFramePr>
            <p:cNvPr id="18441" name="Object 11"/>
            <p:cNvGraphicFramePr>
              <a:graphicFrameLocks noChangeAspect="1"/>
            </p:cNvGraphicFramePr>
            <p:nvPr/>
          </p:nvGraphicFramePr>
          <p:xfrm>
            <a:off x="1351" y="3103"/>
            <a:ext cx="3277" cy="7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7" name="Формула" r:id="rId6" imgW="1333500" imgH="469900" progId="Equation.3">
                    <p:embed/>
                  </p:oleObj>
                </mc:Choice>
                <mc:Fallback>
                  <p:oleObj name="Формула" r:id="rId6" imgW="1333500" imgH="4699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1" y="3103"/>
                          <a:ext cx="3277" cy="7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49269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9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ru-RU" altLang="ru-RU" sz="1400"/>
              <a:t>12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47650" y="12160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grpSp>
        <p:nvGrpSpPr>
          <p:cNvPr id="241681" name="Group 17"/>
          <p:cNvGrpSpPr>
            <a:grpSpLocks/>
          </p:cNvGrpSpPr>
          <p:nvPr/>
        </p:nvGrpSpPr>
        <p:grpSpPr bwMode="auto">
          <a:xfrm>
            <a:off x="307975" y="1208088"/>
            <a:ext cx="8836025" cy="2446337"/>
            <a:chOff x="194" y="737"/>
            <a:chExt cx="5566" cy="1541"/>
          </a:xfrm>
        </p:grpSpPr>
        <p:sp>
          <p:nvSpPr>
            <p:cNvPr id="19467" name="Text Box 7"/>
            <p:cNvSpPr txBox="1">
              <a:spLocks noChangeArrowheads="1"/>
            </p:cNvSpPr>
            <p:nvPr/>
          </p:nvSpPr>
          <p:spPr bwMode="auto">
            <a:xfrm>
              <a:off x="194" y="737"/>
              <a:ext cx="5566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5. Индекс физического объема продукции, </a:t>
              </a:r>
              <a:r>
                <a:rPr lang="ru-RU" altLang="ru-RU" b="0">
                  <a:latin typeface="Times New Roman" pitchFamily="18" charset="0"/>
                </a:rPr>
                <a:t>взвешенного по себестоимости:</a:t>
              </a:r>
              <a:endParaRPr lang="ru-RU" altLang="ru-RU">
                <a:latin typeface="Times New Roman" pitchFamily="18" charset="0"/>
              </a:endParaRPr>
            </a:p>
          </p:txBody>
        </p:sp>
        <p:graphicFrame>
          <p:nvGraphicFramePr>
            <p:cNvPr id="19468" name="Object 8"/>
            <p:cNvGraphicFramePr>
              <a:graphicFrameLocks noChangeAspect="1"/>
            </p:cNvGraphicFramePr>
            <p:nvPr/>
          </p:nvGraphicFramePr>
          <p:xfrm>
            <a:off x="2004" y="1015"/>
            <a:ext cx="1520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5" name="Формула" r:id="rId4" imgW="800100" imgH="889000" progId="Equation.3">
                    <p:embed/>
                  </p:oleObj>
                </mc:Choice>
                <mc:Fallback>
                  <p:oleObj name="Формула" r:id="rId4" imgW="8001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04" y="1015"/>
                          <a:ext cx="1520" cy="126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1682" name="Group 18"/>
          <p:cNvGrpSpPr>
            <a:grpSpLocks/>
          </p:cNvGrpSpPr>
          <p:nvPr/>
        </p:nvGrpSpPr>
        <p:grpSpPr bwMode="auto">
          <a:xfrm>
            <a:off x="307975" y="3662363"/>
            <a:ext cx="8277225" cy="2554287"/>
            <a:chOff x="194" y="2307"/>
            <a:chExt cx="5214" cy="1609"/>
          </a:xfrm>
        </p:grpSpPr>
        <p:sp>
          <p:nvSpPr>
            <p:cNvPr id="19464" name="Text Box 12"/>
            <p:cNvSpPr txBox="1">
              <a:spLocks noChangeArrowheads="1"/>
            </p:cNvSpPr>
            <p:nvPr/>
          </p:nvSpPr>
          <p:spPr bwMode="auto">
            <a:xfrm>
              <a:off x="194" y="2307"/>
              <a:ext cx="5214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6. Индекс затрат на производство:</a:t>
              </a:r>
            </a:p>
          </p:txBody>
        </p:sp>
        <p:graphicFrame>
          <p:nvGraphicFramePr>
            <p:cNvPr id="19465" name="Object 13"/>
            <p:cNvGraphicFramePr>
              <a:graphicFrameLocks noChangeAspect="1"/>
            </p:cNvGraphicFramePr>
            <p:nvPr/>
          </p:nvGraphicFramePr>
          <p:xfrm>
            <a:off x="1510" y="2653"/>
            <a:ext cx="1593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6" name="Формула" r:id="rId6" imgW="838200" imgH="889000" progId="Equation.3">
                    <p:embed/>
                  </p:oleObj>
                </mc:Choice>
                <mc:Fallback>
                  <p:oleObj name="Формула" r:id="rId6" imgW="8382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0" y="2653"/>
                          <a:ext cx="1593" cy="126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6" name="Object 14"/>
            <p:cNvGraphicFramePr>
              <a:graphicFrameLocks noChangeAspect="1"/>
            </p:cNvGraphicFramePr>
            <p:nvPr/>
          </p:nvGraphicFramePr>
          <p:xfrm>
            <a:off x="3691" y="3052"/>
            <a:ext cx="1494" cy="4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7" name="Формула" r:id="rId8" imgW="660113" imgH="241195" progId="Equation.3">
                    <p:embed/>
                  </p:oleObj>
                </mc:Choice>
                <mc:Fallback>
                  <p:oleObj name="Формула" r:id="rId8" imgW="660113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1" y="3052"/>
                          <a:ext cx="1494" cy="47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6243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ru-RU" altLang="ru-RU" sz="1400"/>
              <a:t>12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47650" y="12160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grpSp>
        <p:nvGrpSpPr>
          <p:cNvPr id="241681" name="Group 17"/>
          <p:cNvGrpSpPr>
            <a:grpSpLocks/>
          </p:cNvGrpSpPr>
          <p:nvPr/>
        </p:nvGrpSpPr>
        <p:grpSpPr bwMode="auto">
          <a:xfrm>
            <a:off x="307975" y="1208088"/>
            <a:ext cx="8836025" cy="2446337"/>
            <a:chOff x="194" y="737"/>
            <a:chExt cx="5566" cy="1541"/>
          </a:xfrm>
        </p:grpSpPr>
        <p:sp>
          <p:nvSpPr>
            <p:cNvPr id="19467" name="Text Box 7"/>
            <p:cNvSpPr txBox="1">
              <a:spLocks noChangeArrowheads="1"/>
            </p:cNvSpPr>
            <p:nvPr/>
          </p:nvSpPr>
          <p:spPr bwMode="auto">
            <a:xfrm>
              <a:off x="194" y="737"/>
              <a:ext cx="5566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5. Индекс физического объема продукции, </a:t>
              </a:r>
              <a:r>
                <a:rPr lang="ru-RU" altLang="ru-RU" b="0">
                  <a:latin typeface="Times New Roman" pitchFamily="18" charset="0"/>
                </a:rPr>
                <a:t>взвешенного по себестоимости:</a:t>
              </a:r>
              <a:endParaRPr lang="ru-RU" altLang="ru-RU">
                <a:latin typeface="Times New Roman" pitchFamily="18" charset="0"/>
              </a:endParaRPr>
            </a:p>
          </p:txBody>
        </p:sp>
        <p:graphicFrame>
          <p:nvGraphicFramePr>
            <p:cNvPr id="19468" name="Object 8"/>
            <p:cNvGraphicFramePr>
              <a:graphicFrameLocks noChangeAspect="1"/>
            </p:cNvGraphicFramePr>
            <p:nvPr/>
          </p:nvGraphicFramePr>
          <p:xfrm>
            <a:off x="2004" y="1015"/>
            <a:ext cx="1520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Формула" r:id="rId4" imgW="800100" imgH="889000" progId="Equation.3">
                    <p:embed/>
                  </p:oleObj>
                </mc:Choice>
                <mc:Fallback>
                  <p:oleObj name="Формула" r:id="rId4" imgW="8001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04" y="1015"/>
                          <a:ext cx="1520" cy="126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1682" name="Group 18"/>
          <p:cNvGrpSpPr>
            <a:grpSpLocks/>
          </p:cNvGrpSpPr>
          <p:nvPr/>
        </p:nvGrpSpPr>
        <p:grpSpPr bwMode="auto">
          <a:xfrm>
            <a:off x="307975" y="3662363"/>
            <a:ext cx="8277225" cy="2554287"/>
            <a:chOff x="194" y="2307"/>
            <a:chExt cx="5214" cy="1609"/>
          </a:xfrm>
        </p:grpSpPr>
        <p:sp>
          <p:nvSpPr>
            <p:cNvPr id="19464" name="Text Box 12"/>
            <p:cNvSpPr txBox="1">
              <a:spLocks noChangeArrowheads="1"/>
            </p:cNvSpPr>
            <p:nvPr/>
          </p:nvSpPr>
          <p:spPr bwMode="auto">
            <a:xfrm>
              <a:off x="194" y="2307"/>
              <a:ext cx="5214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6. Индекс затрат на производство:</a:t>
              </a:r>
            </a:p>
          </p:txBody>
        </p:sp>
        <p:graphicFrame>
          <p:nvGraphicFramePr>
            <p:cNvPr id="19465" name="Object 13"/>
            <p:cNvGraphicFramePr>
              <a:graphicFrameLocks noChangeAspect="1"/>
            </p:cNvGraphicFramePr>
            <p:nvPr/>
          </p:nvGraphicFramePr>
          <p:xfrm>
            <a:off x="1510" y="2653"/>
            <a:ext cx="1593" cy="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Формула" r:id="rId6" imgW="838200" imgH="889000" progId="Equation.3">
                    <p:embed/>
                  </p:oleObj>
                </mc:Choice>
                <mc:Fallback>
                  <p:oleObj name="Формула" r:id="rId6" imgW="8382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0" y="2653"/>
                          <a:ext cx="1593" cy="1263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6" name="Object 14"/>
            <p:cNvGraphicFramePr>
              <a:graphicFrameLocks noChangeAspect="1"/>
            </p:cNvGraphicFramePr>
            <p:nvPr/>
          </p:nvGraphicFramePr>
          <p:xfrm>
            <a:off x="3691" y="3052"/>
            <a:ext cx="1494" cy="4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Формула" r:id="rId8" imgW="660113" imgH="241195" progId="Equation.3">
                    <p:embed/>
                  </p:oleObj>
                </mc:Choice>
                <mc:Fallback>
                  <p:oleObj name="Формула" r:id="rId8" imgW="660113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1" y="3052"/>
                          <a:ext cx="1494" cy="47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6243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20</a:t>
            </a:r>
            <a:endParaRPr lang="ru-RU" altLang="ru-RU" sz="1400"/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Системы индексов</a:t>
            </a:r>
          </a:p>
        </p:txBody>
      </p:sp>
      <p:grpSp>
        <p:nvGrpSpPr>
          <p:cNvPr id="258062" name="Group 14"/>
          <p:cNvGrpSpPr>
            <a:grpSpLocks/>
          </p:cNvGrpSpPr>
          <p:nvPr/>
        </p:nvGrpSpPr>
        <p:grpSpPr bwMode="auto">
          <a:xfrm>
            <a:off x="338138" y="1212850"/>
            <a:ext cx="8526462" cy="2328863"/>
            <a:chOff x="213" y="683"/>
            <a:chExt cx="5371" cy="1467"/>
          </a:xfrm>
        </p:grpSpPr>
        <p:sp>
          <p:nvSpPr>
            <p:cNvPr id="22538" name="Text Box 7"/>
            <p:cNvSpPr txBox="1">
              <a:spLocks noChangeArrowheads="1"/>
            </p:cNvSpPr>
            <p:nvPr/>
          </p:nvSpPr>
          <p:spPr bwMode="auto">
            <a:xfrm>
              <a:off x="213" y="683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1. Цепные индексы цен с переменными весами:</a:t>
              </a:r>
            </a:p>
          </p:txBody>
        </p:sp>
        <p:graphicFrame>
          <p:nvGraphicFramePr>
            <p:cNvPr id="22539" name="Object 11"/>
            <p:cNvGraphicFramePr>
              <a:graphicFrameLocks noChangeAspect="1"/>
            </p:cNvGraphicFramePr>
            <p:nvPr/>
          </p:nvGraphicFramePr>
          <p:xfrm>
            <a:off x="228" y="1046"/>
            <a:ext cx="5304" cy="1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2" name="Формула" r:id="rId4" imgW="4178300" imgH="889000" progId="Equation.3">
                    <p:embed/>
                  </p:oleObj>
                </mc:Choice>
                <mc:Fallback>
                  <p:oleObj name="Формула" r:id="rId4" imgW="41783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" y="1046"/>
                          <a:ext cx="5304" cy="1104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8063" name="Group 15"/>
          <p:cNvGrpSpPr>
            <a:grpSpLocks/>
          </p:cNvGrpSpPr>
          <p:nvPr/>
        </p:nvGrpSpPr>
        <p:grpSpPr bwMode="auto">
          <a:xfrm>
            <a:off x="352425" y="3895725"/>
            <a:ext cx="8526463" cy="2463800"/>
            <a:chOff x="240" y="2454"/>
            <a:chExt cx="5371" cy="1552"/>
          </a:xfrm>
        </p:grpSpPr>
        <p:sp>
          <p:nvSpPr>
            <p:cNvPr id="22536" name="Text Box 12"/>
            <p:cNvSpPr txBox="1">
              <a:spLocks noChangeArrowheads="1"/>
            </p:cNvSpPr>
            <p:nvPr/>
          </p:nvSpPr>
          <p:spPr bwMode="auto">
            <a:xfrm>
              <a:off x="240" y="245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2. Цепные индексы цен с постоянными весами:</a:t>
              </a:r>
            </a:p>
          </p:txBody>
        </p:sp>
        <p:graphicFrame>
          <p:nvGraphicFramePr>
            <p:cNvPr id="22537" name="Object 13"/>
            <p:cNvGraphicFramePr>
              <a:graphicFrameLocks noChangeAspect="1"/>
            </p:cNvGraphicFramePr>
            <p:nvPr/>
          </p:nvGraphicFramePr>
          <p:xfrm>
            <a:off x="264" y="2902"/>
            <a:ext cx="5304" cy="1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3" name="Формула" r:id="rId6" imgW="4178300" imgH="889000" progId="Equation.3">
                    <p:embed/>
                  </p:oleObj>
                </mc:Choice>
                <mc:Fallback>
                  <p:oleObj name="Формула" r:id="rId6" imgW="41783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" y="2902"/>
                          <a:ext cx="5304" cy="1104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9818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21</a:t>
            </a:r>
            <a:endParaRPr lang="ru-RU" altLang="ru-RU" sz="1400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Системы индексов</a:t>
            </a:r>
          </a:p>
        </p:txBody>
      </p:sp>
      <p:grpSp>
        <p:nvGrpSpPr>
          <p:cNvPr id="260109" name="Group 13"/>
          <p:cNvGrpSpPr>
            <a:grpSpLocks/>
          </p:cNvGrpSpPr>
          <p:nvPr/>
        </p:nvGrpSpPr>
        <p:grpSpPr bwMode="auto">
          <a:xfrm>
            <a:off x="338138" y="1212850"/>
            <a:ext cx="8526462" cy="2328863"/>
            <a:chOff x="213" y="764"/>
            <a:chExt cx="5371" cy="1467"/>
          </a:xfrm>
        </p:grpSpPr>
        <p:sp>
          <p:nvSpPr>
            <p:cNvPr id="23562" name="Text Box 7"/>
            <p:cNvSpPr txBox="1">
              <a:spLocks noChangeArrowheads="1"/>
            </p:cNvSpPr>
            <p:nvPr/>
          </p:nvSpPr>
          <p:spPr bwMode="auto">
            <a:xfrm>
              <a:off x="213" y="76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3. Базисные индексы цен с переменными весами:</a:t>
              </a:r>
            </a:p>
          </p:txBody>
        </p:sp>
        <p:graphicFrame>
          <p:nvGraphicFramePr>
            <p:cNvPr id="23563" name="Object 8"/>
            <p:cNvGraphicFramePr>
              <a:graphicFrameLocks noChangeAspect="1"/>
            </p:cNvGraphicFramePr>
            <p:nvPr/>
          </p:nvGraphicFramePr>
          <p:xfrm>
            <a:off x="308" y="1127"/>
            <a:ext cx="5143" cy="1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6" name="Формула" r:id="rId4" imgW="4051300" imgH="889000" progId="Equation.3">
                    <p:embed/>
                  </p:oleObj>
                </mc:Choice>
                <mc:Fallback>
                  <p:oleObj name="Формула" r:id="rId4" imgW="40513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" y="1127"/>
                          <a:ext cx="5143" cy="1104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0110" name="Group 14"/>
          <p:cNvGrpSpPr>
            <a:grpSpLocks/>
          </p:cNvGrpSpPr>
          <p:nvPr/>
        </p:nvGrpSpPr>
        <p:grpSpPr bwMode="auto">
          <a:xfrm>
            <a:off x="352425" y="3895725"/>
            <a:ext cx="8526463" cy="2463800"/>
            <a:chOff x="222" y="2454"/>
            <a:chExt cx="5371" cy="1552"/>
          </a:xfrm>
        </p:grpSpPr>
        <p:sp>
          <p:nvSpPr>
            <p:cNvPr id="23560" name="Text Box 10"/>
            <p:cNvSpPr txBox="1">
              <a:spLocks noChangeArrowheads="1"/>
            </p:cNvSpPr>
            <p:nvPr/>
          </p:nvSpPr>
          <p:spPr bwMode="auto">
            <a:xfrm>
              <a:off x="222" y="245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4. Базисные индексы цен с постоянными весами:</a:t>
              </a:r>
            </a:p>
          </p:txBody>
        </p:sp>
        <p:graphicFrame>
          <p:nvGraphicFramePr>
            <p:cNvPr id="23561" name="Object 11"/>
            <p:cNvGraphicFramePr>
              <a:graphicFrameLocks noChangeAspect="1"/>
            </p:cNvGraphicFramePr>
            <p:nvPr/>
          </p:nvGraphicFramePr>
          <p:xfrm>
            <a:off x="327" y="2902"/>
            <a:ext cx="5142" cy="1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7" name="Формула" r:id="rId6" imgW="4051300" imgH="889000" progId="Equation.3">
                    <p:embed/>
                  </p:oleObj>
                </mc:Choice>
                <mc:Fallback>
                  <p:oleObj name="Формула" r:id="rId6" imgW="4051300" imgH="889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" y="2902"/>
                          <a:ext cx="5142" cy="1104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5637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22</a:t>
            </a:r>
            <a:endParaRPr lang="ru-RU" altLang="ru-RU" sz="1400"/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Индексы постоянного и переменного состава</a:t>
            </a:r>
          </a:p>
        </p:txBody>
      </p:sp>
      <p:grpSp>
        <p:nvGrpSpPr>
          <p:cNvPr id="262157" name="Group 13"/>
          <p:cNvGrpSpPr>
            <a:grpSpLocks/>
          </p:cNvGrpSpPr>
          <p:nvPr/>
        </p:nvGrpSpPr>
        <p:grpSpPr bwMode="auto">
          <a:xfrm>
            <a:off x="338138" y="1212850"/>
            <a:ext cx="8526462" cy="2759076"/>
            <a:chOff x="213" y="764"/>
            <a:chExt cx="5371" cy="1738"/>
          </a:xfrm>
        </p:grpSpPr>
        <p:sp>
          <p:nvSpPr>
            <p:cNvPr id="24586" name="Text Box 7"/>
            <p:cNvSpPr txBox="1">
              <a:spLocks noChangeArrowheads="1"/>
            </p:cNvSpPr>
            <p:nvPr/>
          </p:nvSpPr>
          <p:spPr bwMode="auto">
            <a:xfrm>
              <a:off x="213" y="76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1. Индекс переменного состава:</a:t>
              </a:r>
            </a:p>
          </p:txBody>
        </p:sp>
        <p:graphicFrame>
          <p:nvGraphicFramePr>
            <p:cNvPr id="24587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8367880"/>
                </p:ext>
              </p:extLst>
            </p:nvPr>
          </p:nvGraphicFramePr>
          <p:xfrm>
            <a:off x="1911" y="1063"/>
            <a:ext cx="2154" cy="14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2" name="Формула" r:id="rId4" imgW="1320480" imgH="901440" progId="Equation.3">
                    <p:embed/>
                  </p:oleObj>
                </mc:Choice>
                <mc:Fallback>
                  <p:oleObj name="Формула" r:id="rId4" imgW="132048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1" y="1063"/>
                          <a:ext cx="2154" cy="143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2158" name="Group 14"/>
          <p:cNvGrpSpPr>
            <a:grpSpLocks/>
          </p:cNvGrpSpPr>
          <p:nvPr/>
        </p:nvGrpSpPr>
        <p:grpSpPr bwMode="auto">
          <a:xfrm>
            <a:off x="352425" y="3895725"/>
            <a:ext cx="8526463" cy="2673350"/>
            <a:chOff x="222" y="2454"/>
            <a:chExt cx="5371" cy="1684"/>
          </a:xfrm>
        </p:grpSpPr>
        <p:sp>
          <p:nvSpPr>
            <p:cNvPr id="24584" name="Text Box 10"/>
            <p:cNvSpPr txBox="1">
              <a:spLocks noChangeArrowheads="1"/>
            </p:cNvSpPr>
            <p:nvPr/>
          </p:nvSpPr>
          <p:spPr bwMode="auto">
            <a:xfrm>
              <a:off x="222" y="245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2. Индекс структурных сдвигов:</a:t>
              </a:r>
            </a:p>
          </p:txBody>
        </p:sp>
        <p:graphicFrame>
          <p:nvGraphicFramePr>
            <p:cNvPr id="24585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8113178"/>
                </p:ext>
              </p:extLst>
            </p:nvPr>
          </p:nvGraphicFramePr>
          <p:xfrm>
            <a:off x="1882" y="2700"/>
            <a:ext cx="2214" cy="1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3" name="Формула" r:id="rId6" imgW="1358640" imgH="901440" progId="Equation.3">
                    <p:embed/>
                  </p:oleObj>
                </mc:Choice>
                <mc:Fallback>
                  <p:oleObj name="Формула" r:id="rId6" imgW="135864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2" y="2700"/>
                          <a:ext cx="2214" cy="1438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3976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2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</a:t>
            </a:r>
            <a:r>
              <a:rPr lang="ru-RU" altLang="ru-RU" sz="1400"/>
              <a:t>3</a:t>
            </a: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47650" y="1062038"/>
            <a:ext cx="8634413" cy="5514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Индексы постоянного и переменного состава</a:t>
            </a:r>
          </a:p>
        </p:txBody>
      </p:sp>
      <p:grpSp>
        <p:nvGrpSpPr>
          <p:cNvPr id="266251" name="Group 11"/>
          <p:cNvGrpSpPr>
            <a:grpSpLocks/>
          </p:cNvGrpSpPr>
          <p:nvPr/>
        </p:nvGrpSpPr>
        <p:grpSpPr bwMode="auto">
          <a:xfrm>
            <a:off x="338138" y="1212850"/>
            <a:ext cx="8526462" cy="3167063"/>
            <a:chOff x="213" y="764"/>
            <a:chExt cx="5371" cy="1995"/>
          </a:xfrm>
        </p:grpSpPr>
        <p:sp>
          <p:nvSpPr>
            <p:cNvPr id="25608" name="Text Box 6"/>
            <p:cNvSpPr txBox="1">
              <a:spLocks noChangeArrowheads="1"/>
            </p:cNvSpPr>
            <p:nvPr/>
          </p:nvSpPr>
          <p:spPr bwMode="auto">
            <a:xfrm>
              <a:off x="213" y="764"/>
              <a:ext cx="5371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0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ru-RU" altLang="ru-RU">
                  <a:latin typeface="Times New Roman" pitchFamily="18" charset="0"/>
                </a:rPr>
                <a:t>3. Индекс цен фиксированного состава:</a:t>
              </a:r>
            </a:p>
          </p:txBody>
        </p:sp>
        <p:graphicFrame>
          <p:nvGraphicFramePr>
            <p:cNvPr id="25609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2846372"/>
                </p:ext>
              </p:extLst>
            </p:nvPr>
          </p:nvGraphicFramePr>
          <p:xfrm>
            <a:off x="2033" y="1091"/>
            <a:ext cx="1720" cy="16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4" name="Формула" r:id="rId4" imgW="799920" imgH="901440" progId="Equation.3">
                    <p:embed/>
                  </p:oleObj>
                </mc:Choice>
                <mc:Fallback>
                  <p:oleObj name="Формула" r:id="rId4" imgW="799920" imgH="901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3" y="1091"/>
                          <a:ext cx="1720" cy="1668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808080"/>
                          </a:outerShdw>
                        </a:effec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6250" name="Object 10"/>
          <p:cNvGraphicFramePr>
            <a:graphicFrameLocks noChangeAspect="1"/>
          </p:cNvGraphicFramePr>
          <p:nvPr/>
        </p:nvGraphicFramePr>
        <p:xfrm>
          <a:off x="2744788" y="4991100"/>
          <a:ext cx="36290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Формула" r:id="rId6" imgW="787058" imgH="253890" progId="Equation.3">
                  <p:embed/>
                </p:oleObj>
              </mc:Choice>
              <mc:Fallback>
                <p:oleObj name="Формула" r:id="rId6" imgW="787058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4788" y="4991100"/>
                        <a:ext cx="3629025" cy="1008063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18900000" algn="ctr" rotWithShape="0">
                          <a:srgbClr val="808080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743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723313" y="65532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ru-RU" sz="1400"/>
              <a:t>24</a:t>
            </a:r>
            <a:endParaRPr lang="ru-RU" altLang="ru-RU" sz="1400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47650" y="1177925"/>
            <a:ext cx="8634413" cy="53403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endParaRPr lang="ru-RU" altLang="ru-RU" b="0">
              <a:latin typeface="Times New Roman" pitchFamily="18" charset="0"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457200"/>
          </a:xfrm>
          <a:noFill/>
        </p:spPr>
        <p:txBody>
          <a:bodyPr>
            <a:normAutofit fontScale="90000"/>
          </a:bodyPr>
          <a:lstStyle/>
          <a:p>
            <a:r>
              <a:rPr lang="ru-RU" altLang="ru-RU" sz="2800" smtClean="0">
                <a:latin typeface="Times New Roman" pitchFamily="18" charset="0"/>
              </a:rPr>
              <a:t>Агрегатные (сводные) индексы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6713" y="1284288"/>
            <a:ext cx="8356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altLang="ru-RU">
                <a:latin typeface="Times New Roman" pitchFamily="18" charset="0"/>
              </a:rPr>
              <a:t>Пример 3. </a:t>
            </a:r>
            <a:r>
              <a:rPr lang="ru-RU" altLang="ru-RU" b="0">
                <a:latin typeface="Times New Roman" pitchFamily="18" charset="0"/>
              </a:rPr>
              <a:t>Имеются следующие данные о реализации товара А в двух регионах:</a:t>
            </a:r>
            <a:endParaRPr lang="ru-RU" altLang="ru-RU">
              <a:latin typeface="Times New Roman" pitchFamily="18" charset="0"/>
            </a:endParaRPr>
          </a:p>
        </p:txBody>
      </p:sp>
      <p:graphicFrame>
        <p:nvGraphicFramePr>
          <p:cNvPr id="303111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774776"/>
              </p:ext>
            </p:extLst>
          </p:nvPr>
        </p:nvGraphicFramePr>
        <p:xfrm>
          <a:off x="363538" y="2292350"/>
          <a:ext cx="8416925" cy="2513012"/>
        </p:xfrm>
        <a:graphic>
          <a:graphicData uri="http://schemas.openxmlformats.org/drawingml/2006/table">
            <a:tbl>
              <a:tblPr/>
              <a:tblGrid>
                <a:gridCol w="1073150"/>
                <a:gridCol w="1204912"/>
                <a:gridCol w="1146175"/>
                <a:gridCol w="1103313"/>
                <a:gridCol w="1060450"/>
                <a:gridCol w="942975"/>
                <a:gridCol w="928687"/>
                <a:gridCol w="957263"/>
              </a:tblGrid>
              <a:tr h="44615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Регион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Июнь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Июль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Расчетные графы,  д е.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9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цена за шт., д е.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продано шт.,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цена за шт., д е.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продано шт.,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234000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216000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9000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340000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171000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153000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58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Итого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460000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405000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369000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6682" name="Text Box 58"/>
          <p:cNvSpPr txBox="1">
            <a:spLocks noChangeArrowheads="1"/>
          </p:cNvSpPr>
          <p:nvPr/>
        </p:nvSpPr>
        <p:spPr bwMode="auto">
          <a:xfrm>
            <a:off x="395288" y="5291138"/>
            <a:ext cx="8356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altLang="ru-RU" b="0">
                <a:latin typeface="Times New Roman" pitchFamily="18" charset="0"/>
              </a:rPr>
              <a:t>Провести анализ изменения цен реализации товара.</a:t>
            </a:r>
          </a:p>
        </p:txBody>
      </p:sp>
    </p:spTree>
    <p:extLst>
      <p:ext uri="{BB962C8B-B14F-4D97-AF65-F5344CB8AC3E}">
        <p14:creationId xmlns:p14="http://schemas.microsoft.com/office/powerpoint/2010/main" val="254256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788</Words>
  <Application>Microsoft Office PowerPoint</Application>
  <PresentationFormat>Экран (4:3)</PresentationFormat>
  <Paragraphs>167</Paragraphs>
  <Slides>13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Office</vt:lpstr>
      <vt:lpstr>Формула</vt:lpstr>
      <vt:lpstr>Microsoft Equation 3.0</vt:lpstr>
      <vt:lpstr>Индивидуальные и агрегатные индексы</vt:lpstr>
      <vt:lpstr>Агрегатные (сводные) индексы</vt:lpstr>
      <vt:lpstr>Агрегатные (сводные) индексы</vt:lpstr>
      <vt:lpstr>Агрегатные (сводные) индексы</vt:lpstr>
      <vt:lpstr>Системы индексов</vt:lpstr>
      <vt:lpstr>Системы индексов</vt:lpstr>
      <vt:lpstr>Индексы постоянного и переменного состава</vt:lpstr>
      <vt:lpstr>Индексы постоянного и переменного состава</vt:lpstr>
      <vt:lpstr>Агрегатные (сводные) индексы</vt:lpstr>
      <vt:lpstr>Агрегатные (сводные) индексы</vt:lpstr>
      <vt:lpstr>Индексы постоянного и переменного состава</vt:lpstr>
      <vt:lpstr>Индексы постоянного и переменного состава</vt:lpstr>
      <vt:lpstr>Агрегатные (сводные) индексы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2021-03-06T11:59:30Z</dcterms:created>
  <dcterms:modified xsi:type="dcterms:W3CDTF">2021-03-18T04:45:57Z</dcterms:modified>
</cp:coreProperties>
</file>