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AC00F17-CB40-48CE-ACAC-FF4517CD3EF7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A10F2B8-31D4-40A1-A336-C0B379E3B48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 smtClean="0"/>
              <a:t>Ошибки статистического наблюдения</a:t>
            </a:r>
            <a:endParaRPr lang="ru-RU" dirty="0"/>
          </a:p>
        </p:txBody>
      </p:sp>
      <p:pic>
        <p:nvPicPr>
          <p:cNvPr id="41987" name="Picture 2" descr="img1941291_Statisticheskiy_fondovyiy_ryin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571750"/>
            <a:ext cx="581025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2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Содержимое 2"/>
          <p:cNvSpPr>
            <a:spLocks noGrp="1"/>
          </p:cNvSpPr>
          <p:nvPr>
            <p:ph idx="1"/>
          </p:nvPr>
        </p:nvSpPr>
        <p:spPr>
          <a:xfrm>
            <a:off x="1214438" y="785813"/>
            <a:ext cx="7720012" cy="54625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mtClean="0"/>
              <a:t>Любое статистическое наблюдение, как бы тщательно оно не готовилось, допускает наличие в собранной информации ошибок, которые необходимо своевременно устранить. </a:t>
            </a:r>
          </a:p>
          <a:p>
            <a:pPr>
              <a:buFont typeface="Wingdings 2" pitchFamily="18" charset="2"/>
              <a:buNone/>
            </a:pPr>
            <a:r>
              <a:rPr lang="ru-RU" altLang="ru-RU" b="1" smtClean="0">
                <a:solidFill>
                  <a:srgbClr val="FF0000"/>
                </a:solidFill>
              </a:rPr>
              <a:t>Ошибками наблюдения </a:t>
            </a:r>
            <a:r>
              <a:rPr lang="ru-RU" altLang="ru-RU" smtClean="0"/>
              <a:t>называются расхождения между данными наблюдения и фактическими значениями признаков исследуемого явления. 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525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195513" y="0"/>
            <a:ext cx="6948487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0" anchor="ctr"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Классификация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ошибок наблюдения</a:t>
            </a:r>
            <a:endParaRPr lang="ru-RU" altLang="ru-RU" sz="3600" b="1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99392" name="Group 64"/>
          <p:cNvGraphicFramePr>
            <a:graphicFrameLocks noGrp="1"/>
          </p:cNvGraphicFramePr>
          <p:nvPr/>
        </p:nvGraphicFramePr>
        <p:xfrm>
          <a:off x="179388" y="1196975"/>
          <a:ext cx="8785225" cy="5327650"/>
        </p:xfrm>
        <a:graphic>
          <a:graphicData uri="http://schemas.openxmlformats.org/drawingml/2006/table">
            <a:tbl>
              <a:tblPr/>
              <a:tblGrid>
                <a:gridCol w="2374900"/>
                <a:gridCol w="6410325"/>
              </a:tblGrid>
              <a:tr h="10937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Признаки классификации             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ошибок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255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ошибок            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Случайные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Систематические            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2401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Стадия возникновения    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регистрации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при подготовке данных к машинной обработке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в процессе машинной обработки                                  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8433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Причины возникновения  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измерения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репрезентативности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Преднамеренные ошибки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Непреднамеренные ошибки     </a:t>
                      </a: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2153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928688"/>
            <a:ext cx="7862887" cy="5715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z="2800" b="1" smtClean="0">
                <a:solidFill>
                  <a:srgbClr val="FF0000"/>
                </a:solidFill>
              </a:rPr>
              <a:t>Ошибки регистрации</a:t>
            </a:r>
            <a:r>
              <a:rPr lang="ru-RU" altLang="ru-RU" sz="2800" smtClean="0">
                <a:solidFill>
                  <a:srgbClr val="FF0000"/>
                </a:solidFill>
              </a:rPr>
              <a:t> </a:t>
            </a:r>
            <a:r>
              <a:rPr lang="ru-RU" altLang="ru-RU" sz="2800" smtClean="0"/>
              <a:t>возникают при получении данных об отдельных единицах совокупности вследствие неправильного установления фактов в процессе наблюдения или неправильной их записи.</a:t>
            </a:r>
          </a:p>
          <a:p>
            <a:pPr>
              <a:buFont typeface="Wingdings 2" pitchFamily="18" charset="2"/>
              <a:buNone/>
            </a:pPr>
            <a:r>
              <a:rPr lang="ru-RU" altLang="ru-RU" sz="2800" b="1" smtClean="0">
                <a:solidFill>
                  <a:srgbClr val="FF0000"/>
                </a:solidFill>
              </a:rPr>
              <a:t>Ошибки репрезентативности (представительности)</a:t>
            </a:r>
            <a:r>
              <a:rPr lang="ru-RU" altLang="ru-RU" sz="2800" smtClean="0">
                <a:solidFill>
                  <a:srgbClr val="FF0000"/>
                </a:solidFill>
              </a:rPr>
              <a:t> </a:t>
            </a:r>
            <a:r>
              <a:rPr lang="ru-RU" altLang="ru-RU" sz="2800" smtClean="0"/>
              <a:t>- возникают в результате того, что состав отобранной для обследования части единиц совокупности (выборки) не полностью отражает состав и свойства всей изучаемой совокупности.</a:t>
            </a:r>
          </a:p>
        </p:txBody>
      </p:sp>
    </p:spTree>
    <p:extLst>
      <p:ext uri="{BB962C8B-B14F-4D97-AF65-F5344CB8AC3E}">
        <p14:creationId xmlns:p14="http://schemas.microsoft.com/office/powerpoint/2010/main" val="104193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642938"/>
            <a:ext cx="8005762" cy="58578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sz="2500" b="1" smtClean="0">
                <a:solidFill>
                  <a:srgbClr val="FF0000"/>
                </a:solidFill>
              </a:rPr>
              <a:t>Случайные ошибки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являются результатом действия различных случайных факторов. </a:t>
            </a:r>
          </a:p>
          <a:p>
            <a:pPr>
              <a:buFont typeface="Wingdings 2" pitchFamily="18" charset="2"/>
              <a:buNone/>
            </a:pPr>
            <a:r>
              <a:rPr lang="ru-RU" altLang="ru-RU" sz="2500" b="1" smtClean="0">
                <a:solidFill>
                  <a:srgbClr val="FF0000"/>
                </a:solidFill>
              </a:rPr>
              <a:t>Систематические ошибки</a:t>
            </a:r>
            <a:r>
              <a:rPr lang="ru-RU" altLang="ru-RU" sz="2500" smtClean="0">
                <a:solidFill>
                  <a:srgbClr val="FF0000"/>
                </a:solidFill>
              </a:rPr>
              <a:t> </a:t>
            </a:r>
            <a:r>
              <a:rPr lang="ru-RU" altLang="ru-RU" sz="2500" smtClean="0"/>
              <a:t>возникают по какой-то определенной причине и вызывают одностороннее искажение значений признака у наблюдаемых единиц (увеличение или уменьшение). </a:t>
            </a:r>
          </a:p>
          <a:p>
            <a:r>
              <a:rPr lang="ru-RU" altLang="ru-RU" sz="2500" smtClean="0">
                <a:solidFill>
                  <a:srgbClr val="FF0000"/>
                </a:solidFill>
              </a:rPr>
              <a:t>объективные (непреднамеренные) </a:t>
            </a:r>
            <a:r>
              <a:rPr lang="ru-RU" altLang="ru-RU" sz="2500" smtClean="0"/>
              <a:t>причиной, появления которых является неправильное восприятие наблюдаемых фактов, неисправность измерительных приборов и неправильная регистрация;</a:t>
            </a:r>
          </a:p>
          <a:p>
            <a:r>
              <a:rPr lang="ru-RU" altLang="ru-RU" sz="2500" smtClean="0">
                <a:solidFill>
                  <a:srgbClr val="FF0000"/>
                </a:solidFill>
              </a:rPr>
              <a:t>субъективные (преднамеренные) </a:t>
            </a:r>
            <a:r>
              <a:rPr lang="ru-RU" altLang="ru-RU" sz="2500" smtClean="0"/>
              <a:t>ошибки, возникающие по причине сознательного искажения фактов.</a:t>
            </a:r>
          </a:p>
          <a:p>
            <a:pPr>
              <a:buFont typeface="Wingdings 2" pitchFamily="18" charset="2"/>
              <a:buNone/>
            </a:pPr>
            <a:endParaRPr lang="ru-RU" altLang="ru-RU" sz="2600" b="1" smtClean="0"/>
          </a:p>
          <a:p>
            <a:pPr>
              <a:buFont typeface="Wingdings 2" pitchFamily="18" charset="2"/>
              <a:buNone/>
            </a:pPr>
            <a:endParaRPr lang="ru-RU" altLang="ru-RU" sz="2600" b="1" smtClean="0"/>
          </a:p>
          <a:p>
            <a:pPr>
              <a:buFont typeface="Wingdings 2" pitchFamily="18" charset="2"/>
              <a:buNone/>
            </a:pPr>
            <a:endParaRPr lang="ru-RU" altLang="ru-RU" sz="2500" smtClean="0"/>
          </a:p>
          <a:p>
            <a:pPr>
              <a:buFont typeface="Wingdings 2" pitchFamily="18" charset="2"/>
              <a:buNone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259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1428750" y="285750"/>
            <a:ext cx="7499350" cy="314325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b="1" smtClean="0"/>
              <a:t>Способы контроля:</a:t>
            </a:r>
          </a:p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счетный (арифметический)</a:t>
            </a:r>
            <a:r>
              <a:rPr lang="ru-RU" altLang="ru-RU" smtClean="0"/>
              <a:t> - проверка правильности арифметического расчета.</a:t>
            </a:r>
          </a:p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логический </a:t>
            </a:r>
            <a:r>
              <a:rPr lang="ru-RU" altLang="ru-RU" smtClean="0"/>
              <a:t>- основан на смысловой взаимосвязи между признаками.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44035" name="Picture 3" descr="img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357563"/>
            <a:ext cx="4786313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81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ПРИМЕР арифметического контро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642938"/>
            <a:ext cx="3643312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 descr="Фамилия Ильин Фамилия Ильин Имя Сергей Отчество Алексеевич Пол жен Возраст 10 л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071813"/>
            <a:ext cx="3643312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38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idx="1"/>
          </p:nvPr>
        </p:nvSpPr>
        <p:spPr>
          <a:xfrm>
            <a:off x="971550" y="549275"/>
            <a:ext cx="7962900" cy="6048375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400" b="1" dirty="0" smtClean="0"/>
              <a:t>Задание </a:t>
            </a:r>
            <a:r>
              <a:rPr lang="ru-RU" altLang="ru-RU" sz="2400" dirty="0" smtClean="0"/>
              <a:t>. </a:t>
            </a:r>
            <a:r>
              <a:rPr lang="ru-RU" altLang="ru-RU" sz="2400" dirty="0" smtClean="0"/>
              <a:t>Проведите логический контроль правильности заполнения переписного  листа: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отношение к лицу, записанному первым:     </a:t>
            </a:r>
            <a:r>
              <a:rPr lang="ru-RU" altLang="ru-RU" sz="2400" i="1" dirty="0" smtClean="0"/>
              <a:t>муж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пол: </a:t>
            </a:r>
            <a:r>
              <a:rPr lang="en-US" altLang="ru-RU" sz="2400" dirty="0" smtClean="0">
                <a:latin typeface="Corbel" pitchFamily="34" charset="0"/>
              </a:rPr>
              <a:t>                                                                      </a:t>
            </a:r>
            <a:r>
              <a:rPr lang="ru-RU" altLang="ru-RU" sz="2400" i="1" dirty="0" smtClean="0"/>
              <a:t>мужской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дата рождения: </a:t>
            </a:r>
            <a:r>
              <a:rPr lang="en-US" altLang="ru-RU" sz="2400" dirty="0" smtClean="0">
                <a:latin typeface="Corbel" pitchFamily="34" charset="0"/>
              </a:rPr>
              <a:t>                                            </a:t>
            </a:r>
            <a:r>
              <a:rPr lang="ru-RU" altLang="ru-RU" sz="2400" dirty="0" smtClean="0"/>
              <a:t>12 </a:t>
            </a:r>
            <a:r>
              <a:rPr lang="ru-RU" altLang="ru-RU" sz="2400" i="1" dirty="0" smtClean="0"/>
              <a:t>июля</a:t>
            </a:r>
            <a:r>
              <a:rPr lang="ru-RU" altLang="ru-RU" sz="2400" dirty="0" smtClean="0"/>
              <a:t> 1964 </a:t>
            </a:r>
            <a:r>
              <a:rPr lang="ru-RU" altLang="ru-RU" sz="2400" i="1" dirty="0" smtClean="0"/>
              <a:t>года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семейное состояние: </a:t>
            </a:r>
            <a:r>
              <a:rPr lang="en-US" altLang="ru-RU" sz="2400" dirty="0" smtClean="0">
                <a:latin typeface="Corbel" pitchFamily="34" charset="0"/>
              </a:rPr>
              <a:t>                                     </a:t>
            </a:r>
            <a:r>
              <a:rPr lang="ru-RU" altLang="ru-RU" sz="2400" i="1" dirty="0" smtClean="0"/>
              <a:t>холост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образование: </a:t>
            </a:r>
            <a:r>
              <a:rPr lang="en-US" altLang="ru-RU" sz="2400" dirty="0" smtClean="0">
                <a:latin typeface="Corbel" pitchFamily="34" charset="0"/>
              </a:rPr>
              <a:t>                                                       </a:t>
            </a:r>
            <a:r>
              <a:rPr lang="ru-RU" altLang="ru-RU" sz="2400" i="1" dirty="0" smtClean="0"/>
              <a:t>высшее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источник средств существования: </a:t>
            </a:r>
            <a:r>
              <a:rPr lang="en-US" altLang="ru-RU" sz="2400" dirty="0" smtClean="0">
                <a:latin typeface="Corbel" pitchFamily="34" charset="0"/>
              </a:rPr>
              <a:t>          </a:t>
            </a:r>
            <a:r>
              <a:rPr lang="ru-RU" altLang="ru-RU" sz="2400" dirty="0" smtClean="0"/>
              <a:t> </a:t>
            </a:r>
            <a:r>
              <a:rPr lang="ru-RU" altLang="ru-RU" sz="2400" i="1" dirty="0" smtClean="0"/>
              <a:t>пенсия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alt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5393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</TotalTime>
  <Words>259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4. Ошибки статистического наблюдения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2020-09-12T11:07:47Z</dcterms:created>
  <dcterms:modified xsi:type="dcterms:W3CDTF">2020-09-12T11:11:31Z</dcterms:modified>
</cp:coreProperties>
</file>