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9" r:id="rId8"/>
    <p:sldId id="262" r:id="rId9"/>
    <p:sldId id="270" r:id="rId10"/>
    <p:sldId id="260" r:id="rId11"/>
    <p:sldId id="267" r:id="rId12"/>
    <p:sldId id="273" r:id="rId13"/>
    <p:sldId id="274" r:id="rId14"/>
    <p:sldId id="278" r:id="rId15"/>
    <p:sldId id="279" r:id="rId16"/>
    <p:sldId id="275" r:id="rId17"/>
    <p:sldId id="280" r:id="rId18"/>
    <p:sldId id="281" r:id="rId19"/>
    <p:sldId id="282" r:id="rId20"/>
    <p:sldId id="286" r:id="rId21"/>
    <p:sldId id="292" r:id="rId22"/>
    <p:sldId id="288" r:id="rId23"/>
    <p:sldId id="289" r:id="rId24"/>
    <p:sldId id="290" r:id="rId25"/>
    <p:sldId id="296" r:id="rId26"/>
    <p:sldId id="297" r:id="rId27"/>
    <p:sldId id="298" r:id="rId28"/>
    <p:sldId id="299" r:id="rId29"/>
    <p:sldId id="300" r:id="rId30"/>
    <p:sldId id="30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212976"/>
            <a:ext cx="8077200" cy="1816224"/>
          </a:xfrm>
        </p:spPr>
        <p:txBody>
          <a:bodyPr/>
          <a:lstStyle/>
          <a:p>
            <a:pPr algn="ctr"/>
            <a:r>
              <a:rPr lang="ru-RU" dirty="0" smtClean="0"/>
              <a:t>«Статистические </a:t>
            </a:r>
            <a:r>
              <a:rPr lang="ru-RU" dirty="0" smtClean="0"/>
              <a:t>таблицы и графики»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правила построения статистических таблиц: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5015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000" dirty="0" smtClean="0"/>
              <a:t>таблица должна быть компактной и отражать только те исходные данные, которые прямо отражают исследуемое социально-экономическое явление в статике и динамике;</a:t>
            </a:r>
            <a:br>
              <a:rPr lang="ru-RU" sz="2000" dirty="0" smtClean="0"/>
            </a:br>
            <a:endParaRPr lang="ru-RU" sz="2000" dirty="0" smtClean="0"/>
          </a:p>
          <a:p>
            <a:pPr fontAlgn="base"/>
            <a:r>
              <a:rPr lang="ru-RU" sz="2000" dirty="0" smtClean="0"/>
              <a:t>заголовок таблицы, названия граф и строк должны быть четкими, краткими, лаконичными. В заголовке должны быть отражены объект, признак, время и место совершения события;</a:t>
            </a:r>
            <a:br>
              <a:rPr lang="ru-RU" sz="2000" dirty="0" smtClean="0"/>
            </a:br>
            <a:endParaRPr lang="ru-RU" sz="2000" dirty="0" smtClean="0"/>
          </a:p>
          <a:p>
            <a:pPr fontAlgn="base"/>
            <a:r>
              <a:rPr lang="ru-RU" sz="2000" dirty="0" smtClean="0"/>
              <a:t>графы и строки следует нумеровать;</a:t>
            </a:r>
            <a:br>
              <a:rPr lang="ru-RU" sz="2000" dirty="0" smtClean="0"/>
            </a:br>
            <a:endParaRPr lang="ru-RU" sz="2000" dirty="0" smtClean="0"/>
          </a:p>
          <a:p>
            <a:pPr fontAlgn="base"/>
            <a:r>
              <a:rPr lang="ru-RU" sz="2000" dirty="0" smtClean="0"/>
              <a:t>графы и строки должны содержать единицы измерения, для которых существуют общепринятые сокращения;</a:t>
            </a:r>
            <a:br>
              <a:rPr lang="ru-RU" sz="2000" dirty="0" smtClean="0"/>
            </a:br>
            <a:endParaRPr lang="ru-RU" sz="2000" dirty="0" smtClean="0"/>
          </a:p>
          <a:p>
            <a:pPr fontAlgn="base"/>
            <a:r>
              <a:rPr lang="ru-RU" sz="2000" dirty="0" smtClean="0"/>
              <a:t>информацию, сопоставляемую в ходе анализа, лучше всего располагать в соседних графах (либо одну под другой). Это облегчает процесс сравнения;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правила построения статистических таблиц: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fontAlgn="base"/>
            <a:r>
              <a:rPr lang="ru-RU" dirty="0" smtClean="0"/>
              <a:t>для удобства чтения и работы числа в статистической таблице следует проставлять в середине граф, строго одно под другим: единицы – под единицами, запятая – под запятой;</a:t>
            </a:r>
            <a:br>
              <a:rPr lang="ru-RU" dirty="0" smtClean="0"/>
            </a:br>
            <a:endParaRPr lang="ru-RU" dirty="0" smtClean="0"/>
          </a:p>
          <a:p>
            <a:pPr fontAlgn="base"/>
            <a:r>
              <a:rPr lang="ru-RU" dirty="0" smtClean="0"/>
              <a:t>числа целесообразно округлять с одинаковой степенью точности (до целого знака, до десятой доли);</a:t>
            </a:r>
            <a:br>
              <a:rPr lang="ru-RU" dirty="0" smtClean="0"/>
            </a:br>
            <a:endParaRPr lang="ru-RU" dirty="0" smtClean="0"/>
          </a:p>
          <a:p>
            <a:pPr fontAlgn="base"/>
            <a:r>
              <a:rPr lang="ru-RU" dirty="0" smtClean="0"/>
              <a:t>отсутствие данных обозначается знаком умножения (</a:t>
            </a:r>
            <a:r>
              <a:rPr lang="ru-RU" dirty="0" err="1" smtClean="0"/>
              <a:t>х</a:t>
            </a:r>
            <a:r>
              <a:rPr lang="ru-RU" dirty="0" smtClean="0"/>
              <a:t>), если данная позиция не подлежит заполнению, отсутствие сведений обозначается многоточием (...), либо «н. д.», либо «н. св.», при отсутствии явления ставится знак тире (-);</a:t>
            </a:r>
            <a:br>
              <a:rPr lang="ru-RU" dirty="0" smtClean="0"/>
            </a:br>
            <a:endParaRPr lang="ru-RU" dirty="0" smtClean="0"/>
          </a:p>
          <a:p>
            <a:pPr fontAlgn="base"/>
            <a:r>
              <a:rPr lang="ru-RU" dirty="0" smtClean="0"/>
              <a:t>для отображения очень малых чисел используют обозначение 0.0 или 0.00;</a:t>
            </a:r>
            <a:br>
              <a:rPr lang="ru-RU" dirty="0" smtClean="0"/>
            </a:br>
            <a:endParaRPr lang="ru-RU" dirty="0" smtClean="0"/>
          </a:p>
          <a:p>
            <a:pPr fontAlgn="base"/>
            <a:r>
              <a:rPr lang="ru-RU" dirty="0" smtClean="0"/>
              <a:t>если число получено на основании условных расчетов, то его берут в скобки, сомнительные числа сопровождают вопросительным знаком, а предварительные – знаком (*).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1647"/>
            <a:ext cx="8229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FFC000"/>
                </a:solidFill>
                <a:cs typeface="Times New Roman" pitchFamily="18" charset="0"/>
              </a:rPr>
              <a:t>Составные элементы и виды статистических графиков</a:t>
            </a:r>
            <a:r>
              <a:rPr lang="ru-RU" altLang="ru-RU" dirty="0">
                <a:solidFill>
                  <a:srgbClr val="FFC000"/>
                </a:solidFill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38200" y="1916832"/>
            <a:ext cx="7772400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45085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600" dirty="0">
                <a:cs typeface="Times New Roman" pitchFamily="18" charset="0"/>
              </a:rPr>
              <a:t>Несмотря на многообразие видов графических изображений, при их построении выполняются общие правила. Так, </a:t>
            </a:r>
            <a:r>
              <a:rPr lang="ru-RU" altLang="ru-RU" sz="1600" b="1" dirty="0">
                <a:cs typeface="Times New Roman" pitchFamily="18" charset="0"/>
              </a:rPr>
              <a:t>во-первых</a:t>
            </a:r>
            <a:r>
              <a:rPr lang="ru-RU" altLang="ru-RU" sz="1600" dirty="0">
                <a:cs typeface="Times New Roman" pitchFamily="18" charset="0"/>
              </a:rPr>
              <a:t>,  в соответствии с целью использования выбирается графический образ, т. е. вид графического изображения. </a:t>
            </a:r>
            <a:r>
              <a:rPr lang="ru-RU" altLang="ru-RU" sz="1600" b="1" dirty="0">
                <a:cs typeface="Times New Roman" pitchFamily="18" charset="0"/>
              </a:rPr>
              <a:t>Во-вторых</a:t>
            </a:r>
            <a:r>
              <a:rPr lang="ru-RU" altLang="ru-RU" sz="1600" dirty="0">
                <a:cs typeface="Times New Roman" pitchFamily="18" charset="0"/>
              </a:rPr>
              <a:t>,  определяется  поле  графика, – это  пространство, в котором размещаются геометрические знаки. </a:t>
            </a:r>
            <a:r>
              <a:rPr lang="ru-RU" altLang="ru-RU" sz="1600" b="1" dirty="0">
                <a:cs typeface="Times New Roman" pitchFamily="18" charset="0"/>
              </a:rPr>
              <a:t>В-третьих</a:t>
            </a:r>
            <a:r>
              <a:rPr lang="ru-RU" altLang="ru-RU" sz="1600" dirty="0">
                <a:cs typeface="Times New Roman" pitchFamily="18" charset="0"/>
              </a:rPr>
              <a:t>, задаются масштабные ориентиры с помощью масштабных шкал (равномерных или неравномерных). </a:t>
            </a:r>
            <a:r>
              <a:rPr lang="ru-RU" altLang="ru-RU" sz="1600" b="1" dirty="0">
                <a:cs typeface="Times New Roman" pitchFamily="18" charset="0"/>
              </a:rPr>
              <a:t>В-четвертых</a:t>
            </a:r>
            <a:r>
              <a:rPr lang="ru-RU" altLang="ru-RU" sz="1600" dirty="0">
                <a:cs typeface="Times New Roman" pitchFamily="18" charset="0"/>
              </a:rPr>
              <a:t>, выбирается система координат, необходимая для размещения геометрических знаков в поле графика. </a:t>
            </a:r>
          </a:p>
          <a:p>
            <a:pPr algn="just"/>
            <a:r>
              <a:rPr lang="ru-RU" altLang="ru-RU" sz="1600" dirty="0">
                <a:solidFill>
                  <a:schemeClr val="folHlink"/>
                </a:solidFill>
                <a:cs typeface="Times New Roman" pitchFamily="18" charset="0"/>
              </a:rPr>
              <a:t>	</a:t>
            </a:r>
            <a:r>
              <a:rPr lang="ru-RU" altLang="ru-RU" sz="1600" b="1" i="1" dirty="0">
                <a:solidFill>
                  <a:schemeClr val="folHlink"/>
                </a:solidFill>
                <a:cs typeface="Times New Roman" pitchFamily="18" charset="0"/>
              </a:rPr>
              <a:t>Статистический график</a:t>
            </a:r>
            <a:r>
              <a:rPr lang="ru-RU" altLang="ru-RU" sz="1600" dirty="0">
                <a:cs typeface="Times New Roman" pitchFamily="18" charset="0"/>
              </a:rPr>
              <a:t> – это условные знаки, отражающие размеры статистических совокупностей, их структуру, динамику и связь явлений.</a:t>
            </a:r>
            <a:endParaRPr lang="ru-RU" altLang="ru-RU" sz="1600" b="1" dirty="0">
              <a:cs typeface="Times New Roman" pitchFamily="18" charset="0"/>
            </a:endParaRP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	Условные знаки чаще всего используются плоскостные и иногда объемные. Основой графика является поле координат, по осям которого строятся шкалы.</a:t>
            </a:r>
            <a:endParaRPr lang="ru-RU" altLang="ru-RU" sz="1600" b="1" dirty="0">
              <a:cs typeface="Times New Roman" pitchFamily="18" charset="0"/>
            </a:endParaRPr>
          </a:p>
          <a:p>
            <a:pPr algn="l"/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138690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99592" y="1772816"/>
            <a:ext cx="77724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450850" eaLnBrk="0" hangingPunct="0"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77863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solidFill>
                  <a:srgbClr val="FF0066"/>
                </a:solidFill>
                <a:cs typeface="Times New Roman" pitchFamily="18" charset="0"/>
              </a:rPr>
              <a:t>Шкала</a:t>
            </a:r>
            <a:r>
              <a:rPr lang="ru-RU" altLang="ru-RU" sz="1600" i="1" dirty="0">
                <a:cs typeface="Times New Roman" pitchFamily="18" charset="0"/>
              </a:rPr>
              <a:t> </a:t>
            </a:r>
            <a:r>
              <a:rPr lang="ru-RU" altLang="ru-RU" sz="1600" dirty="0">
                <a:cs typeface="Times New Roman" pitchFamily="18" charset="0"/>
              </a:rPr>
              <a:t>– это линия, отдельные точки которой могут быть прочитаны как определенные числа. Она состоит из пяти элементов:</a:t>
            </a:r>
          </a:p>
          <a:p>
            <a:pPr algn="just"/>
            <a:r>
              <a:rPr lang="ru-RU" altLang="ru-RU" sz="1600" b="1" dirty="0">
                <a:cs typeface="Times New Roman" pitchFamily="18" charset="0"/>
              </a:rPr>
              <a:t>1)</a:t>
            </a:r>
            <a:r>
              <a:rPr lang="ru-RU" altLang="ru-RU" sz="1600" dirty="0">
                <a:cs typeface="Times New Roman" pitchFamily="18" charset="0"/>
              </a:rPr>
              <a:t>линия, которая называется носителем или опорой шкалы;</a:t>
            </a:r>
          </a:p>
          <a:p>
            <a:pPr algn="just"/>
            <a:r>
              <a:rPr lang="ru-RU" altLang="ru-RU" sz="1600" b="1" dirty="0">
                <a:cs typeface="Times New Roman" pitchFamily="18" charset="0"/>
              </a:rPr>
              <a:t>2)</a:t>
            </a:r>
            <a:r>
              <a:rPr lang="ru-RU" altLang="ru-RU" sz="1600" dirty="0">
                <a:cs typeface="Times New Roman" pitchFamily="18" charset="0"/>
              </a:rPr>
              <a:t>точки или деления, расположенные на носителе шкалы в определенном порядке;</a:t>
            </a:r>
          </a:p>
          <a:p>
            <a:pPr algn="just"/>
            <a:r>
              <a:rPr lang="ru-RU" altLang="ru-RU" sz="1600" b="1" dirty="0">
                <a:cs typeface="Times New Roman" pitchFamily="18" charset="0"/>
              </a:rPr>
              <a:t>3)</a:t>
            </a:r>
            <a:r>
              <a:rPr lang="ru-RU" altLang="ru-RU" sz="1600" dirty="0">
                <a:cs typeface="Times New Roman" pitchFamily="18" charset="0"/>
              </a:rPr>
              <a:t>числа,  соответствующие отдельным делениям;</a:t>
            </a:r>
          </a:p>
          <a:p>
            <a:pPr algn="just"/>
            <a:r>
              <a:rPr lang="ru-RU" altLang="ru-RU" sz="1600" b="1" dirty="0">
                <a:cs typeface="Times New Roman" pitchFamily="18" charset="0"/>
              </a:rPr>
              <a:t>4)</a:t>
            </a:r>
            <a:r>
              <a:rPr lang="ru-RU" altLang="ru-RU" sz="1600" dirty="0"/>
              <a:t>н</a:t>
            </a:r>
            <a:r>
              <a:rPr lang="ru-RU" altLang="ru-RU" sz="1600" dirty="0">
                <a:cs typeface="Times New Roman" pitchFamily="18" charset="0"/>
              </a:rPr>
              <a:t>азвание признака, откладываемого по данной шкале, оно может быть отложено в конце шкалы, под ней;</a:t>
            </a:r>
          </a:p>
          <a:p>
            <a:pPr algn="just"/>
            <a:r>
              <a:rPr lang="ru-RU" altLang="ru-RU" sz="1600" b="1" dirty="0">
                <a:cs typeface="Times New Roman" pitchFamily="18" charset="0"/>
              </a:rPr>
              <a:t>5)</a:t>
            </a:r>
            <a:r>
              <a:rPr lang="ru-RU" altLang="ru-RU" sz="1600" dirty="0">
                <a:cs typeface="Times New Roman" pitchFamily="18" charset="0"/>
              </a:rPr>
              <a:t>размерность откладываемого признака.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Последние два элемента шкалы могут отсутствовать. 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Шкала характеризуется масштабом.</a:t>
            </a:r>
            <a:endParaRPr lang="ru-RU" altLang="ru-RU" sz="1600" dirty="0"/>
          </a:p>
          <a:p>
            <a:pPr algn="just"/>
            <a:r>
              <a:rPr lang="ru-RU" altLang="ru-RU" sz="1600" b="1" i="1" dirty="0">
                <a:solidFill>
                  <a:srgbClr val="009900"/>
                </a:solidFill>
                <a:cs typeface="Times New Roman" pitchFamily="18" charset="0"/>
              </a:rPr>
              <a:t>Масштаб</a:t>
            </a:r>
            <a:r>
              <a:rPr lang="ru-RU" altLang="ru-RU" sz="1600" dirty="0">
                <a:cs typeface="Times New Roman" pitchFamily="18" charset="0"/>
              </a:rPr>
              <a:t> – это отрезок, принимаемый за единицу. Чем больше отрезок, принимаемый за единицу, тем крупнее масштаб. 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По форме шкалы делятся на </a:t>
            </a:r>
            <a:r>
              <a:rPr lang="ru-RU" altLang="ru-RU" sz="1600" u="sng" dirty="0">
                <a:cs typeface="Times New Roman" pitchFamily="18" charset="0"/>
              </a:rPr>
              <a:t>криволинейные</a:t>
            </a:r>
            <a:r>
              <a:rPr lang="ru-RU" altLang="ru-RU" sz="1600" dirty="0">
                <a:cs typeface="Times New Roman" pitchFamily="18" charset="0"/>
              </a:rPr>
              <a:t> и </a:t>
            </a:r>
            <a:r>
              <a:rPr lang="ru-RU" altLang="ru-RU" sz="1600" u="sng" dirty="0">
                <a:cs typeface="Times New Roman" pitchFamily="18" charset="0"/>
              </a:rPr>
              <a:t>прямолинейные</a:t>
            </a:r>
            <a:r>
              <a:rPr lang="ru-RU" altLang="ru-RU" sz="1600" dirty="0">
                <a:cs typeface="Times New Roman" pitchFamily="18" charset="0"/>
              </a:rPr>
              <a:t>. По масштабу шкалы делят на </a:t>
            </a:r>
            <a:r>
              <a:rPr lang="ru-RU" altLang="ru-RU" sz="1600" i="1" dirty="0">
                <a:cs typeface="Times New Roman" pitchFamily="18" charset="0"/>
              </a:rPr>
              <a:t>равномерные</a:t>
            </a:r>
            <a:r>
              <a:rPr lang="ru-RU" altLang="ru-RU" sz="1600" dirty="0">
                <a:cs typeface="Times New Roman" pitchFamily="18" charset="0"/>
              </a:rPr>
              <a:t> и </a:t>
            </a:r>
            <a:r>
              <a:rPr lang="ru-RU" altLang="ru-RU" sz="1600" i="1" dirty="0">
                <a:cs typeface="Times New Roman" pitchFamily="18" charset="0"/>
              </a:rPr>
              <a:t>неравномерные</a:t>
            </a:r>
            <a:r>
              <a:rPr lang="ru-RU" altLang="ru-RU" sz="1600" dirty="0">
                <a:cs typeface="Times New Roman" pitchFamily="18" charset="0"/>
              </a:rPr>
              <a:t> (см. рис. 3.2). Частным случаем последних являются логарифмические шкалы.</a:t>
            </a:r>
          </a:p>
          <a:p>
            <a:pPr algn="l"/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420901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031211" cy="602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2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8175227" cy="627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73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55576" y="1628800"/>
            <a:ext cx="7696200" cy="4552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45085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cs typeface="Times New Roman" pitchFamily="18" charset="0"/>
              </a:rPr>
              <a:t>Виды графиков: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1) диаграммы,</a:t>
            </a:r>
            <a:endParaRPr lang="ru-RU" altLang="ru-RU" sz="1600" b="1" dirty="0">
              <a:cs typeface="Times New Roman" pitchFamily="18" charset="0"/>
            </a:endParaRP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2) картограммы,</a:t>
            </a:r>
            <a:endParaRPr lang="ru-RU" altLang="ru-RU" sz="1600" b="1" dirty="0">
              <a:cs typeface="Times New Roman" pitchFamily="18" charset="0"/>
            </a:endParaRP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3) картодиаграммы.</a:t>
            </a:r>
            <a:endParaRPr lang="ru-RU" altLang="ru-RU" sz="1600" b="1" dirty="0">
              <a:cs typeface="Times New Roman" pitchFamily="18" charset="0"/>
            </a:endParaRPr>
          </a:p>
          <a:p>
            <a:pPr algn="just"/>
            <a:r>
              <a:rPr lang="ru-RU" altLang="ru-RU" sz="1600" b="1" i="1" dirty="0">
                <a:cs typeface="Times New Roman" pitchFamily="18" charset="0"/>
              </a:rPr>
              <a:t>Диаграммы</a:t>
            </a:r>
            <a:r>
              <a:rPr lang="ru-RU" altLang="ru-RU" sz="1600" i="1" dirty="0">
                <a:cs typeface="Times New Roman" pitchFamily="18" charset="0"/>
              </a:rPr>
              <a:t> – </a:t>
            </a:r>
            <a:r>
              <a:rPr lang="ru-RU" altLang="ru-RU" sz="1600" dirty="0">
                <a:cs typeface="Times New Roman" pitchFamily="18" charset="0"/>
              </a:rPr>
              <a:t>это наиболее распространенный вид графиков. Они могут быть линейными, плоскостными, пространственными.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Для оценки географического размещения явлений, сравнительного анализа по территориям применяются </a:t>
            </a:r>
            <a:r>
              <a:rPr lang="ru-RU" altLang="ru-RU" sz="1600" b="1" dirty="0">
                <a:cs typeface="Times New Roman" pitchFamily="18" charset="0"/>
              </a:rPr>
              <a:t>статистические карты. </a:t>
            </a:r>
            <a:r>
              <a:rPr lang="ru-RU" altLang="ru-RU" sz="1600" dirty="0">
                <a:cs typeface="Times New Roman" pitchFamily="18" charset="0"/>
              </a:rPr>
              <a:t>Они достаточно часто используются в публикациях ООН.</a:t>
            </a:r>
          </a:p>
          <a:p>
            <a:pPr algn="just"/>
            <a:r>
              <a:rPr lang="ru-RU" altLang="ru-RU" sz="1600" dirty="0">
                <a:cs typeface="Times New Roman" pitchFamily="18" charset="0"/>
              </a:rPr>
              <a:t>Статистические карты включают картограммы и картодиаграммы. </a:t>
            </a:r>
            <a:r>
              <a:rPr lang="ru-RU" altLang="ru-RU" sz="1600" i="1" dirty="0">
                <a:cs typeface="Times New Roman" pitchFamily="18" charset="0"/>
              </a:rPr>
              <a:t>Картограмма </a:t>
            </a:r>
            <a:r>
              <a:rPr lang="ru-RU" altLang="ru-RU" sz="1600" dirty="0">
                <a:cs typeface="Times New Roman" pitchFamily="18" charset="0"/>
              </a:rPr>
              <a:t>показывает территориальное распределение изучаемого признака по отдельным районам и используется для выявления закономерностей этого распределения. Картограммы бывают фоновые и точечные. </a:t>
            </a:r>
            <a:r>
              <a:rPr lang="ru-RU" altLang="ru-RU" sz="1600" i="1" dirty="0">
                <a:cs typeface="Times New Roman" pitchFamily="18" charset="0"/>
              </a:rPr>
              <a:t>Фоновые картограммы </a:t>
            </a:r>
            <a:r>
              <a:rPr lang="ru-RU" altLang="ru-RU" sz="1600" dirty="0">
                <a:cs typeface="Times New Roman" pitchFamily="18" charset="0"/>
              </a:rPr>
              <a:t>разной густотой цветовой окраски характеризуют распределение изучаемого признака на различных территориях. Например, данные об распространении вредных выбросов по нескольким областям наиболее наглядно могут быть представлены в виде фоновой картограммы (см. рис. 3.5).</a:t>
            </a:r>
          </a:p>
          <a:p>
            <a:pPr algn="l"/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21751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51224" cy="611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58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Линейные диаграммы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056784" cy="529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5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Плоскостные диаграммы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5"/>
            <a:ext cx="6912768" cy="5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67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презентации: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AutoNum type="arabicPeriod"/>
            </a:pPr>
            <a:r>
              <a:rPr lang="ru-RU" dirty="0" smtClean="0"/>
              <a:t>Понятие статистической таблицы;</a:t>
            </a:r>
          </a:p>
          <a:p>
            <a:pPr marL="571500" indent="-571500">
              <a:buFont typeface="Wingdings" pitchFamily="2" charset="2"/>
              <a:buAutoNum type="arabicPeriod"/>
            </a:pPr>
            <a:r>
              <a:rPr lang="ru-RU" dirty="0" smtClean="0"/>
              <a:t>Виды статистических таблиц;</a:t>
            </a:r>
          </a:p>
          <a:p>
            <a:pPr marL="571500" indent="-571500">
              <a:buFont typeface="Wingdings" pitchFamily="2" charset="2"/>
              <a:buAutoNum type="arabicPeriod"/>
            </a:pPr>
            <a:r>
              <a:rPr lang="ru-RU" dirty="0" smtClean="0"/>
              <a:t>Простые, Групповые, Комбинационные статистические таблицы</a:t>
            </a:r>
            <a:r>
              <a:rPr lang="en-US" dirty="0" smtClean="0"/>
              <a:t>;</a:t>
            </a:r>
            <a:endParaRPr lang="ru-RU" dirty="0" smtClean="0"/>
          </a:p>
          <a:p>
            <a:pPr marL="571500" indent="-571500">
              <a:buFont typeface="Wingdings" pitchFamily="2" charset="2"/>
              <a:buAutoNum type="arabicPeriod"/>
            </a:pPr>
            <a:r>
              <a:rPr lang="ru-RU" dirty="0" smtClean="0"/>
              <a:t>Основные правила построения статистических таблиц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руговая диаграмма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8457238"/>
              </p:ext>
            </p:extLst>
          </p:nvPr>
        </p:nvGraphicFramePr>
        <p:xfrm>
          <a:off x="1116013" y="1917700"/>
          <a:ext cx="6711950" cy="362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Лист" r:id="rId3" imgW="4600592" imgH="2485952" progId="Excel.Sheet.8">
                  <p:embed/>
                </p:oleObj>
              </mc:Choice>
              <mc:Fallback>
                <p:oleObj name="Лист" r:id="rId3" imgW="4600592" imgH="2485952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17700"/>
                        <a:ext cx="6711950" cy="3627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63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569325" cy="1143000"/>
          </a:xfrm>
        </p:spPr>
        <p:txBody>
          <a:bodyPr>
            <a:normAutofit fontScale="90000"/>
          </a:bodyPr>
          <a:lstStyle/>
          <a:p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Графическое изображение рядов распределения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223202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Font typeface="Arial" charset="0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Наглядно ряды распределения представляются при помощи графических изображений.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Ряды распределения изображаются в виде: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endParaRPr lang="ru-RU" altLang="ru-RU" dirty="0" smtClean="0"/>
          </a:p>
        </p:txBody>
      </p:sp>
      <p:sp>
        <p:nvSpPr>
          <p:cNvPr id="32772" name="Объект 2"/>
          <p:cNvSpPr txBox="1">
            <a:spLocks/>
          </p:cNvSpPr>
          <p:nvPr/>
        </p:nvSpPr>
        <p:spPr bwMode="auto">
          <a:xfrm>
            <a:off x="3348038" y="4005263"/>
            <a:ext cx="3168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>
              <a:spcBef>
                <a:spcPct val="20000"/>
              </a:spcBef>
              <a:buFont typeface="Wingdings" pitchFamily="2" charset="2"/>
              <a:buChar char="Ø"/>
            </a:pPr>
            <a:r>
              <a:rPr lang="ru-RU" alt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Полигона</a:t>
            </a: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</a:pPr>
            <a:r>
              <a:rPr lang="ru-RU" alt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Гистограммы</a:t>
            </a: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</a:pPr>
            <a:r>
              <a:rPr lang="ru-RU" alt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Кумуляты</a:t>
            </a:r>
            <a:endParaRPr lang="ru-RU" alt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4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863600"/>
          </a:xfrm>
        </p:spPr>
        <p:txBody>
          <a:bodyPr>
            <a:normAutofit fontScale="90000"/>
          </a:bodyPr>
          <a:lstStyle/>
          <a:p>
            <a:r>
              <a:rPr lang="ru-RU" altLang="ru-RU" sz="6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Полигон</a:t>
            </a:r>
          </a:p>
        </p:txBody>
      </p:sp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539750" y="1916113"/>
            <a:ext cx="8291513" cy="439261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Font typeface="Arial" charset="0"/>
              <a:buNone/>
              <a:defRPr/>
            </a:pPr>
            <a:r>
              <a:rPr lang="ru-RU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построении полигона на горизонтальной оси (ось абсцисс) откладывают значения варьирующего признака, а на вертикальной оси (ось ординат) — частоты или </a:t>
            </a:r>
            <a:r>
              <a:rPr lang="ru-RU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частости</a:t>
            </a:r>
            <a:endParaRPr lang="ru-RU" sz="2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  <a:p>
            <a:pPr marL="0" indent="0" algn="r">
              <a:buFont typeface="Arial" charset="0"/>
              <a:buNone/>
              <a:defRPr/>
            </a:pPr>
            <a:endParaRPr lang="ru-RU" dirty="0" smtClean="0"/>
          </a:p>
          <a:p>
            <a:pPr marL="0" indent="0" algn="r">
              <a:buFont typeface="Arial" charset="0"/>
              <a:buNone/>
              <a:defRPr/>
            </a:pPr>
            <a:endParaRPr lang="ru-RU" dirty="0"/>
          </a:p>
          <a:p>
            <a:pPr marL="0" indent="0" algn="r">
              <a:buFont typeface="Arial" charset="0"/>
              <a:buNone/>
              <a:defRPr/>
            </a:pP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Полигон построен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</a:t>
            </a:r>
            <a:r>
              <a:rPr lang="ru-RU" sz="25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микропереписи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населения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0298"/>
            <a:ext cx="7056784" cy="276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1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844675"/>
            <a:ext cx="8713787" cy="3529013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Условие: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Приводятся данные о распределении 25 работников одного из предприятий по тарифным разрядам: 4; 2; 4; 6; 5; 6; 4; 1; 3; 1; 2; 5; 2; 6; 3; 1; 2; 3; 4; 5; 4; 6; 2; 3; 4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Построить дискретный вариационный ряд и изобразить его графически в виде полигона распределения.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данном примере вариантами является тарифный разряд работника. Для определения частот необходимо рассчитать число работников, имеющих соответствующий тарифный разряд.</a:t>
            </a:r>
          </a:p>
          <a:p>
            <a:pPr marL="0" indent="0" algn="just">
              <a:buFont typeface="Arial" charset="0"/>
              <a:buNone/>
              <a:defRPr/>
            </a:pP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построения полигона распределения по оси абсцисс (X) откладываем количественные значения варьирующего признака — варианты, а по оси ординат — частоты или </a:t>
            </a:r>
            <a:r>
              <a:rPr 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частости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35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844675"/>
            <a:ext cx="2827337" cy="3384550"/>
          </a:xfrm>
        </p:spPr>
      </p:pic>
      <p:pic>
        <p:nvPicPr>
          <p:cNvPr id="35843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997200"/>
            <a:ext cx="569753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23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Гистограмма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3455988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значения признака выражены в виде интервалов, то такой ряд называется интервальным.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Интервальные ряды распределения изображают графически в виде гистограммы.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Гистограмма – график, на котором интервальный ряд изображен в виде смежных друг с другом столбиков. Для построения гистограммы по оси абсцисс указывают значения границ интервалов и на их основании строят прямоугольники, высота которых пропорциональна частотам (или </a:t>
            </a:r>
            <a:r>
              <a:rPr lang="ru-RU" sz="2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частостям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8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6" y="1484784"/>
            <a:ext cx="8353425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51520" y="3796231"/>
            <a:ext cx="8640464" cy="1036637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распределить население страны по возрастным группам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24" y="3068960"/>
            <a:ext cx="5114652" cy="359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0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Кумулята</a:t>
            </a:r>
            <a:endParaRPr lang="ru-RU" altLang="ru-RU" sz="6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540229" y="3068960"/>
            <a:ext cx="8229600" cy="408797"/>
          </a:xfrm>
        </p:spPr>
        <p:txBody>
          <a:bodyPr rtlCol="0">
            <a:normAutofit fontScale="85000" lnSpcReduction="10000"/>
          </a:bodyPr>
          <a:lstStyle/>
          <a:p>
            <a:pPr marL="0" indent="0" algn="just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Имеется распределение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работников фирмы по размеру месячной заработной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платы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49989" y="5949280"/>
            <a:ext cx="8610080" cy="74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изобразить интервальный вариационный ряд графически в виде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кумуляты</a:t>
            </a: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493601"/>
              </p:ext>
            </p:extLst>
          </p:nvPr>
        </p:nvGraphicFramePr>
        <p:xfrm>
          <a:off x="827584" y="3457256"/>
          <a:ext cx="7848873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91"/>
                <a:gridCol w="2616291"/>
                <a:gridCol w="261629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Размер зарплаты, тенге/</a:t>
                      </a:r>
                      <a:r>
                        <a:rPr lang="ru-RU" dirty="0" err="1" smtClean="0"/>
                        <a:t>мес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Численность, чел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Кумулятивные частоты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50 000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50 000-70 000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70 000-100 000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100 000 – 150 000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71701" y="148478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Распределение признака в вариационном ряду по накопленным частотам (</a:t>
            </a:r>
            <a:r>
              <a:rPr lang="ru-RU" dirty="0" err="1"/>
              <a:t>частостям</a:t>
            </a:r>
            <a:r>
              <a:rPr lang="ru-RU" dirty="0"/>
              <a:t>) изображается с помощью </a:t>
            </a:r>
            <a:r>
              <a:rPr lang="ru-RU" dirty="0" err="1"/>
              <a:t>кумуляты</a:t>
            </a:r>
            <a:r>
              <a:rPr lang="ru-RU" dirty="0"/>
              <a:t>.</a:t>
            </a:r>
          </a:p>
          <a:p>
            <a:r>
              <a:rPr lang="ru-RU" b="1" dirty="0" err="1"/>
              <a:t>Кумулята</a:t>
            </a:r>
            <a:r>
              <a:rPr lang="ru-RU" dirty="0"/>
              <a:t> или кумулятивная кривая в отличие от полигона строится по накопленным частотам или </a:t>
            </a:r>
            <a:r>
              <a:rPr lang="ru-RU" dirty="0" err="1"/>
              <a:t>частостям</a:t>
            </a:r>
            <a:r>
              <a:rPr lang="ru-RU" dirty="0"/>
              <a:t>. При этом на оси абсцисс помещают значения признака, а на оси ординат — накопленные частоты или </a:t>
            </a:r>
            <a:r>
              <a:rPr lang="ru-RU" dirty="0" err="1"/>
              <a:t>частости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85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36734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</a:p>
          <a:p>
            <a:pPr marL="457200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Неизвестная граница открытого (первого) интервала определяется по величине второго интервала: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70 000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50 000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20 000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тг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той же величиной находим нижнюю границу первого интервала: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50 000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20 000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30 000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тг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построения гистограммы в прямоугольной системе координат по оси абсцисс откладываем отрезки, величины которых соответствуют интервалам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вариационного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ряда.</a:t>
            </a:r>
          </a:p>
          <a:p>
            <a:pPr marL="0" indent="0" algn="just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Эти отрезки служат нижним основанием, а соответствующая частота (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частость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— высотой образуемых прямоугольников.</a:t>
            </a:r>
          </a:p>
          <a:p>
            <a:pPr marL="0" indent="0" algn="just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 Построим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гистограмму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7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88777"/>
              </p:ext>
            </p:extLst>
          </p:nvPr>
        </p:nvGraphicFramePr>
        <p:xfrm>
          <a:off x="611560" y="1556792"/>
          <a:ext cx="7848873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91"/>
                <a:gridCol w="2616291"/>
                <a:gridCol w="261629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Размер зарплаты, тенге/месяц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Численность, чел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Кумулятивные частоты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30 000 - 50 000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50 000-70 000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70 000-100 000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100 000 – 150 000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1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1252728"/>
          </a:xfrm>
        </p:spPr>
        <p:txBody>
          <a:bodyPr>
            <a:normAutofit/>
          </a:bodyPr>
          <a:lstStyle/>
          <a:p>
            <a:r>
              <a:rPr lang="ru-RU" dirty="0" smtClean="0"/>
              <a:t>Понятие: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62560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000" i="1" u="sng" dirty="0" smtClean="0"/>
              <a:t>Статистическая таблица</a:t>
            </a:r>
            <a:r>
              <a:rPr lang="ru-RU" sz="2000" dirty="0" smtClean="0"/>
              <a:t> представляет собой ряд пересекающихся горизонтальных и вертикальных линий, образующих по горизонтали строки, а по вертикали - графы (колонки, столбцы), которые в совокупности как бы  представляют собой скелет таблицы.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Group 464"/>
          <p:cNvGraphicFramePr>
            <a:graphicFrameLocks noGrp="1"/>
          </p:cNvGraphicFramePr>
          <p:nvPr/>
        </p:nvGraphicFramePr>
        <p:xfrm>
          <a:off x="1187624" y="3068960"/>
          <a:ext cx="6552729" cy="3591664"/>
        </p:xfrm>
        <a:graphic>
          <a:graphicData uri="http://schemas.openxmlformats.org/drawingml/2006/table">
            <a:tbl>
              <a:tblPr/>
              <a:tblGrid>
                <a:gridCol w="1893156"/>
                <a:gridCol w="321728"/>
                <a:gridCol w="321726"/>
                <a:gridCol w="319539"/>
                <a:gridCol w="321728"/>
                <a:gridCol w="319539"/>
                <a:gridCol w="3055313"/>
              </a:tblGrid>
              <a:tr h="10618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Содержание строк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1333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13335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Наименование граф (верхние заголовки)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365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. . 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437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Наименование строк</a:t>
                      </a: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(боковые заголовки)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4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4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Итоговая строка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333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/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</a:b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  <a:p>
                      <a:pPr marL="0" marR="0" lvl="0" indent="13335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Итоговая графа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650" y="333375"/>
          <a:ext cx="7848600" cy="2494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00"/>
                <a:gridCol w="2616200"/>
                <a:gridCol w="2616200"/>
              </a:tblGrid>
              <a:tr h="63999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Размер зарплаты, тенге/</a:t>
                      </a:r>
                      <a:r>
                        <a:rPr lang="ru-RU" sz="1800" dirty="0" err="1" smtClean="0"/>
                        <a:t>мес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Численность, чел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Кумулятивные частоты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</a:tr>
              <a:tr h="37079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30 000 - 50 000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</a:tr>
              <a:tr h="37079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50 000-70 000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16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</a:tr>
              <a:tr h="37079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70 000-100 000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24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</a:tr>
              <a:tr h="37079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100 000 – 150 000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6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</a:tr>
              <a:tr h="37079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Итого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30</a:t>
                      </a:r>
                      <a:endParaRPr lang="ru-RU" sz="1800" dirty="0"/>
                    </a:p>
                  </a:txBody>
                  <a:tcPr marL="91437" marR="91437"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7" marR="91437" marT="45714" marB="45714"/>
                </a:tc>
              </a:tr>
            </a:tbl>
          </a:graphicData>
        </a:graphic>
      </p:graphicFrame>
      <p:graphicFrame>
        <p:nvGraphicFramePr>
          <p:cNvPr id="17440" name="Диаграмма 5"/>
          <p:cNvGraphicFramePr>
            <a:graphicFrameLocks/>
          </p:cNvGraphicFramePr>
          <p:nvPr/>
        </p:nvGraphicFramePr>
        <p:xfrm>
          <a:off x="3297238" y="3162300"/>
          <a:ext cx="4805362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r:id="rId3" imgW="4804064" imgH="2566638" progId="Excel.Chart.8">
                  <p:embed/>
                </p:oleObj>
              </mc:Choice>
              <mc:Fallback>
                <p:oleObj r:id="rId3" imgW="4804064" imgH="256663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3162300"/>
                        <a:ext cx="4805362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16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статистических таблиц: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45432"/>
            <a:ext cx="4788024" cy="5112568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 smtClean="0"/>
              <a:t>Подлежащее таблицы </a:t>
            </a:r>
            <a:r>
              <a:rPr lang="ru-RU" dirty="0" smtClean="0"/>
              <a:t>представляет ту статистическую совокупность, о которой идет речь в таблице, т. е. перечень отдельных или всех единиц совокупности либо их групп. Чаще всего подлежащее помещается в левой части таблицы и содержит перечень строк.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Сказуемое таблицы</a:t>
            </a:r>
            <a:r>
              <a:rPr lang="ru-RU" dirty="0" smtClean="0"/>
              <a:t> – это те показатели, с помощью которых дается характеристика явления, отображаемого в таблице. Подлежащее и сказуемое таблицы могут располагаться по-разному, главное, чтобы таблица была легко читаемой, компактной и легко воспринималась.</a:t>
            </a:r>
          </a:p>
          <a:p>
            <a:endParaRPr lang="ru-RU" dirty="0"/>
          </a:p>
        </p:txBody>
      </p:sp>
      <p:pic>
        <p:nvPicPr>
          <p:cNvPr id="4" name="Рисунок 3" descr="image0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132856"/>
            <a:ext cx="4179917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Простые статистические таблицы: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в подлежащем таблицы содержится простой перечень каких-либо объектов или территориальных единиц, то она называется </a:t>
            </a:r>
            <a:r>
              <a:rPr lang="ru-RU" i="1" dirty="0" smtClean="0"/>
              <a:t>Простой.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64"/>
            <a:ext cx="97536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5448"/>
            <a:ext cx="8964488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Групповые статистические таблицы: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Групповые таблицы </a:t>
            </a:r>
            <a:r>
              <a:rPr lang="ru-RU" dirty="0" smtClean="0"/>
              <a:t>в отличие от простых содержат в подлежащем не простой перечень единиц объекта наблюдения, а их группировку по одному существенному признаку.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400" dirty="0">
                <a:cs typeface="Times New Roman" pitchFamily="18" charset="0"/>
              </a:rPr>
              <a:t>Распределение численности занятого населения</a:t>
            </a:r>
            <a:br>
              <a:rPr lang="ru-RU" altLang="ru-RU" sz="2400" dirty="0">
                <a:cs typeface="Times New Roman" pitchFamily="18" charset="0"/>
              </a:rPr>
            </a:br>
            <a:r>
              <a:rPr lang="ru-RU" altLang="ru-RU" sz="2400" dirty="0">
                <a:cs typeface="Times New Roman" pitchFamily="18" charset="0"/>
              </a:rPr>
              <a:t>по секторам экономики за 1993-1995 гг.</a:t>
            </a:r>
            <a:r>
              <a:rPr lang="ru-RU" altLang="ru-RU" sz="2400" dirty="0"/>
              <a:t> </a:t>
            </a:r>
            <a:br>
              <a:rPr lang="ru-RU" altLang="ru-RU" sz="2400" dirty="0"/>
            </a:br>
            <a:endParaRPr lang="ru-RU" sz="2400" dirty="0"/>
          </a:p>
        </p:txBody>
      </p: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755576" y="1572118"/>
            <a:ext cx="7834064" cy="4463008"/>
            <a:chOff x="-3" y="-3"/>
            <a:chExt cx="4046" cy="3460"/>
          </a:xfrm>
        </p:grpSpPr>
        <p:grpSp>
          <p:nvGrpSpPr>
            <p:cNvPr id="6" name="Group 90"/>
            <p:cNvGrpSpPr>
              <a:grpSpLocks/>
            </p:cNvGrpSpPr>
            <p:nvPr/>
          </p:nvGrpSpPr>
          <p:grpSpPr bwMode="auto">
            <a:xfrm>
              <a:off x="0" y="0"/>
              <a:ext cx="4040" cy="3454"/>
              <a:chOff x="0" y="0"/>
              <a:chExt cx="4040" cy="3454"/>
            </a:xfrm>
          </p:grpSpPr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0" y="0"/>
                <a:ext cx="1975" cy="806"/>
                <a:chOff x="0" y="0"/>
                <a:chExt cx="1975" cy="806"/>
              </a:xfrm>
            </p:grpSpPr>
            <p:sp>
              <p:nvSpPr>
                <p:cNvPr id="93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1889" cy="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Секторы экономики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94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975" cy="8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9" name="Group 35"/>
              <p:cNvGrpSpPr>
                <a:grpSpLocks/>
              </p:cNvGrpSpPr>
              <p:nvPr/>
            </p:nvGrpSpPr>
            <p:grpSpPr bwMode="auto">
              <a:xfrm>
                <a:off x="1975" y="0"/>
                <a:ext cx="2065" cy="403"/>
                <a:chOff x="1975" y="0"/>
                <a:chExt cx="2065" cy="403"/>
              </a:xfrm>
            </p:grpSpPr>
            <p:sp>
              <p:nvSpPr>
                <p:cNvPr id="91" name="Rectangle 4"/>
                <p:cNvSpPr>
                  <a:spLocks noChangeArrowheads="1"/>
                </p:cNvSpPr>
                <p:nvPr/>
              </p:nvSpPr>
              <p:spPr bwMode="auto">
                <a:xfrm>
                  <a:off x="2018" y="0"/>
                  <a:ext cx="1979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Количество занятых (млн. чел.)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92" name="Rectangle 34"/>
                <p:cNvSpPr>
                  <a:spLocks noChangeArrowheads="1"/>
                </p:cNvSpPr>
                <p:nvPr/>
              </p:nvSpPr>
              <p:spPr bwMode="auto">
                <a:xfrm>
                  <a:off x="1975" y="0"/>
                  <a:ext cx="206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0" name="Group 37"/>
              <p:cNvGrpSpPr>
                <a:grpSpLocks/>
              </p:cNvGrpSpPr>
              <p:nvPr/>
            </p:nvGrpSpPr>
            <p:grpSpPr bwMode="auto">
              <a:xfrm>
                <a:off x="1975" y="403"/>
                <a:ext cx="741" cy="403"/>
                <a:chOff x="1975" y="403"/>
                <a:chExt cx="741" cy="403"/>
              </a:xfrm>
            </p:grpSpPr>
            <p:sp>
              <p:nvSpPr>
                <p:cNvPr id="89" name="Rectangle 5"/>
                <p:cNvSpPr>
                  <a:spLocks noChangeArrowheads="1"/>
                </p:cNvSpPr>
                <p:nvPr/>
              </p:nvSpPr>
              <p:spPr bwMode="auto">
                <a:xfrm>
                  <a:off x="2018" y="403"/>
                  <a:ext cx="655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1993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90" name="Rectangle 36"/>
                <p:cNvSpPr>
                  <a:spLocks noChangeArrowheads="1"/>
                </p:cNvSpPr>
                <p:nvPr/>
              </p:nvSpPr>
              <p:spPr bwMode="auto">
                <a:xfrm>
                  <a:off x="1975" y="403"/>
                  <a:ext cx="74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1" name="Group 39"/>
              <p:cNvGrpSpPr>
                <a:grpSpLocks/>
              </p:cNvGrpSpPr>
              <p:nvPr/>
            </p:nvGrpSpPr>
            <p:grpSpPr bwMode="auto">
              <a:xfrm>
                <a:off x="2716" y="403"/>
                <a:ext cx="710" cy="403"/>
                <a:chOff x="2716" y="403"/>
                <a:chExt cx="710" cy="403"/>
              </a:xfrm>
            </p:grpSpPr>
            <p:sp>
              <p:nvSpPr>
                <p:cNvPr id="87" name="Rectangle 6"/>
                <p:cNvSpPr>
                  <a:spLocks noChangeArrowheads="1"/>
                </p:cNvSpPr>
                <p:nvPr/>
              </p:nvSpPr>
              <p:spPr bwMode="auto">
                <a:xfrm>
                  <a:off x="2759" y="403"/>
                  <a:ext cx="62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1994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88" name="Rectangle 38"/>
                <p:cNvSpPr>
                  <a:spLocks noChangeArrowheads="1"/>
                </p:cNvSpPr>
                <p:nvPr/>
              </p:nvSpPr>
              <p:spPr bwMode="auto">
                <a:xfrm>
                  <a:off x="2716" y="403"/>
                  <a:ext cx="7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2" name="Group 41"/>
              <p:cNvGrpSpPr>
                <a:grpSpLocks/>
              </p:cNvGrpSpPr>
              <p:nvPr/>
            </p:nvGrpSpPr>
            <p:grpSpPr bwMode="auto">
              <a:xfrm>
                <a:off x="3426" y="403"/>
                <a:ext cx="614" cy="403"/>
                <a:chOff x="3426" y="403"/>
                <a:chExt cx="614" cy="403"/>
              </a:xfrm>
            </p:grpSpPr>
            <p:sp>
              <p:nvSpPr>
                <p:cNvPr id="85" name="Rectangle 7"/>
                <p:cNvSpPr>
                  <a:spLocks noChangeArrowheads="1"/>
                </p:cNvSpPr>
                <p:nvPr/>
              </p:nvSpPr>
              <p:spPr bwMode="auto">
                <a:xfrm>
                  <a:off x="3469" y="403"/>
                  <a:ext cx="52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1995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86" name="Rectangle 40"/>
                <p:cNvSpPr>
                  <a:spLocks noChangeArrowheads="1"/>
                </p:cNvSpPr>
                <p:nvPr/>
              </p:nvSpPr>
              <p:spPr bwMode="auto">
                <a:xfrm>
                  <a:off x="3426" y="403"/>
                  <a:ext cx="61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3" name="Group 43"/>
              <p:cNvGrpSpPr>
                <a:grpSpLocks/>
              </p:cNvGrpSpPr>
              <p:nvPr/>
            </p:nvGrpSpPr>
            <p:grpSpPr bwMode="auto">
              <a:xfrm>
                <a:off x="0" y="806"/>
                <a:ext cx="1975" cy="403"/>
                <a:chOff x="0" y="806"/>
                <a:chExt cx="1975" cy="403"/>
              </a:xfrm>
            </p:grpSpPr>
            <p:sp>
              <p:nvSpPr>
                <p:cNvPr id="83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806"/>
                  <a:ext cx="1889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Всего занятых в экономике, в том числе: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84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806"/>
                  <a:ext cx="197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4" name="Group 45"/>
              <p:cNvGrpSpPr>
                <a:grpSpLocks/>
              </p:cNvGrpSpPr>
              <p:nvPr/>
            </p:nvGrpSpPr>
            <p:grpSpPr bwMode="auto">
              <a:xfrm>
                <a:off x="1975" y="806"/>
                <a:ext cx="741" cy="403"/>
                <a:chOff x="1975" y="806"/>
                <a:chExt cx="741" cy="403"/>
              </a:xfrm>
            </p:grpSpPr>
            <p:sp>
              <p:nvSpPr>
                <p:cNvPr id="81" name="Rectangle 9"/>
                <p:cNvSpPr>
                  <a:spLocks noChangeArrowheads="1"/>
                </p:cNvSpPr>
                <p:nvPr/>
              </p:nvSpPr>
              <p:spPr bwMode="auto">
                <a:xfrm>
                  <a:off x="2018" y="806"/>
                  <a:ext cx="655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70,9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82" name="Rectangle 44"/>
                <p:cNvSpPr>
                  <a:spLocks noChangeArrowheads="1"/>
                </p:cNvSpPr>
                <p:nvPr/>
              </p:nvSpPr>
              <p:spPr bwMode="auto">
                <a:xfrm>
                  <a:off x="1975" y="806"/>
                  <a:ext cx="74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5" name="Group 47"/>
              <p:cNvGrpSpPr>
                <a:grpSpLocks/>
              </p:cNvGrpSpPr>
              <p:nvPr/>
            </p:nvGrpSpPr>
            <p:grpSpPr bwMode="auto">
              <a:xfrm>
                <a:off x="2716" y="806"/>
                <a:ext cx="710" cy="403"/>
                <a:chOff x="2716" y="806"/>
                <a:chExt cx="710" cy="403"/>
              </a:xfrm>
            </p:grpSpPr>
            <p:sp>
              <p:nvSpPr>
                <p:cNvPr id="79" name="Rectangle 10"/>
                <p:cNvSpPr>
                  <a:spLocks noChangeArrowheads="1"/>
                </p:cNvSpPr>
                <p:nvPr/>
              </p:nvSpPr>
              <p:spPr bwMode="auto">
                <a:xfrm>
                  <a:off x="2759" y="806"/>
                  <a:ext cx="62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68,5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80" name="Rectangle 46"/>
                <p:cNvSpPr>
                  <a:spLocks noChangeArrowheads="1"/>
                </p:cNvSpPr>
                <p:nvPr/>
              </p:nvSpPr>
              <p:spPr bwMode="auto">
                <a:xfrm>
                  <a:off x="2716" y="806"/>
                  <a:ext cx="7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6" name="Group 49"/>
              <p:cNvGrpSpPr>
                <a:grpSpLocks/>
              </p:cNvGrpSpPr>
              <p:nvPr/>
            </p:nvGrpSpPr>
            <p:grpSpPr bwMode="auto">
              <a:xfrm>
                <a:off x="3426" y="806"/>
                <a:ext cx="614" cy="403"/>
                <a:chOff x="3426" y="806"/>
                <a:chExt cx="614" cy="403"/>
              </a:xfrm>
            </p:grpSpPr>
            <p:sp>
              <p:nvSpPr>
                <p:cNvPr id="77" name="Rectangle 11"/>
                <p:cNvSpPr>
                  <a:spLocks noChangeArrowheads="1"/>
                </p:cNvSpPr>
                <p:nvPr/>
              </p:nvSpPr>
              <p:spPr bwMode="auto">
                <a:xfrm>
                  <a:off x="3469" y="806"/>
                  <a:ext cx="52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67,1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78" name="Rectangle 48"/>
                <p:cNvSpPr>
                  <a:spLocks noChangeArrowheads="1"/>
                </p:cNvSpPr>
                <p:nvPr/>
              </p:nvSpPr>
              <p:spPr bwMode="auto">
                <a:xfrm>
                  <a:off x="3426" y="806"/>
                  <a:ext cx="61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7" name="Group 51"/>
              <p:cNvGrpSpPr>
                <a:grpSpLocks/>
              </p:cNvGrpSpPr>
              <p:nvPr/>
            </p:nvGrpSpPr>
            <p:grpSpPr bwMode="auto">
              <a:xfrm>
                <a:off x="0" y="1209"/>
                <a:ext cx="1975" cy="518"/>
                <a:chOff x="0" y="1209"/>
                <a:chExt cx="1975" cy="518"/>
              </a:xfrm>
            </p:grpSpPr>
            <p:sp>
              <p:nvSpPr>
                <p:cNvPr id="75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1209"/>
                  <a:ext cx="1889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1) государственные и муниципальные предприятия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76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209"/>
                  <a:ext cx="197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8" name="Group 53"/>
              <p:cNvGrpSpPr>
                <a:grpSpLocks/>
              </p:cNvGrpSpPr>
              <p:nvPr/>
            </p:nvGrpSpPr>
            <p:grpSpPr bwMode="auto">
              <a:xfrm>
                <a:off x="1975" y="1209"/>
                <a:ext cx="741" cy="518"/>
                <a:chOff x="1975" y="1209"/>
                <a:chExt cx="741" cy="518"/>
              </a:xfrm>
            </p:grpSpPr>
            <p:sp>
              <p:nvSpPr>
                <p:cNvPr id="73" name="Rectangle 13"/>
                <p:cNvSpPr>
                  <a:spLocks noChangeArrowheads="1"/>
                </p:cNvSpPr>
                <p:nvPr/>
              </p:nvSpPr>
              <p:spPr bwMode="auto">
                <a:xfrm>
                  <a:off x="2018" y="1209"/>
                  <a:ext cx="655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37,6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74" name="Rectangle 52"/>
                <p:cNvSpPr>
                  <a:spLocks noChangeArrowheads="1"/>
                </p:cNvSpPr>
                <p:nvPr/>
              </p:nvSpPr>
              <p:spPr bwMode="auto">
                <a:xfrm>
                  <a:off x="1975" y="1209"/>
                  <a:ext cx="741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9" name="Group 55"/>
              <p:cNvGrpSpPr>
                <a:grpSpLocks/>
              </p:cNvGrpSpPr>
              <p:nvPr/>
            </p:nvGrpSpPr>
            <p:grpSpPr bwMode="auto">
              <a:xfrm>
                <a:off x="2716" y="1209"/>
                <a:ext cx="710" cy="518"/>
                <a:chOff x="2716" y="1209"/>
                <a:chExt cx="710" cy="518"/>
              </a:xfrm>
            </p:grpSpPr>
            <p:sp>
              <p:nvSpPr>
                <p:cNvPr id="71" name="Rectangle 14"/>
                <p:cNvSpPr>
                  <a:spLocks noChangeArrowheads="1"/>
                </p:cNvSpPr>
                <p:nvPr/>
              </p:nvSpPr>
              <p:spPr bwMode="auto">
                <a:xfrm>
                  <a:off x="2759" y="1209"/>
                  <a:ext cx="624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30,6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72" name="Rectangle 54"/>
                <p:cNvSpPr>
                  <a:spLocks noChangeArrowheads="1"/>
                </p:cNvSpPr>
                <p:nvPr/>
              </p:nvSpPr>
              <p:spPr bwMode="auto">
                <a:xfrm>
                  <a:off x="2716" y="1209"/>
                  <a:ext cx="7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0" name="Group 57"/>
              <p:cNvGrpSpPr>
                <a:grpSpLocks/>
              </p:cNvGrpSpPr>
              <p:nvPr/>
            </p:nvGrpSpPr>
            <p:grpSpPr bwMode="auto">
              <a:xfrm>
                <a:off x="3426" y="1209"/>
                <a:ext cx="614" cy="518"/>
                <a:chOff x="3426" y="1209"/>
                <a:chExt cx="614" cy="518"/>
              </a:xfrm>
            </p:grpSpPr>
            <p:sp>
              <p:nvSpPr>
                <p:cNvPr id="69" name="Rectangle 15"/>
                <p:cNvSpPr>
                  <a:spLocks noChangeArrowheads="1"/>
                </p:cNvSpPr>
                <p:nvPr/>
              </p:nvSpPr>
              <p:spPr bwMode="auto">
                <a:xfrm>
                  <a:off x="3469" y="1209"/>
                  <a:ext cx="528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25,2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70" name="Rectangle 56"/>
                <p:cNvSpPr>
                  <a:spLocks noChangeArrowheads="1"/>
                </p:cNvSpPr>
                <p:nvPr/>
              </p:nvSpPr>
              <p:spPr bwMode="auto">
                <a:xfrm>
                  <a:off x="3426" y="1209"/>
                  <a:ext cx="61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1" name="Group 59"/>
              <p:cNvGrpSpPr>
                <a:grpSpLocks/>
              </p:cNvGrpSpPr>
              <p:nvPr/>
            </p:nvGrpSpPr>
            <p:grpSpPr bwMode="auto">
              <a:xfrm>
                <a:off x="0" y="1727"/>
                <a:ext cx="1975" cy="403"/>
                <a:chOff x="0" y="1727"/>
                <a:chExt cx="1975" cy="403"/>
              </a:xfrm>
            </p:grpSpPr>
            <p:sp>
              <p:nvSpPr>
                <p:cNvPr id="67" name="Rectangle 16"/>
                <p:cNvSpPr>
                  <a:spLocks noChangeArrowheads="1"/>
                </p:cNvSpPr>
                <p:nvPr/>
              </p:nvSpPr>
              <p:spPr bwMode="auto">
                <a:xfrm>
                  <a:off x="43" y="1727"/>
                  <a:ext cx="1889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2) частный сектор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68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727"/>
                  <a:ext cx="197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2" name="Group 61"/>
              <p:cNvGrpSpPr>
                <a:grpSpLocks/>
              </p:cNvGrpSpPr>
              <p:nvPr/>
            </p:nvGrpSpPr>
            <p:grpSpPr bwMode="auto">
              <a:xfrm>
                <a:off x="1975" y="1727"/>
                <a:ext cx="741" cy="403"/>
                <a:chOff x="1975" y="1727"/>
                <a:chExt cx="741" cy="403"/>
              </a:xfrm>
            </p:grpSpPr>
            <p:sp>
              <p:nvSpPr>
                <p:cNvPr id="65" name="Rectangle 17"/>
                <p:cNvSpPr>
                  <a:spLocks noChangeArrowheads="1"/>
                </p:cNvSpPr>
                <p:nvPr/>
              </p:nvSpPr>
              <p:spPr bwMode="auto">
                <a:xfrm>
                  <a:off x="2018" y="1727"/>
                  <a:ext cx="655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19,9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66" name="Rectangle 60"/>
                <p:cNvSpPr>
                  <a:spLocks noChangeArrowheads="1"/>
                </p:cNvSpPr>
                <p:nvPr/>
              </p:nvSpPr>
              <p:spPr bwMode="auto">
                <a:xfrm>
                  <a:off x="1975" y="1727"/>
                  <a:ext cx="74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3" name="Group 63"/>
              <p:cNvGrpSpPr>
                <a:grpSpLocks/>
              </p:cNvGrpSpPr>
              <p:nvPr/>
            </p:nvGrpSpPr>
            <p:grpSpPr bwMode="auto">
              <a:xfrm>
                <a:off x="2716" y="1727"/>
                <a:ext cx="710" cy="403"/>
                <a:chOff x="2716" y="1727"/>
                <a:chExt cx="710" cy="403"/>
              </a:xfrm>
            </p:grpSpPr>
            <p:sp>
              <p:nvSpPr>
                <p:cNvPr id="63" name="Rectangle 18"/>
                <p:cNvSpPr>
                  <a:spLocks noChangeArrowheads="1"/>
                </p:cNvSpPr>
                <p:nvPr/>
              </p:nvSpPr>
              <p:spPr bwMode="auto">
                <a:xfrm>
                  <a:off x="2759" y="1727"/>
                  <a:ext cx="62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22,6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64" name="Rectangle 62"/>
                <p:cNvSpPr>
                  <a:spLocks noChangeArrowheads="1"/>
                </p:cNvSpPr>
                <p:nvPr/>
              </p:nvSpPr>
              <p:spPr bwMode="auto">
                <a:xfrm>
                  <a:off x="2716" y="1727"/>
                  <a:ext cx="7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4" name="Group 65"/>
              <p:cNvGrpSpPr>
                <a:grpSpLocks/>
              </p:cNvGrpSpPr>
              <p:nvPr/>
            </p:nvGrpSpPr>
            <p:grpSpPr bwMode="auto">
              <a:xfrm>
                <a:off x="3426" y="1727"/>
                <a:ext cx="614" cy="403"/>
                <a:chOff x="3426" y="1727"/>
                <a:chExt cx="614" cy="403"/>
              </a:xfrm>
            </p:grpSpPr>
            <p:sp>
              <p:nvSpPr>
                <p:cNvPr id="61" name="Rectangle 19"/>
                <p:cNvSpPr>
                  <a:spLocks noChangeArrowheads="1"/>
                </p:cNvSpPr>
                <p:nvPr/>
              </p:nvSpPr>
              <p:spPr bwMode="auto">
                <a:xfrm>
                  <a:off x="3469" y="1727"/>
                  <a:ext cx="52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24,4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62" name="Rectangle 64"/>
                <p:cNvSpPr>
                  <a:spLocks noChangeArrowheads="1"/>
                </p:cNvSpPr>
                <p:nvPr/>
              </p:nvSpPr>
              <p:spPr bwMode="auto">
                <a:xfrm>
                  <a:off x="3426" y="1727"/>
                  <a:ext cx="61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5" name="Group 67"/>
              <p:cNvGrpSpPr>
                <a:grpSpLocks/>
              </p:cNvGrpSpPr>
              <p:nvPr/>
            </p:nvGrpSpPr>
            <p:grpSpPr bwMode="auto">
              <a:xfrm>
                <a:off x="0" y="2130"/>
                <a:ext cx="1975" cy="403"/>
                <a:chOff x="0" y="2130"/>
                <a:chExt cx="1975" cy="403"/>
              </a:xfrm>
            </p:grpSpPr>
            <p:sp>
              <p:nvSpPr>
                <p:cNvPr id="59" name="Rectangle 20"/>
                <p:cNvSpPr>
                  <a:spLocks noChangeArrowheads="1"/>
                </p:cNvSpPr>
                <p:nvPr/>
              </p:nvSpPr>
              <p:spPr bwMode="auto">
                <a:xfrm>
                  <a:off x="43" y="2130"/>
                  <a:ext cx="1889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3) общественные организации, фонды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60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130"/>
                  <a:ext cx="197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6" name="Group 69"/>
              <p:cNvGrpSpPr>
                <a:grpSpLocks/>
              </p:cNvGrpSpPr>
              <p:nvPr/>
            </p:nvGrpSpPr>
            <p:grpSpPr bwMode="auto">
              <a:xfrm>
                <a:off x="1975" y="2130"/>
                <a:ext cx="741" cy="403"/>
                <a:chOff x="1975" y="2130"/>
                <a:chExt cx="741" cy="403"/>
              </a:xfrm>
            </p:grpSpPr>
            <p:sp>
              <p:nvSpPr>
                <p:cNvPr id="57" name="Rectangle 21"/>
                <p:cNvSpPr>
                  <a:spLocks noChangeArrowheads="1"/>
                </p:cNvSpPr>
                <p:nvPr/>
              </p:nvSpPr>
              <p:spPr bwMode="auto">
                <a:xfrm>
                  <a:off x="2018" y="2130"/>
                  <a:ext cx="655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0,6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58" name="Rectangle 68"/>
                <p:cNvSpPr>
                  <a:spLocks noChangeArrowheads="1"/>
                </p:cNvSpPr>
                <p:nvPr/>
              </p:nvSpPr>
              <p:spPr bwMode="auto">
                <a:xfrm>
                  <a:off x="1975" y="2130"/>
                  <a:ext cx="74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7" name="Group 71"/>
              <p:cNvGrpSpPr>
                <a:grpSpLocks/>
              </p:cNvGrpSpPr>
              <p:nvPr/>
            </p:nvGrpSpPr>
            <p:grpSpPr bwMode="auto">
              <a:xfrm>
                <a:off x="2716" y="2130"/>
                <a:ext cx="710" cy="403"/>
                <a:chOff x="2716" y="2130"/>
                <a:chExt cx="710" cy="403"/>
              </a:xfrm>
            </p:grpSpPr>
            <p:sp>
              <p:nvSpPr>
                <p:cNvPr id="55" name="Rectangle 22"/>
                <p:cNvSpPr>
                  <a:spLocks noChangeArrowheads="1"/>
                </p:cNvSpPr>
                <p:nvPr/>
              </p:nvSpPr>
              <p:spPr bwMode="auto">
                <a:xfrm>
                  <a:off x="2759" y="2130"/>
                  <a:ext cx="62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56" name="Rectangle 70"/>
                <p:cNvSpPr>
                  <a:spLocks noChangeArrowheads="1"/>
                </p:cNvSpPr>
                <p:nvPr/>
              </p:nvSpPr>
              <p:spPr bwMode="auto">
                <a:xfrm>
                  <a:off x="2716" y="2130"/>
                  <a:ext cx="7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" name="Group 73"/>
              <p:cNvGrpSpPr>
                <a:grpSpLocks/>
              </p:cNvGrpSpPr>
              <p:nvPr/>
            </p:nvGrpSpPr>
            <p:grpSpPr bwMode="auto">
              <a:xfrm>
                <a:off x="3426" y="2130"/>
                <a:ext cx="614" cy="403"/>
                <a:chOff x="3426" y="2130"/>
                <a:chExt cx="614" cy="403"/>
              </a:xfrm>
            </p:grpSpPr>
            <p:sp>
              <p:nvSpPr>
                <p:cNvPr id="53" name="Rectangle 23"/>
                <p:cNvSpPr>
                  <a:spLocks noChangeArrowheads="1"/>
                </p:cNvSpPr>
                <p:nvPr/>
              </p:nvSpPr>
              <p:spPr bwMode="auto">
                <a:xfrm>
                  <a:off x="3469" y="2130"/>
                  <a:ext cx="52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54" name="Rectangle 72"/>
                <p:cNvSpPr>
                  <a:spLocks noChangeArrowheads="1"/>
                </p:cNvSpPr>
                <p:nvPr/>
              </p:nvSpPr>
              <p:spPr bwMode="auto">
                <a:xfrm>
                  <a:off x="3426" y="2130"/>
                  <a:ext cx="61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9" name="Group 75"/>
              <p:cNvGrpSpPr>
                <a:grpSpLocks/>
              </p:cNvGrpSpPr>
              <p:nvPr/>
            </p:nvGrpSpPr>
            <p:grpSpPr bwMode="auto">
              <a:xfrm>
                <a:off x="0" y="2533"/>
                <a:ext cx="1975" cy="403"/>
                <a:chOff x="0" y="2533"/>
                <a:chExt cx="1975" cy="403"/>
              </a:xfrm>
            </p:grpSpPr>
            <p:sp>
              <p:nvSpPr>
                <p:cNvPr id="51" name="Rectangle 24"/>
                <p:cNvSpPr>
                  <a:spLocks noChangeArrowheads="1"/>
                </p:cNvSpPr>
                <p:nvPr/>
              </p:nvSpPr>
              <p:spPr bwMode="auto">
                <a:xfrm>
                  <a:off x="43" y="2533"/>
                  <a:ext cx="1889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4) совместные предприятия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52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3"/>
                  <a:ext cx="197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0" name="Group 77"/>
              <p:cNvGrpSpPr>
                <a:grpSpLocks/>
              </p:cNvGrpSpPr>
              <p:nvPr/>
            </p:nvGrpSpPr>
            <p:grpSpPr bwMode="auto">
              <a:xfrm>
                <a:off x="1975" y="2533"/>
                <a:ext cx="741" cy="403"/>
                <a:chOff x="1975" y="2533"/>
                <a:chExt cx="741" cy="403"/>
              </a:xfrm>
            </p:grpSpPr>
            <p:sp>
              <p:nvSpPr>
                <p:cNvPr id="49" name="Rectangle 25"/>
                <p:cNvSpPr>
                  <a:spLocks noChangeArrowheads="1"/>
                </p:cNvSpPr>
                <p:nvPr/>
              </p:nvSpPr>
              <p:spPr bwMode="auto">
                <a:xfrm>
                  <a:off x="2018" y="2533"/>
                  <a:ext cx="655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0,3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50" name="Rectangle 76"/>
                <p:cNvSpPr>
                  <a:spLocks noChangeArrowheads="1"/>
                </p:cNvSpPr>
                <p:nvPr/>
              </p:nvSpPr>
              <p:spPr bwMode="auto">
                <a:xfrm>
                  <a:off x="1975" y="2533"/>
                  <a:ext cx="74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1" name="Group 79"/>
              <p:cNvGrpSpPr>
                <a:grpSpLocks/>
              </p:cNvGrpSpPr>
              <p:nvPr/>
            </p:nvGrpSpPr>
            <p:grpSpPr bwMode="auto">
              <a:xfrm>
                <a:off x="2716" y="2533"/>
                <a:ext cx="710" cy="403"/>
                <a:chOff x="2716" y="2533"/>
                <a:chExt cx="710" cy="403"/>
              </a:xfrm>
            </p:grpSpPr>
            <p:sp>
              <p:nvSpPr>
                <p:cNvPr id="4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59" y="2533"/>
                  <a:ext cx="62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0,3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48" name="Rectangle 78"/>
                <p:cNvSpPr>
                  <a:spLocks noChangeArrowheads="1"/>
                </p:cNvSpPr>
                <p:nvPr/>
              </p:nvSpPr>
              <p:spPr bwMode="auto">
                <a:xfrm>
                  <a:off x="2716" y="2533"/>
                  <a:ext cx="7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2" name="Group 81"/>
              <p:cNvGrpSpPr>
                <a:grpSpLocks/>
              </p:cNvGrpSpPr>
              <p:nvPr/>
            </p:nvGrpSpPr>
            <p:grpSpPr bwMode="auto">
              <a:xfrm>
                <a:off x="3426" y="2533"/>
                <a:ext cx="614" cy="403"/>
                <a:chOff x="3426" y="2533"/>
                <a:chExt cx="614" cy="403"/>
              </a:xfrm>
            </p:grpSpPr>
            <p:sp>
              <p:nvSpPr>
                <p:cNvPr id="45" name="Rectangle 27"/>
                <p:cNvSpPr>
                  <a:spLocks noChangeArrowheads="1"/>
                </p:cNvSpPr>
                <p:nvPr/>
              </p:nvSpPr>
              <p:spPr bwMode="auto">
                <a:xfrm>
                  <a:off x="3469" y="2533"/>
                  <a:ext cx="52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0,3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46" name="Rectangle 80"/>
                <p:cNvSpPr>
                  <a:spLocks noChangeArrowheads="1"/>
                </p:cNvSpPr>
                <p:nvPr/>
              </p:nvSpPr>
              <p:spPr bwMode="auto">
                <a:xfrm>
                  <a:off x="3426" y="2533"/>
                  <a:ext cx="61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3" name="Group 83"/>
              <p:cNvGrpSpPr>
                <a:grpSpLocks/>
              </p:cNvGrpSpPr>
              <p:nvPr/>
            </p:nvGrpSpPr>
            <p:grpSpPr bwMode="auto">
              <a:xfrm>
                <a:off x="0" y="2936"/>
                <a:ext cx="1975" cy="518"/>
                <a:chOff x="0" y="2936"/>
                <a:chExt cx="1975" cy="518"/>
              </a:xfrm>
            </p:grpSpPr>
            <p:sp>
              <p:nvSpPr>
                <p:cNvPr id="43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2936"/>
                  <a:ext cx="1889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5) предприятия со смешанной формой  собственности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pPr algn="just"/>
                  <a:endParaRPr lang="ru-RU" altLang="ru-RU" sz="2400"/>
                </a:p>
              </p:txBody>
            </p:sp>
            <p:sp>
              <p:nvSpPr>
                <p:cNvPr id="44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936"/>
                  <a:ext cx="197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4" name="Group 85"/>
              <p:cNvGrpSpPr>
                <a:grpSpLocks/>
              </p:cNvGrpSpPr>
              <p:nvPr/>
            </p:nvGrpSpPr>
            <p:grpSpPr bwMode="auto">
              <a:xfrm>
                <a:off x="1975" y="2936"/>
                <a:ext cx="741" cy="518"/>
                <a:chOff x="1975" y="2936"/>
                <a:chExt cx="741" cy="518"/>
              </a:xfrm>
            </p:grpSpPr>
            <p:sp>
              <p:nvSpPr>
                <p:cNvPr id="41" name="Rectangle 29"/>
                <p:cNvSpPr>
                  <a:spLocks noChangeArrowheads="1"/>
                </p:cNvSpPr>
                <p:nvPr/>
              </p:nvSpPr>
              <p:spPr bwMode="auto">
                <a:xfrm>
                  <a:off x="2018" y="2936"/>
                  <a:ext cx="655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12,5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42" name="Rectangle 84"/>
                <p:cNvSpPr>
                  <a:spLocks noChangeArrowheads="1"/>
                </p:cNvSpPr>
                <p:nvPr/>
              </p:nvSpPr>
              <p:spPr bwMode="auto">
                <a:xfrm>
                  <a:off x="1975" y="2936"/>
                  <a:ext cx="741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5" name="Group 87"/>
              <p:cNvGrpSpPr>
                <a:grpSpLocks/>
              </p:cNvGrpSpPr>
              <p:nvPr/>
            </p:nvGrpSpPr>
            <p:grpSpPr bwMode="auto">
              <a:xfrm>
                <a:off x="2716" y="2936"/>
                <a:ext cx="710" cy="518"/>
                <a:chOff x="2716" y="2936"/>
                <a:chExt cx="710" cy="518"/>
              </a:xfrm>
            </p:grpSpPr>
            <p:sp>
              <p:nvSpPr>
                <p:cNvPr id="39" name="Rectangle 30"/>
                <p:cNvSpPr>
                  <a:spLocks noChangeArrowheads="1"/>
                </p:cNvSpPr>
                <p:nvPr/>
              </p:nvSpPr>
              <p:spPr bwMode="auto">
                <a:xfrm>
                  <a:off x="2759" y="2936"/>
                  <a:ext cx="624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14,5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40" name="Rectangle 86"/>
                <p:cNvSpPr>
                  <a:spLocks noChangeArrowheads="1"/>
                </p:cNvSpPr>
                <p:nvPr/>
              </p:nvSpPr>
              <p:spPr bwMode="auto">
                <a:xfrm>
                  <a:off x="2716" y="2936"/>
                  <a:ext cx="7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6" name="Group 89"/>
              <p:cNvGrpSpPr>
                <a:grpSpLocks/>
              </p:cNvGrpSpPr>
              <p:nvPr/>
            </p:nvGrpSpPr>
            <p:grpSpPr bwMode="auto">
              <a:xfrm>
                <a:off x="3426" y="2936"/>
                <a:ext cx="614" cy="518"/>
                <a:chOff x="3426" y="2936"/>
                <a:chExt cx="614" cy="518"/>
              </a:xfrm>
            </p:grpSpPr>
            <p:sp>
              <p:nvSpPr>
                <p:cNvPr id="37" name="Rectangle 31"/>
                <p:cNvSpPr>
                  <a:spLocks noChangeArrowheads="1"/>
                </p:cNvSpPr>
                <p:nvPr/>
              </p:nvSpPr>
              <p:spPr bwMode="auto">
                <a:xfrm>
                  <a:off x="3469" y="2936"/>
                  <a:ext cx="528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16,7</a:t>
                  </a:r>
                  <a:endParaRPr lang="ru-RU" altLang="ru-RU" sz="1600" b="1">
                    <a:cs typeface="Times New Roman" pitchFamily="18" charset="0"/>
                  </a:endParaRPr>
                </a:p>
                <a:p>
                  <a:endParaRPr lang="ru-RU" altLang="ru-RU" sz="2400"/>
                </a:p>
              </p:txBody>
            </p:sp>
            <p:sp>
              <p:nvSpPr>
                <p:cNvPr id="38" name="Rectangle 88"/>
                <p:cNvSpPr>
                  <a:spLocks noChangeArrowheads="1"/>
                </p:cNvSpPr>
                <p:nvPr/>
              </p:nvSpPr>
              <p:spPr bwMode="auto">
                <a:xfrm>
                  <a:off x="3426" y="2936"/>
                  <a:ext cx="61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</p:grpSp>
        <p:sp>
          <p:nvSpPr>
            <p:cNvPr id="7" name="Rectangle 91"/>
            <p:cNvSpPr>
              <a:spLocks noChangeArrowheads="1"/>
            </p:cNvSpPr>
            <p:nvPr/>
          </p:nvSpPr>
          <p:spPr bwMode="auto">
            <a:xfrm>
              <a:off x="-3" y="-3"/>
              <a:ext cx="4046" cy="346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95" name="Rectangle 93"/>
          <p:cNvSpPr>
            <a:spLocks noChangeArrowheads="1"/>
          </p:cNvSpPr>
          <p:nvPr/>
        </p:nvSpPr>
        <p:spPr bwMode="auto">
          <a:xfrm>
            <a:off x="1828800" y="6096000"/>
            <a:ext cx="4648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altLang="ru-RU" sz="1600" dirty="0">
                <a:cs typeface="Times New Roman" pitchFamily="18" charset="0"/>
              </a:rPr>
              <a:t>Подлежащее – секторы экономики</a:t>
            </a:r>
            <a:r>
              <a:rPr lang="ru-RU" altLang="ru-RU" sz="1200" dirty="0">
                <a:cs typeface="Times New Roman" pitchFamily="18" charset="0"/>
              </a:rPr>
              <a:t>.</a:t>
            </a:r>
            <a:r>
              <a:rPr lang="ru-RU" altLang="ru-RU" sz="1100" dirty="0"/>
              <a:t> 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90890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5272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Комбинационные статистические таблицы: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Комбинационными </a:t>
            </a:r>
            <a:r>
              <a:rPr lang="ru-RU" dirty="0" smtClean="0"/>
              <a:t>называются статистические таблицы, в подлежащем которых группы единиц, образованные по одному признаку, подразделяются на подгруппы по одному или нескольким признакам.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800" dirty="0">
                <a:cs typeface="Times New Roman" pitchFamily="18" charset="0"/>
              </a:rPr>
              <a:t>Численность рабочих предприятия по профессиям </a:t>
            </a:r>
            <a:br>
              <a:rPr lang="ru-RU" altLang="ru-RU" sz="2800" dirty="0">
                <a:cs typeface="Times New Roman" pitchFamily="18" charset="0"/>
              </a:rPr>
            </a:br>
            <a:r>
              <a:rPr lang="ru-RU" altLang="ru-RU" sz="2800" dirty="0">
                <a:cs typeface="Times New Roman" pitchFamily="18" charset="0"/>
              </a:rPr>
              <a:t>и уровню заработной платы</a:t>
            </a:r>
            <a:endParaRPr lang="ru-RU" altLang="ru-RU" sz="2800" dirty="0"/>
          </a:p>
        </p:txBody>
      </p:sp>
      <p:grpSp>
        <p:nvGrpSpPr>
          <p:cNvPr id="4" name="Group 120"/>
          <p:cNvGrpSpPr>
            <a:grpSpLocks/>
          </p:cNvGrpSpPr>
          <p:nvPr/>
        </p:nvGrpSpPr>
        <p:grpSpPr bwMode="auto">
          <a:xfrm>
            <a:off x="611560" y="1632349"/>
            <a:ext cx="7910264" cy="4695800"/>
            <a:chOff x="-3" y="-3"/>
            <a:chExt cx="3950" cy="5917"/>
          </a:xfrm>
        </p:grpSpPr>
        <p:grpSp>
          <p:nvGrpSpPr>
            <p:cNvPr id="5" name="Group 118"/>
            <p:cNvGrpSpPr>
              <a:grpSpLocks/>
            </p:cNvGrpSpPr>
            <p:nvPr/>
          </p:nvGrpSpPr>
          <p:grpSpPr bwMode="auto">
            <a:xfrm>
              <a:off x="0" y="0"/>
              <a:ext cx="3944" cy="5911"/>
              <a:chOff x="0" y="0"/>
              <a:chExt cx="3944" cy="5911"/>
            </a:xfrm>
          </p:grpSpPr>
          <p:grpSp>
            <p:nvGrpSpPr>
              <p:cNvPr id="7" name="Group 43"/>
              <p:cNvGrpSpPr>
                <a:grpSpLocks/>
              </p:cNvGrpSpPr>
              <p:nvPr/>
            </p:nvGrpSpPr>
            <p:grpSpPr bwMode="auto">
              <a:xfrm>
                <a:off x="0" y="0"/>
                <a:ext cx="998" cy="518"/>
                <a:chOff x="0" y="0"/>
                <a:chExt cx="998" cy="518"/>
              </a:xfrm>
            </p:grpSpPr>
            <p:sp>
              <p:nvSpPr>
                <p:cNvPr id="119" name="Rectangle 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912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Профессия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2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9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8" name="Group 45"/>
              <p:cNvGrpSpPr>
                <a:grpSpLocks/>
              </p:cNvGrpSpPr>
              <p:nvPr/>
            </p:nvGrpSpPr>
            <p:grpSpPr bwMode="auto">
              <a:xfrm>
                <a:off x="998" y="0"/>
                <a:ext cx="1430" cy="518"/>
                <a:chOff x="998" y="0"/>
                <a:chExt cx="1430" cy="518"/>
              </a:xfrm>
            </p:grpSpPr>
            <p:sp>
              <p:nvSpPr>
                <p:cNvPr id="117" name="Rectangle 5"/>
                <p:cNvSpPr>
                  <a:spLocks noChangeArrowheads="1"/>
                </p:cNvSpPr>
                <p:nvPr/>
              </p:nvSpPr>
              <p:spPr bwMode="auto">
                <a:xfrm>
                  <a:off x="1041" y="0"/>
                  <a:ext cx="1344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Средняя зарплата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(тенге)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118" name="Rectangle 44"/>
                <p:cNvSpPr>
                  <a:spLocks noChangeArrowheads="1"/>
                </p:cNvSpPr>
                <p:nvPr/>
              </p:nvSpPr>
              <p:spPr bwMode="auto">
                <a:xfrm>
                  <a:off x="998" y="0"/>
                  <a:ext cx="143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9" name="Group 47"/>
              <p:cNvGrpSpPr>
                <a:grpSpLocks/>
              </p:cNvGrpSpPr>
              <p:nvPr/>
            </p:nvGrpSpPr>
            <p:grpSpPr bwMode="auto">
              <a:xfrm>
                <a:off x="2428" y="0"/>
                <a:ext cx="854" cy="518"/>
                <a:chOff x="2428" y="0"/>
                <a:chExt cx="854" cy="518"/>
              </a:xfrm>
            </p:grpSpPr>
            <p:sp>
              <p:nvSpPr>
                <p:cNvPr id="115" name="Rectangle 6"/>
                <p:cNvSpPr>
                  <a:spLocks noChangeArrowheads="1"/>
                </p:cNvSpPr>
                <p:nvPr/>
              </p:nvSpPr>
              <p:spPr bwMode="auto">
                <a:xfrm>
                  <a:off x="2471" y="0"/>
                  <a:ext cx="768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Количество, чел.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16" name="Rectangle 46"/>
                <p:cNvSpPr>
                  <a:spLocks noChangeArrowheads="1"/>
                </p:cNvSpPr>
                <p:nvPr/>
              </p:nvSpPr>
              <p:spPr bwMode="auto">
                <a:xfrm>
                  <a:off x="2428" y="0"/>
                  <a:ext cx="85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0" name="Group 49"/>
              <p:cNvGrpSpPr>
                <a:grpSpLocks/>
              </p:cNvGrpSpPr>
              <p:nvPr/>
            </p:nvGrpSpPr>
            <p:grpSpPr bwMode="auto">
              <a:xfrm>
                <a:off x="3282" y="0"/>
                <a:ext cx="662" cy="518"/>
                <a:chOff x="3282" y="0"/>
                <a:chExt cx="662" cy="518"/>
              </a:xfrm>
            </p:grpSpPr>
            <p:sp>
              <p:nvSpPr>
                <p:cNvPr id="113" name="Rectangle 7"/>
                <p:cNvSpPr>
                  <a:spLocks noChangeArrowheads="1"/>
                </p:cNvSpPr>
                <p:nvPr/>
              </p:nvSpPr>
              <p:spPr bwMode="auto">
                <a:xfrm>
                  <a:off x="3325" y="0"/>
                  <a:ext cx="576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Итого по группе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14" name="Rectangle 48"/>
                <p:cNvSpPr>
                  <a:spLocks noChangeArrowheads="1"/>
                </p:cNvSpPr>
                <p:nvPr/>
              </p:nvSpPr>
              <p:spPr bwMode="auto">
                <a:xfrm>
                  <a:off x="3282" y="0"/>
                  <a:ext cx="66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1" name="Group 51"/>
              <p:cNvGrpSpPr>
                <a:grpSpLocks/>
              </p:cNvGrpSpPr>
              <p:nvPr/>
            </p:nvGrpSpPr>
            <p:grpSpPr bwMode="auto">
              <a:xfrm>
                <a:off x="0" y="518"/>
                <a:ext cx="998" cy="1612"/>
                <a:chOff x="0" y="518"/>
                <a:chExt cx="998" cy="1612"/>
              </a:xfrm>
            </p:grpSpPr>
            <p:sp>
              <p:nvSpPr>
                <p:cNvPr id="111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518"/>
                  <a:ext cx="912" cy="16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Токарь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pPr algn="just"/>
                  <a:endParaRPr lang="ru-RU" altLang="ru-RU" sz="1200"/>
                </a:p>
              </p:txBody>
            </p:sp>
            <p:sp>
              <p:nvSpPr>
                <p:cNvPr id="11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998" cy="16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2" name="Group 53"/>
              <p:cNvGrpSpPr>
                <a:grpSpLocks/>
              </p:cNvGrpSpPr>
              <p:nvPr/>
            </p:nvGrpSpPr>
            <p:grpSpPr bwMode="auto">
              <a:xfrm>
                <a:off x="998" y="518"/>
                <a:ext cx="1430" cy="403"/>
                <a:chOff x="998" y="518"/>
                <a:chExt cx="1430" cy="403"/>
              </a:xfrm>
            </p:grpSpPr>
            <p:sp>
              <p:nvSpPr>
                <p:cNvPr id="109" name="Rectangle 9"/>
                <p:cNvSpPr>
                  <a:spLocks noChangeArrowheads="1"/>
                </p:cNvSpPr>
                <p:nvPr/>
              </p:nvSpPr>
              <p:spPr bwMode="auto">
                <a:xfrm>
                  <a:off x="1041" y="518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до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60000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110" name="Rectangle 52"/>
                <p:cNvSpPr>
                  <a:spLocks noChangeArrowheads="1"/>
                </p:cNvSpPr>
                <p:nvPr/>
              </p:nvSpPr>
              <p:spPr bwMode="auto">
                <a:xfrm>
                  <a:off x="998" y="518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3" name="Group 55"/>
              <p:cNvGrpSpPr>
                <a:grpSpLocks/>
              </p:cNvGrpSpPr>
              <p:nvPr/>
            </p:nvGrpSpPr>
            <p:grpSpPr bwMode="auto">
              <a:xfrm>
                <a:off x="2428" y="518"/>
                <a:ext cx="854" cy="403"/>
                <a:chOff x="2428" y="518"/>
                <a:chExt cx="854" cy="403"/>
              </a:xfrm>
            </p:grpSpPr>
            <p:sp>
              <p:nvSpPr>
                <p:cNvPr id="107" name="Rectangle 10"/>
                <p:cNvSpPr>
                  <a:spLocks noChangeArrowheads="1"/>
                </p:cNvSpPr>
                <p:nvPr/>
              </p:nvSpPr>
              <p:spPr bwMode="auto">
                <a:xfrm>
                  <a:off x="2471" y="518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08" name="Rectangle 54"/>
                <p:cNvSpPr>
                  <a:spLocks noChangeArrowheads="1"/>
                </p:cNvSpPr>
                <p:nvPr/>
              </p:nvSpPr>
              <p:spPr bwMode="auto">
                <a:xfrm>
                  <a:off x="2428" y="518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4" name="Group 57"/>
              <p:cNvGrpSpPr>
                <a:grpSpLocks/>
              </p:cNvGrpSpPr>
              <p:nvPr/>
            </p:nvGrpSpPr>
            <p:grpSpPr bwMode="auto">
              <a:xfrm>
                <a:off x="3282" y="518"/>
                <a:ext cx="662" cy="1612"/>
                <a:chOff x="3282" y="518"/>
                <a:chExt cx="662" cy="1612"/>
              </a:xfrm>
            </p:grpSpPr>
            <p:sp>
              <p:nvSpPr>
                <p:cNvPr id="105" name="Rectangle 11"/>
                <p:cNvSpPr>
                  <a:spLocks noChangeArrowheads="1"/>
                </p:cNvSpPr>
                <p:nvPr/>
              </p:nvSpPr>
              <p:spPr bwMode="auto">
                <a:xfrm>
                  <a:off x="3325" y="518"/>
                  <a:ext cx="576" cy="16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38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06" name="Rectangle 56"/>
                <p:cNvSpPr>
                  <a:spLocks noChangeArrowheads="1"/>
                </p:cNvSpPr>
                <p:nvPr/>
              </p:nvSpPr>
              <p:spPr bwMode="auto">
                <a:xfrm>
                  <a:off x="3282" y="518"/>
                  <a:ext cx="662" cy="16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5" name="Group 59"/>
              <p:cNvGrpSpPr>
                <a:grpSpLocks/>
              </p:cNvGrpSpPr>
              <p:nvPr/>
            </p:nvGrpSpPr>
            <p:grpSpPr bwMode="auto">
              <a:xfrm>
                <a:off x="998" y="921"/>
                <a:ext cx="1430" cy="403"/>
                <a:chOff x="998" y="921"/>
                <a:chExt cx="1430" cy="403"/>
              </a:xfrm>
            </p:grpSpPr>
            <p:sp>
              <p:nvSpPr>
                <p:cNvPr id="103" name="Rectangle 12"/>
                <p:cNvSpPr>
                  <a:spLocks noChangeArrowheads="1"/>
                </p:cNvSpPr>
                <p:nvPr/>
              </p:nvSpPr>
              <p:spPr bwMode="auto">
                <a:xfrm>
                  <a:off x="1041" y="921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60000-80000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104" name="Rectangle 58"/>
                <p:cNvSpPr>
                  <a:spLocks noChangeArrowheads="1"/>
                </p:cNvSpPr>
                <p:nvPr/>
              </p:nvSpPr>
              <p:spPr bwMode="auto">
                <a:xfrm>
                  <a:off x="998" y="921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6" name="Group 61"/>
              <p:cNvGrpSpPr>
                <a:grpSpLocks/>
              </p:cNvGrpSpPr>
              <p:nvPr/>
            </p:nvGrpSpPr>
            <p:grpSpPr bwMode="auto">
              <a:xfrm>
                <a:off x="2428" y="921"/>
                <a:ext cx="854" cy="403"/>
                <a:chOff x="2428" y="921"/>
                <a:chExt cx="854" cy="403"/>
              </a:xfrm>
            </p:grpSpPr>
            <p:sp>
              <p:nvSpPr>
                <p:cNvPr id="101" name="Rectangle 13"/>
                <p:cNvSpPr>
                  <a:spLocks noChangeArrowheads="1"/>
                </p:cNvSpPr>
                <p:nvPr/>
              </p:nvSpPr>
              <p:spPr bwMode="auto">
                <a:xfrm>
                  <a:off x="2471" y="921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5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102" name="Rectangle 60"/>
                <p:cNvSpPr>
                  <a:spLocks noChangeArrowheads="1"/>
                </p:cNvSpPr>
                <p:nvPr/>
              </p:nvSpPr>
              <p:spPr bwMode="auto">
                <a:xfrm>
                  <a:off x="2428" y="921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7" name="Group 63"/>
              <p:cNvGrpSpPr>
                <a:grpSpLocks/>
              </p:cNvGrpSpPr>
              <p:nvPr/>
            </p:nvGrpSpPr>
            <p:grpSpPr bwMode="auto">
              <a:xfrm>
                <a:off x="998" y="1324"/>
                <a:ext cx="1430" cy="403"/>
                <a:chOff x="998" y="1324"/>
                <a:chExt cx="1430" cy="403"/>
              </a:xfrm>
            </p:grpSpPr>
            <p:sp>
              <p:nvSpPr>
                <p:cNvPr id="99" name="Rectangle 14"/>
                <p:cNvSpPr>
                  <a:spLocks noChangeArrowheads="1"/>
                </p:cNvSpPr>
                <p:nvPr/>
              </p:nvSpPr>
              <p:spPr bwMode="auto">
                <a:xfrm>
                  <a:off x="1041" y="1324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80000-100000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100" name="Rectangle 62"/>
                <p:cNvSpPr>
                  <a:spLocks noChangeArrowheads="1"/>
                </p:cNvSpPr>
                <p:nvPr/>
              </p:nvSpPr>
              <p:spPr bwMode="auto">
                <a:xfrm>
                  <a:off x="998" y="1324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2428" y="1324"/>
                <a:ext cx="854" cy="403"/>
                <a:chOff x="2428" y="1324"/>
                <a:chExt cx="854" cy="403"/>
              </a:xfrm>
            </p:grpSpPr>
            <p:sp>
              <p:nvSpPr>
                <p:cNvPr id="97" name="Rectangle 15"/>
                <p:cNvSpPr>
                  <a:spLocks noChangeArrowheads="1"/>
                </p:cNvSpPr>
                <p:nvPr/>
              </p:nvSpPr>
              <p:spPr bwMode="auto">
                <a:xfrm>
                  <a:off x="2471" y="1324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21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98" name="Rectangle 64"/>
                <p:cNvSpPr>
                  <a:spLocks noChangeArrowheads="1"/>
                </p:cNvSpPr>
                <p:nvPr/>
              </p:nvSpPr>
              <p:spPr bwMode="auto">
                <a:xfrm>
                  <a:off x="2428" y="1324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19" name="Group 67"/>
              <p:cNvGrpSpPr>
                <a:grpSpLocks/>
              </p:cNvGrpSpPr>
              <p:nvPr/>
            </p:nvGrpSpPr>
            <p:grpSpPr bwMode="auto">
              <a:xfrm>
                <a:off x="998" y="1727"/>
                <a:ext cx="1430" cy="403"/>
                <a:chOff x="998" y="1727"/>
                <a:chExt cx="1430" cy="403"/>
              </a:xfrm>
            </p:grpSpPr>
            <p:sp>
              <p:nvSpPr>
                <p:cNvPr id="95" name="Rectangle 16"/>
                <p:cNvSpPr>
                  <a:spLocks noChangeArrowheads="1"/>
                </p:cNvSpPr>
                <p:nvPr/>
              </p:nvSpPr>
              <p:spPr bwMode="auto">
                <a:xfrm>
                  <a:off x="1041" y="1727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свыше 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96" name="Rectangle 66"/>
                <p:cNvSpPr>
                  <a:spLocks noChangeArrowheads="1"/>
                </p:cNvSpPr>
                <p:nvPr/>
              </p:nvSpPr>
              <p:spPr bwMode="auto">
                <a:xfrm>
                  <a:off x="998" y="1727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0" name="Group 69"/>
              <p:cNvGrpSpPr>
                <a:grpSpLocks/>
              </p:cNvGrpSpPr>
              <p:nvPr/>
            </p:nvGrpSpPr>
            <p:grpSpPr bwMode="auto">
              <a:xfrm>
                <a:off x="2428" y="1727"/>
                <a:ext cx="854" cy="403"/>
                <a:chOff x="2428" y="1727"/>
                <a:chExt cx="854" cy="403"/>
              </a:xfrm>
            </p:grpSpPr>
            <p:sp>
              <p:nvSpPr>
                <p:cNvPr id="93" name="Rectangle 17"/>
                <p:cNvSpPr>
                  <a:spLocks noChangeArrowheads="1"/>
                </p:cNvSpPr>
                <p:nvPr/>
              </p:nvSpPr>
              <p:spPr bwMode="auto">
                <a:xfrm>
                  <a:off x="2471" y="1727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11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94" name="Rectangle 68"/>
                <p:cNvSpPr>
                  <a:spLocks noChangeArrowheads="1"/>
                </p:cNvSpPr>
                <p:nvPr/>
              </p:nvSpPr>
              <p:spPr bwMode="auto">
                <a:xfrm>
                  <a:off x="2428" y="1727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1" name="Group 71"/>
              <p:cNvGrpSpPr>
                <a:grpSpLocks/>
              </p:cNvGrpSpPr>
              <p:nvPr/>
            </p:nvGrpSpPr>
            <p:grpSpPr bwMode="auto">
              <a:xfrm>
                <a:off x="0" y="2130"/>
                <a:ext cx="998" cy="1612"/>
                <a:chOff x="0" y="2130"/>
                <a:chExt cx="998" cy="1612"/>
              </a:xfrm>
            </p:grpSpPr>
            <p:sp>
              <p:nvSpPr>
                <p:cNvPr id="91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2130"/>
                  <a:ext cx="912" cy="16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Фрезеровщик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pPr algn="just"/>
                  <a:endParaRPr lang="ru-RU" altLang="ru-RU" sz="1200"/>
                </a:p>
              </p:txBody>
            </p:sp>
            <p:sp>
              <p:nvSpPr>
                <p:cNvPr id="9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130"/>
                  <a:ext cx="998" cy="16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2" name="Group 73"/>
              <p:cNvGrpSpPr>
                <a:grpSpLocks/>
              </p:cNvGrpSpPr>
              <p:nvPr/>
            </p:nvGrpSpPr>
            <p:grpSpPr bwMode="auto">
              <a:xfrm>
                <a:off x="998" y="2130"/>
                <a:ext cx="1430" cy="403"/>
                <a:chOff x="998" y="2130"/>
                <a:chExt cx="1430" cy="403"/>
              </a:xfrm>
            </p:grpSpPr>
            <p:sp>
              <p:nvSpPr>
                <p:cNvPr id="89" name="Rectangle 19"/>
                <p:cNvSpPr>
                  <a:spLocks noChangeArrowheads="1"/>
                </p:cNvSpPr>
                <p:nvPr/>
              </p:nvSpPr>
              <p:spPr bwMode="auto">
                <a:xfrm>
                  <a:off x="1041" y="2130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до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60000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90" name="Rectangle 72"/>
                <p:cNvSpPr>
                  <a:spLocks noChangeArrowheads="1"/>
                </p:cNvSpPr>
                <p:nvPr/>
              </p:nvSpPr>
              <p:spPr bwMode="auto">
                <a:xfrm>
                  <a:off x="998" y="2130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3" name="Group 75"/>
              <p:cNvGrpSpPr>
                <a:grpSpLocks/>
              </p:cNvGrpSpPr>
              <p:nvPr/>
            </p:nvGrpSpPr>
            <p:grpSpPr bwMode="auto">
              <a:xfrm>
                <a:off x="2428" y="2130"/>
                <a:ext cx="854" cy="403"/>
                <a:chOff x="2428" y="2130"/>
                <a:chExt cx="854" cy="403"/>
              </a:xfrm>
            </p:grpSpPr>
            <p:sp>
              <p:nvSpPr>
                <p:cNvPr id="87" name="Rectangle 20"/>
                <p:cNvSpPr>
                  <a:spLocks noChangeArrowheads="1"/>
                </p:cNvSpPr>
                <p:nvPr/>
              </p:nvSpPr>
              <p:spPr bwMode="auto">
                <a:xfrm>
                  <a:off x="2471" y="2130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4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88" name="Rectangle 74"/>
                <p:cNvSpPr>
                  <a:spLocks noChangeArrowheads="1"/>
                </p:cNvSpPr>
                <p:nvPr/>
              </p:nvSpPr>
              <p:spPr bwMode="auto">
                <a:xfrm>
                  <a:off x="2428" y="2130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4" name="Group 77"/>
              <p:cNvGrpSpPr>
                <a:grpSpLocks/>
              </p:cNvGrpSpPr>
              <p:nvPr/>
            </p:nvGrpSpPr>
            <p:grpSpPr bwMode="auto">
              <a:xfrm>
                <a:off x="3282" y="2130"/>
                <a:ext cx="662" cy="1612"/>
                <a:chOff x="3282" y="2130"/>
                <a:chExt cx="662" cy="1612"/>
              </a:xfrm>
            </p:grpSpPr>
            <p:sp>
              <p:nvSpPr>
                <p:cNvPr id="85" name="Rectangle 21"/>
                <p:cNvSpPr>
                  <a:spLocks noChangeArrowheads="1"/>
                </p:cNvSpPr>
                <p:nvPr/>
              </p:nvSpPr>
              <p:spPr bwMode="auto">
                <a:xfrm>
                  <a:off x="3325" y="2130"/>
                  <a:ext cx="576" cy="16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47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86" name="Rectangle 76"/>
                <p:cNvSpPr>
                  <a:spLocks noChangeArrowheads="1"/>
                </p:cNvSpPr>
                <p:nvPr/>
              </p:nvSpPr>
              <p:spPr bwMode="auto">
                <a:xfrm>
                  <a:off x="3282" y="2130"/>
                  <a:ext cx="662" cy="16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5" name="Group 79"/>
              <p:cNvGrpSpPr>
                <a:grpSpLocks/>
              </p:cNvGrpSpPr>
              <p:nvPr/>
            </p:nvGrpSpPr>
            <p:grpSpPr bwMode="auto">
              <a:xfrm>
                <a:off x="998" y="2533"/>
                <a:ext cx="1430" cy="403"/>
                <a:chOff x="998" y="2533"/>
                <a:chExt cx="1430" cy="403"/>
              </a:xfrm>
            </p:grpSpPr>
            <p:sp>
              <p:nvSpPr>
                <p:cNvPr id="83" name="Rectangle 22"/>
                <p:cNvSpPr>
                  <a:spLocks noChangeArrowheads="1"/>
                </p:cNvSpPr>
                <p:nvPr/>
              </p:nvSpPr>
              <p:spPr bwMode="auto">
                <a:xfrm>
                  <a:off x="1041" y="2533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60000-80000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84" name="Rectangle 78"/>
                <p:cNvSpPr>
                  <a:spLocks noChangeArrowheads="1"/>
                </p:cNvSpPr>
                <p:nvPr/>
              </p:nvSpPr>
              <p:spPr bwMode="auto">
                <a:xfrm>
                  <a:off x="998" y="2533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6" name="Group 81"/>
              <p:cNvGrpSpPr>
                <a:grpSpLocks/>
              </p:cNvGrpSpPr>
              <p:nvPr/>
            </p:nvGrpSpPr>
            <p:grpSpPr bwMode="auto">
              <a:xfrm>
                <a:off x="2428" y="2533"/>
                <a:ext cx="854" cy="403"/>
                <a:chOff x="2428" y="2533"/>
                <a:chExt cx="854" cy="403"/>
              </a:xfrm>
            </p:grpSpPr>
            <p:sp>
              <p:nvSpPr>
                <p:cNvPr id="81" name="Rectangle 23"/>
                <p:cNvSpPr>
                  <a:spLocks noChangeArrowheads="1"/>
                </p:cNvSpPr>
                <p:nvPr/>
              </p:nvSpPr>
              <p:spPr bwMode="auto">
                <a:xfrm>
                  <a:off x="2471" y="2533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8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82" name="Rectangle 80"/>
                <p:cNvSpPr>
                  <a:spLocks noChangeArrowheads="1"/>
                </p:cNvSpPr>
                <p:nvPr/>
              </p:nvSpPr>
              <p:spPr bwMode="auto">
                <a:xfrm>
                  <a:off x="2428" y="2533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7" name="Group 83"/>
              <p:cNvGrpSpPr>
                <a:grpSpLocks/>
              </p:cNvGrpSpPr>
              <p:nvPr/>
            </p:nvGrpSpPr>
            <p:grpSpPr bwMode="auto">
              <a:xfrm>
                <a:off x="998" y="2936"/>
                <a:ext cx="1430" cy="403"/>
                <a:chOff x="998" y="2936"/>
                <a:chExt cx="1430" cy="403"/>
              </a:xfrm>
            </p:grpSpPr>
            <p:sp>
              <p:nvSpPr>
                <p:cNvPr id="79" name="Rectangle 24"/>
                <p:cNvSpPr>
                  <a:spLocks noChangeArrowheads="1"/>
                </p:cNvSpPr>
                <p:nvPr/>
              </p:nvSpPr>
              <p:spPr bwMode="auto">
                <a:xfrm>
                  <a:off x="1041" y="2936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80000-100000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80" name="Rectangle 82"/>
                <p:cNvSpPr>
                  <a:spLocks noChangeArrowheads="1"/>
                </p:cNvSpPr>
                <p:nvPr/>
              </p:nvSpPr>
              <p:spPr bwMode="auto">
                <a:xfrm>
                  <a:off x="998" y="2936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8" name="Group 85"/>
              <p:cNvGrpSpPr>
                <a:grpSpLocks/>
              </p:cNvGrpSpPr>
              <p:nvPr/>
            </p:nvGrpSpPr>
            <p:grpSpPr bwMode="auto">
              <a:xfrm>
                <a:off x="2428" y="2936"/>
                <a:ext cx="854" cy="403"/>
                <a:chOff x="2428" y="2936"/>
                <a:chExt cx="854" cy="403"/>
              </a:xfrm>
            </p:grpSpPr>
            <p:sp>
              <p:nvSpPr>
                <p:cNvPr id="77" name="Rectangle 25"/>
                <p:cNvSpPr>
                  <a:spLocks noChangeArrowheads="1"/>
                </p:cNvSpPr>
                <p:nvPr/>
              </p:nvSpPr>
              <p:spPr bwMode="auto">
                <a:xfrm>
                  <a:off x="2471" y="2936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16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78" name="Rectangle 84"/>
                <p:cNvSpPr>
                  <a:spLocks noChangeArrowheads="1"/>
                </p:cNvSpPr>
                <p:nvPr/>
              </p:nvSpPr>
              <p:spPr bwMode="auto">
                <a:xfrm>
                  <a:off x="2428" y="2936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29" name="Group 87"/>
              <p:cNvGrpSpPr>
                <a:grpSpLocks/>
              </p:cNvGrpSpPr>
              <p:nvPr/>
            </p:nvGrpSpPr>
            <p:grpSpPr bwMode="auto">
              <a:xfrm>
                <a:off x="998" y="3339"/>
                <a:ext cx="1430" cy="403"/>
                <a:chOff x="998" y="3339"/>
                <a:chExt cx="1430" cy="403"/>
              </a:xfrm>
            </p:grpSpPr>
            <p:sp>
              <p:nvSpPr>
                <p:cNvPr id="75" name="Rectangle 26"/>
                <p:cNvSpPr>
                  <a:spLocks noChangeArrowheads="1"/>
                </p:cNvSpPr>
                <p:nvPr/>
              </p:nvSpPr>
              <p:spPr bwMode="auto">
                <a:xfrm>
                  <a:off x="1041" y="3339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свыше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76" name="Rectangle 86"/>
                <p:cNvSpPr>
                  <a:spLocks noChangeArrowheads="1"/>
                </p:cNvSpPr>
                <p:nvPr/>
              </p:nvSpPr>
              <p:spPr bwMode="auto">
                <a:xfrm>
                  <a:off x="998" y="3339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0" name="Group 89"/>
              <p:cNvGrpSpPr>
                <a:grpSpLocks/>
              </p:cNvGrpSpPr>
              <p:nvPr/>
            </p:nvGrpSpPr>
            <p:grpSpPr bwMode="auto">
              <a:xfrm>
                <a:off x="2428" y="3339"/>
                <a:ext cx="854" cy="403"/>
                <a:chOff x="2428" y="3339"/>
                <a:chExt cx="854" cy="403"/>
              </a:xfrm>
            </p:grpSpPr>
            <p:sp>
              <p:nvSpPr>
                <p:cNvPr id="73" name="Rectangle 27"/>
                <p:cNvSpPr>
                  <a:spLocks noChangeArrowheads="1"/>
                </p:cNvSpPr>
                <p:nvPr/>
              </p:nvSpPr>
              <p:spPr bwMode="auto">
                <a:xfrm>
                  <a:off x="2471" y="3339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19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74" name="Rectangle 88"/>
                <p:cNvSpPr>
                  <a:spLocks noChangeArrowheads="1"/>
                </p:cNvSpPr>
                <p:nvPr/>
              </p:nvSpPr>
              <p:spPr bwMode="auto">
                <a:xfrm>
                  <a:off x="2428" y="3339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1" name="Group 91"/>
              <p:cNvGrpSpPr>
                <a:grpSpLocks/>
              </p:cNvGrpSpPr>
              <p:nvPr/>
            </p:nvGrpSpPr>
            <p:grpSpPr bwMode="auto">
              <a:xfrm>
                <a:off x="0" y="3742"/>
                <a:ext cx="998" cy="1727"/>
                <a:chOff x="0" y="3742"/>
                <a:chExt cx="998" cy="1727"/>
              </a:xfrm>
            </p:grpSpPr>
            <p:sp>
              <p:nvSpPr>
                <p:cNvPr id="71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3742"/>
                  <a:ext cx="912" cy="17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Шлифовщик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pPr algn="just"/>
                  <a:endParaRPr lang="ru-RU" altLang="ru-RU" sz="1200"/>
                </a:p>
              </p:txBody>
            </p:sp>
            <p:sp>
              <p:nvSpPr>
                <p:cNvPr id="72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3742"/>
                  <a:ext cx="998" cy="172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2" name="Group 93"/>
              <p:cNvGrpSpPr>
                <a:grpSpLocks/>
              </p:cNvGrpSpPr>
              <p:nvPr/>
            </p:nvGrpSpPr>
            <p:grpSpPr bwMode="auto">
              <a:xfrm>
                <a:off x="998" y="3742"/>
                <a:ext cx="1430" cy="403"/>
                <a:chOff x="998" y="3742"/>
                <a:chExt cx="1430" cy="403"/>
              </a:xfrm>
            </p:grpSpPr>
            <p:sp>
              <p:nvSpPr>
                <p:cNvPr id="69" name="Rectangle 29"/>
                <p:cNvSpPr>
                  <a:spLocks noChangeArrowheads="1"/>
                </p:cNvSpPr>
                <p:nvPr/>
              </p:nvSpPr>
              <p:spPr bwMode="auto">
                <a:xfrm>
                  <a:off x="1041" y="3742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>
                      <a:cs typeface="Times New Roman" pitchFamily="18" charset="0"/>
                    </a:rPr>
                    <a:t>до </a:t>
                  </a:r>
                  <a:r>
                    <a:rPr lang="ru-RU" altLang="ru-RU" sz="1200" dirty="0" smtClean="0">
                      <a:cs typeface="Times New Roman" pitchFamily="18" charset="0"/>
                    </a:rPr>
                    <a:t>60000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70" name="Rectangle 92"/>
                <p:cNvSpPr>
                  <a:spLocks noChangeArrowheads="1"/>
                </p:cNvSpPr>
                <p:nvPr/>
              </p:nvSpPr>
              <p:spPr bwMode="auto">
                <a:xfrm>
                  <a:off x="998" y="3742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3" name="Group 95"/>
              <p:cNvGrpSpPr>
                <a:grpSpLocks/>
              </p:cNvGrpSpPr>
              <p:nvPr/>
            </p:nvGrpSpPr>
            <p:grpSpPr bwMode="auto">
              <a:xfrm>
                <a:off x="2428" y="3742"/>
                <a:ext cx="854" cy="403"/>
                <a:chOff x="2428" y="3742"/>
                <a:chExt cx="854" cy="403"/>
              </a:xfrm>
            </p:grpSpPr>
            <p:sp>
              <p:nvSpPr>
                <p:cNvPr id="67" name="Rectangle 30"/>
                <p:cNvSpPr>
                  <a:spLocks noChangeArrowheads="1"/>
                </p:cNvSpPr>
                <p:nvPr/>
              </p:nvSpPr>
              <p:spPr bwMode="auto">
                <a:xfrm>
                  <a:off x="2471" y="3742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68" name="Rectangle 94"/>
                <p:cNvSpPr>
                  <a:spLocks noChangeArrowheads="1"/>
                </p:cNvSpPr>
                <p:nvPr/>
              </p:nvSpPr>
              <p:spPr bwMode="auto">
                <a:xfrm>
                  <a:off x="2428" y="3742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4" name="Group 97"/>
              <p:cNvGrpSpPr>
                <a:grpSpLocks/>
              </p:cNvGrpSpPr>
              <p:nvPr/>
            </p:nvGrpSpPr>
            <p:grpSpPr bwMode="auto">
              <a:xfrm>
                <a:off x="3282" y="3742"/>
                <a:ext cx="662" cy="1727"/>
                <a:chOff x="3282" y="3742"/>
                <a:chExt cx="662" cy="1727"/>
              </a:xfrm>
            </p:grpSpPr>
            <p:sp>
              <p:nvSpPr>
                <p:cNvPr id="65" name="Rectangle 31"/>
                <p:cNvSpPr>
                  <a:spLocks noChangeArrowheads="1"/>
                </p:cNvSpPr>
                <p:nvPr/>
              </p:nvSpPr>
              <p:spPr bwMode="auto">
                <a:xfrm>
                  <a:off x="3325" y="3742"/>
                  <a:ext cx="576" cy="17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b="1">
                      <a:cs typeface="Times New Roman" pitchFamily="18" charset="0"/>
                    </a:rPr>
                    <a:t> </a:t>
                  </a: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 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>
                      <a:cs typeface="Times New Roman" pitchFamily="18" charset="0"/>
                    </a:rPr>
                    <a:t>31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r>
                    <a:rPr lang="ru-RU" altLang="ru-RU" sz="1200" b="1">
                      <a:cs typeface="Times New Roman" pitchFamily="18" charset="0"/>
                    </a:rPr>
                    <a:t> </a:t>
                  </a:r>
                </a:p>
                <a:p>
                  <a:endParaRPr lang="ru-RU" altLang="ru-RU" sz="1200"/>
                </a:p>
              </p:txBody>
            </p:sp>
            <p:sp>
              <p:nvSpPr>
                <p:cNvPr id="66" name="Rectangle 96"/>
                <p:cNvSpPr>
                  <a:spLocks noChangeArrowheads="1"/>
                </p:cNvSpPr>
                <p:nvPr/>
              </p:nvSpPr>
              <p:spPr bwMode="auto">
                <a:xfrm>
                  <a:off x="3282" y="3742"/>
                  <a:ext cx="662" cy="172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5" name="Group 99"/>
              <p:cNvGrpSpPr>
                <a:grpSpLocks/>
              </p:cNvGrpSpPr>
              <p:nvPr/>
            </p:nvGrpSpPr>
            <p:grpSpPr bwMode="auto">
              <a:xfrm>
                <a:off x="998" y="4145"/>
                <a:ext cx="1430" cy="403"/>
                <a:chOff x="998" y="4145"/>
                <a:chExt cx="1430" cy="403"/>
              </a:xfrm>
            </p:grpSpPr>
            <p:sp>
              <p:nvSpPr>
                <p:cNvPr id="63" name="Rectangle 32"/>
                <p:cNvSpPr>
                  <a:spLocks noChangeArrowheads="1"/>
                </p:cNvSpPr>
                <p:nvPr/>
              </p:nvSpPr>
              <p:spPr bwMode="auto">
                <a:xfrm>
                  <a:off x="1041" y="4145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60000-80000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64" name="Rectangle 98"/>
                <p:cNvSpPr>
                  <a:spLocks noChangeArrowheads="1"/>
                </p:cNvSpPr>
                <p:nvPr/>
              </p:nvSpPr>
              <p:spPr bwMode="auto">
                <a:xfrm>
                  <a:off x="998" y="4145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6" name="Group 101"/>
              <p:cNvGrpSpPr>
                <a:grpSpLocks/>
              </p:cNvGrpSpPr>
              <p:nvPr/>
            </p:nvGrpSpPr>
            <p:grpSpPr bwMode="auto">
              <a:xfrm>
                <a:off x="2428" y="4145"/>
                <a:ext cx="854" cy="403"/>
                <a:chOff x="2428" y="4145"/>
                <a:chExt cx="854" cy="403"/>
              </a:xfrm>
            </p:grpSpPr>
            <p:sp>
              <p:nvSpPr>
                <p:cNvPr id="61" name="Rectangle 33"/>
                <p:cNvSpPr>
                  <a:spLocks noChangeArrowheads="1"/>
                </p:cNvSpPr>
                <p:nvPr/>
              </p:nvSpPr>
              <p:spPr bwMode="auto">
                <a:xfrm>
                  <a:off x="2471" y="4145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7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62" name="Rectangle 100"/>
                <p:cNvSpPr>
                  <a:spLocks noChangeArrowheads="1"/>
                </p:cNvSpPr>
                <p:nvPr/>
              </p:nvSpPr>
              <p:spPr bwMode="auto">
                <a:xfrm>
                  <a:off x="2428" y="4145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7" name="Group 103"/>
              <p:cNvGrpSpPr>
                <a:grpSpLocks/>
              </p:cNvGrpSpPr>
              <p:nvPr/>
            </p:nvGrpSpPr>
            <p:grpSpPr bwMode="auto">
              <a:xfrm>
                <a:off x="998" y="4548"/>
                <a:ext cx="1430" cy="403"/>
                <a:chOff x="998" y="4548"/>
                <a:chExt cx="1430" cy="403"/>
              </a:xfrm>
            </p:grpSpPr>
            <p:sp>
              <p:nvSpPr>
                <p:cNvPr id="59" name="Rectangle 34"/>
                <p:cNvSpPr>
                  <a:spLocks noChangeArrowheads="1"/>
                </p:cNvSpPr>
                <p:nvPr/>
              </p:nvSpPr>
              <p:spPr bwMode="auto">
                <a:xfrm>
                  <a:off x="1041" y="4548"/>
                  <a:ext cx="1344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80000-100000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60" name="Rectangle 102"/>
                <p:cNvSpPr>
                  <a:spLocks noChangeArrowheads="1"/>
                </p:cNvSpPr>
                <p:nvPr/>
              </p:nvSpPr>
              <p:spPr bwMode="auto">
                <a:xfrm>
                  <a:off x="998" y="4548"/>
                  <a:ext cx="143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8" name="Group 105"/>
              <p:cNvGrpSpPr>
                <a:grpSpLocks/>
              </p:cNvGrpSpPr>
              <p:nvPr/>
            </p:nvGrpSpPr>
            <p:grpSpPr bwMode="auto">
              <a:xfrm>
                <a:off x="2428" y="4548"/>
                <a:ext cx="854" cy="403"/>
                <a:chOff x="2428" y="4548"/>
                <a:chExt cx="854" cy="403"/>
              </a:xfrm>
            </p:grpSpPr>
            <p:sp>
              <p:nvSpPr>
                <p:cNvPr id="57" name="Rectangle 35"/>
                <p:cNvSpPr>
                  <a:spLocks noChangeArrowheads="1"/>
                </p:cNvSpPr>
                <p:nvPr/>
              </p:nvSpPr>
              <p:spPr bwMode="auto">
                <a:xfrm>
                  <a:off x="2471" y="4548"/>
                  <a:ext cx="768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21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58" name="Rectangle 104"/>
                <p:cNvSpPr>
                  <a:spLocks noChangeArrowheads="1"/>
                </p:cNvSpPr>
                <p:nvPr/>
              </p:nvSpPr>
              <p:spPr bwMode="auto">
                <a:xfrm>
                  <a:off x="2428" y="4548"/>
                  <a:ext cx="85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39" name="Group 107"/>
              <p:cNvGrpSpPr>
                <a:grpSpLocks/>
              </p:cNvGrpSpPr>
              <p:nvPr/>
            </p:nvGrpSpPr>
            <p:grpSpPr bwMode="auto">
              <a:xfrm>
                <a:off x="998" y="4951"/>
                <a:ext cx="1430" cy="518"/>
                <a:chOff x="998" y="4951"/>
                <a:chExt cx="1430" cy="518"/>
              </a:xfrm>
            </p:grpSpPr>
            <p:sp>
              <p:nvSpPr>
                <p:cNvPr id="55" name="Rectangle 36"/>
                <p:cNvSpPr>
                  <a:spLocks noChangeArrowheads="1"/>
                </p:cNvSpPr>
                <p:nvPr/>
              </p:nvSpPr>
              <p:spPr bwMode="auto">
                <a:xfrm>
                  <a:off x="1041" y="4951"/>
                  <a:ext cx="1344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dirty="0" smtClean="0">
                      <a:cs typeface="Times New Roman" pitchFamily="18" charset="0"/>
                    </a:rPr>
                    <a:t>Свыше 100000</a:t>
                  </a:r>
                  <a:endParaRPr lang="ru-RU" altLang="ru-RU" sz="1200" b="1" dirty="0">
                    <a:cs typeface="Times New Roman" pitchFamily="18" charset="0"/>
                  </a:endParaRPr>
                </a:p>
                <a:p>
                  <a:endParaRPr lang="ru-RU" altLang="ru-RU" sz="1200" dirty="0"/>
                </a:p>
              </p:txBody>
            </p:sp>
            <p:sp>
              <p:nvSpPr>
                <p:cNvPr id="56" name="Rectangle 106"/>
                <p:cNvSpPr>
                  <a:spLocks noChangeArrowheads="1"/>
                </p:cNvSpPr>
                <p:nvPr/>
              </p:nvSpPr>
              <p:spPr bwMode="auto">
                <a:xfrm>
                  <a:off x="998" y="4951"/>
                  <a:ext cx="143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0" name="Group 109"/>
              <p:cNvGrpSpPr>
                <a:grpSpLocks/>
              </p:cNvGrpSpPr>
              <p:nvPr/>
            </p:nvGrpSpPr>
            <p:grpSpPr bwMode="auto">
              <a:xfrm>
                <a:off x="2428" y="4951"/>
                <a:ext cx="854" cy="518"/>
                <a:chOff x="2428" y="4951"/>
                <a:chExt cx="854" cy="518"/>
              </a:xfrm>
            </p:grpSpPr>
            <p:sp>
              <p:nvSpPr>
                <p:cNvPr id="53" name="Rectangle 37"/>
                <p:cNvSpPr>
                  <a:spLocks noChangeArrowheads="1"/>
                </p:cNvSpPr>
                <p:nvPr/>
              </p:nvSpPr>
              <p:spPr bwMode="auto">
                <a:xfrm>
                  <a:off x="2471" y="4951"/>
                  <a:ext cx="768" cy="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4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54" name="Rectangle 108"/>
                <p:cNvSpPr>
                  <a:spLocks noChangeArrowheads="1"/>
                </p:cNvSpPr>
                <p:nvPr/>
              </p:nvSpPr>
              <p:spPr bwMode="auto">
                <a:xfrm>
                  <a:off x="2428" y="4951"/>
                  <a:ext cx="85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1" name="Group 111"/>
              <p:cNvGrpSpPr>
                <a:grpSpLocks/>
              </p:cNvGrpSpPr>
              <p:nvPr/>
            </p:nvGrpSpPr>
            <p:grpSpPr bwMode="auto">
              <a:xfrm>
                <a:off x="0" y="5469"/>
                <a:ext cx="998" cy="442"/>
                <a:chOff x="0" y="5469"/>
                <a:chExt cx="998" cy="442"/>
              </a:xfrm>
            </p:grpSpPr>
            <p:sp>
              <p:nvSpPr>
                <p:cNvPr id="51" name="Rectangle 38"/>
                <p:cNvSpPr>
                  <a:spLocks noChangeArrowheads="1"/>
                </p:cNvSpPr>
                <p:nvPr/>
              </p:nvSpPr>
              <p:spPr bwMode="auto">
                <a:xfrm>
                  <a:off x="43" y="5469"/>
                  <a:ext cx="912" cy="4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>
                      <a:cs typeface="Times New Roman" pitchFamily="18" charset="0"/>
                    </a:rPr>
                    <a:t>Всего: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pPr algn="just"/>
                  <a:endParaRPr lang="ru-RU" altLang="ru-RU" sz="1200"/>
                </a:p>
              </p:txBody>
            </p:sp>
            <p:sp>
              <p:nvSpPr>
                <p:cNvPr id="52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5469"/>
                  <a:ext cx="998" cy="44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2" name="Group 113"/>
              <p:cNvGrpSpPr>
                <a:grpSpLocks/>
              </p:cNvGrpSpPr>
              <p:nvPr/>
            </p:nvGrpSpPr>
            <p:grpSpPr bwMode="auto">
              <a:xfrm>
                <a:off x="998" y="5469"/>
                <a:ext cx="1430" cy="442"/>
                <a:chOff x="998" y="5469"/>
                <a:chExt cx="1430" cy="442"/>
              </a:xfrm>
            </p:grpSpPr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>
                  <a:off x="1041" y="5469"/>
                  <a:ext cx="1344" cy="4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just" eaLnBrk="1" hangingPunct="1"/>
                  <a:r>
                    <a:rPr lang="ru-RU" altLang="ru-RU" sz="1200" b="1">
                      <a:cs typeface="Times New Roman" pitchFamily="18" charset="0"/>
                    </a:rPr>
                    <a:t> </a:t>
                  </a:r>
                </a:p>
                <a:p>
                  <a:pPr algn="just"/>
                  <a:endParaRPr lang="ru-RU" altLang="ru-RU" sz="1200"/>
                </a:p>
              </p:txBody>
            </p:sp>
            <p:sp>
              <p:nvSpPr>
                <p:cNvPr id="50" name="Rectangle 112"/>
                <p:cNvSpPr>
                  <a:spLocks noChangeArrowheads="1"/>
                </p:cNvSpPr>
                <p:nvPr/>
              </p:nvSpPr>
              <p:spPr bwMode="auto">
                <a:xfrm>
                  <a:off x="998" y="5469"/>
                  <a:ext cx="1430" cy="44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3" name="Group 115"/>
              <p:cNvGrpSpPr>
                <a:grpSpLocks/>
              </p:cNvGrpSpPr>
              <p:nvPr/>
            </p:nvGrpSpPr>
            <p:grpSpPr bwMode="auto">
              <a:xfrm>
                <a:off x="2428" y="5469"/>
                <a:ext cx="854" cy="442"/>
                <a:chOff x="2428" y="5469"/>
                <a:chExt cx="854" cy="442"/>
              </a:xfrm>
            </p:grpSpPr>
            <p:sp>
              <p:nvSpPr>
                <p:cNvPr id="47" name="Rectangle 40"/>
                <p:cNvSpPr>
                  <a:spLocks noChangeArrowheads="1"/>
                </p:cNvSpPr>
                <p:nvPr/>
              </p:nvSpPr>
              <p:spPr bwMode="auto">
                <a:xfrm>
                  <a:off x="2471" y="5469"/>
                  <a:ext cx="768" cy="4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 b="1">
                      <a:cs typeface="Times New Roman" pitchFamily="18" charset="0"/>
                    </a:rPr>
                    <a:t> </a:t>
                  </a:r>
                </a:p>
                <a:p>
                  <a:endParaRPr lang="ru-RU" altLang="ru-RU" sz="1200"/>
                </a:p>
              </p:txBody>
            </p:sp>
            <p:sp>
              <p:nvSpPr>
                <p:cNvPr id="48" name="Rectangle 114"/>
                <p:cNvSpPr>
                  <a:spLocks noChangeArrowheads="1"/>
                </p:cNvSpPr>
                <p:nvPr/>
              </p:nvSpPr>
              <p:spPr bwMode="auto">
                <a:xfrm>
                  <a:off x="2428" y="5469"/>
                  <a:ext cx="854" cy="44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  <p:grpSp>
            <p:nvGrpSpPr>
              <p:cNvPr id="44" name="Group 117"/>
              <p:cNvGrpSpPr>
                <a:grpSpLocks/>
              </p:cNvGrpSpPr>
              <p:nvPr/>
            </p:nvGrpSpPr>
            <p:grpSpPr bwMode="auto">
              <a:xfrm>
                <a:off x="3282" y="5469"/>
                <a:ext cx="662" cy="442"/>
                <a:chOff x="3282" y="5469"/>
                <a:chExt cx="662" cy="442"/>
              </a:xfrm>
            </p:grpSpPr>
            <p:sp>
              <p:nvSpPr>
                <p:cNvPr id="45" name="Rectangle 41"/>
                <p:cNvSpPr>
                  <a:spLocks noChangeArrowheads="1"/>
                </p:cNvSpPr>
                <p:nvPr/>
              </p:nvSpPr>
              <p:spPr bwMode="auto">
                <a:xfrm>
                  <a:off x="3325" y="5469"/>
                  <a:ext cx="576" cy="4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457200" algn="l"/>
                    </a:tabLs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ru-RU" altLang="ru-RU" sz="1200">
                      <a:cs typeface="Times New Roman" pitchFamily="18" charset="0"/>
                    </a:rPr>
                    <a:t>116</a:t>
                  </a:r>
                  <a:endParaRPr lang="ru-RU" altLang="ru-RU" sz="1200" b="1">
                    <a:cs typeface="Times New Roman" pitchFamily="18" charset="0"/>
                  </a:endParaRPr>
                </a:p>
                <a:p>
                  <a:endParaRPr lang="ru-RU" altLang="ru-RU" sz="1200"/>
                </a:p>
              </p:txBody>
            </p:sp>
            <p:sp>
              <p:nvSpPr>
                <p:cNvPr id="46" name="Rectangle 116"/>
                <p:cNvSpPr>
                  <a:spLocks noChangeArrowheads="1"/>
                </p:cNvSpPr>
                <p:nvPr/>
              </p:nvSpPr>
              <p:spPr bwMode="auto">
                <a:xfrm>
                  <a:off x="3282" y="5469"/>
                  <a:ext cx="662" cy="44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</p:grpSp>
        </p:grpSp>
        <p:sp>
          <p:nvSpPr>
            <p:cNvPr id="6" name="Rectangle 119"/>
            <p:cNvSpPr>
              <a:spLocks noChangeArrowheads="1"/>
            </p:cNvSpPr>
            <p:nvPr/>
          </p:nvSpPr>
          <p:spPr bwMode="auto">
            <a:xfrm>
              <a:off x="-3" y="-3"/>
              <a:ext cx="3950" cy="5917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</p:spTree>
    <p:extLst>
      <p:ext uri="{BB962C8B-B14F-4D97-AF65-F5344CB8AC3E}">
        <p14:creationId xmlns:p14="http://schemas.microsoft.com/office/powerpoint/2010/main" val="242055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</TotalTime>
  <Words>1155</Words>
  <Application>Microsoft Office PowerPoint</Application>
  <PresentationFormat>Экран (4:3)</PresentationFormat>
  <Paragraphs>277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Модульная</vt:lpstr>
      <vt:lpstr>Лист</vt:lpstr>
      <vt:lpstr>Диаграмма Microsoft Excel</vt:lpstr>
      <vt:lpstr>«Статистические таблицы и графики»</vt:lpstr>
      <vt:lpstr>План презентации:</vt:lpstr>
      <vt:lpstr>Понятие:</vt:lpstr>
      <vt:lpstr>Виды статистических таблиц:</vt:lpstr>
      <vt:lpstr>Простые статистические таблицы:</vt:lpstr>
      <vt:lpstr>Групповые статистические таблицы:</vt:lpstr>
      <vt:lpstr>Распределение численности занятого населения по секторам экономики за 1993-1995 гг.  </vt:lpstr>
      <vt:lpstr>Комбинационные статистические таблицы:</vt:lpstr>
      <vt:lpstr>Численность рабочих предприятия по профессиям  и уровню заработной платы</vt:lpstr>
      <vt:lpstr>Основные правила построения статистических таблиц:</vt:lpstr>
      <vt:lpstr>Основные правила построения статистических таблиц:</vt:lpstr>
      <vt:lpstr>Составные элементы и виды статистических графиков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Линейные диаграммы</vt:lpstr>
      <vt:lpstr>Плоскостные диаграммы</vt:lpstr>
      <vt:lpstr>Круговая диаграмма</vt:lpstr>
      <vt:lpstr>Графическое изображение рядов распределения</vt:lpstr>
      <vt:lpstr>Полигон</vt:lpstr>
      <vt:lpstr>Презентация PowerPoint</vt:lpstr>
      <vt:lpstr>Презентация PowerPoint</vt:lpstr>
      <vt:lpstr>Гистограмма</vt:lpstr>
      <vt:lpstr>Презентация PowerPoint</vt:lpstr>
      <vt:lpstr>Кумулята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«Статистические таблицы»</dc:title>
  <dc:creator>IMRAN ATAEV</dc:creator>
  <cp:lastModifiedBy>User</cp:lastModifiedBy>
  <cp:revision>17</cp:revision>
  <dcterms:created xsi:type="dcterms:W3CDTF">2016-09-24T03:33:39Z</dcterms:created>
  <dcterms:modified xsi:type="dcterms:W3CDTF">2020-11-26T04:40:28Z</dcterms:modified>
</cp:coreProperties>
</file>