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1A053-87B2-4BEF-A6C1-684482E2ED8E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D464B-ED98-4B56-8A40-71549C5F866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D43EE-A6D6-4E05-B4BC-DD826BE7AA1F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D43EE-A6D6-4E05-B4BC-DD826BE7AA1F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D43EE-A6D6-4E05-B4BC-DD826BE7AA1F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D43EE-A6D6-4E05-B4BC-DD826BE7AA1F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D43EE-A6D6-4E05-B4BC-DD826BE7AA1F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D43EE-A6D6-4E05-B4BC-DD826BE7AA1F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D43EE-A6D6-4E05-B4BC-DD826BE7AA1F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D43EE-A6D6-4E05-B4BC-DD826BE7AA1F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EC4BAE1-190D-443E-86AF-8E5D18DB260C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0DCD3BF-6931-4FDA-B771-884ACA9D5D7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История развития бухгалтерского учета – это история поиска более совершенных форм обобщения информации для нужд управления</a:t>
            </a:r>
            <a:endParaRPr lang="ru-RU" sz="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 </a:t>
            </a:r>
            <a:endParaRPr lang="ru-RU" dirty="0"/>
          </a:p>
        </p:txBody>
      </p:sp>
      <p:pic>
        <p:nvPicPr>
          <p:cNvPr id="4" name="Рисунок 3" descr="ф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4509120"/>
            <a:ext cx="2404740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511583"/>
          </a:xfrm>
          <a:ln>
            <a:solidFill>
              <a:srgbClr val="7030A0"/>
            </a:solidFill>
          </a:ln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prstTxWarp prst="textDeflate">
              <a:avLst>
                <a:gd name="adj" fmla="val 15963"/>
              </a:avLst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 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059832" y="1196752"/>
            <a:ext cx="3168352" cy="1152128"/>
          </a:xfrm>
          <a:prstGeom prst="ellipse">
            <a:avLst/>
          </a:prstGeo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  <a:ln w="38100"/>
          <a:effectLst>
            <a:innerShdw blurRad="63500" dist="50800" dir="13500000">
              <a:srgbClr val="0000FF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ПЕРВИЧНЫЕ ДОКУМЕНТЫ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2852936"/>
            <a:ext cx="2448272" cy="914400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Ведомость заработной платы </a:t>
            </a:r>
            <a:endParaRPr lang="ru-RU" sz="2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2852936"/>
            <a:ext cx="2448272" cy="914400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Книга учета фактов хозяйственной деятельности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00192" y="2852936"/>
            <a:ext cx="2304256" cy="914400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Кассовая книга</a:t>
            </a:r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63888" y="4869160"/>
            <a:ext cx="2448272" cy="914400"/>
          </a:xfrm>
          <a:prstGeom prst="roundRect">
            <a:avLst/>
          </a:prstGeom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Баланс и отчеты</a:t>
            </a:r>
            <a:endParaRPr lang="ru-RU" sz="24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716016" y="2420888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452320" y="2420888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1745674" y="2420888"/>
            <a:ext cx="18014" cy="363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8" idx="2"/>
          </p:cNvCxnSpPr>
          <p:nvPr/>
        </p:nvCxnSpPr>
        <p:spPr>
          <a:xfrm>
            <a:off x="4716016" y="3767336"/>
            <a:ext cx="0" cy="11018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763688" y="2420888"/>
            <a:ext cx="56886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1" y="980728"/>
            <a:ext cx="8784379" cy="561662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31840" y="1124744"/>
            <a:ext cx="2808312" cy="1130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Первичные документы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4437112"/>
            <a:ext cx="220656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Шахматная ведомость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20155" y="4522975"/>
            <a:ext cx="230425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Оборотная ведомость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499992" y="234888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6732240" y="4581128"/>
            <a:ext cx="2140559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Балансы и отчеты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2780928"/>
            <a:ext cx="216024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Ведомости и карточки аналитического учета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47864" y="2780928"/>
            <a:ext cx="223224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Ведомости и карточки синтетического учета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16216" y="2780928"/>
            <a:ext cx="229569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Касса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15616" y="6165304"/>
            <a:ext cx="2232248" cy="39574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Сверка записей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15616" y="5661248"/>
            <a:ext cx="2304256" cy="409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Текущая запись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7812360" y="234888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331640" y="234888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403648" y="407707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572000" y="407707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884368" y="4077072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331640" y="2348880"/>
            <a:ext cx="64807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403648" y="4077072"/>
            <a:ext cx="64807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555776" y="3212976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10" idx="1"/>
          </p:cNvCxnSpPr>
          <p:nvPr/>
        </p:nvCxnSpPr>
        <p:spPr>
          <a:xfrm>
            <a:off x="2987824" y="3212976"/>
            <a:ext cx="360040" cy="251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51520" y="6381328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683568" y="638132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323528" y="5949280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Форма бухгалтерского учета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организация формирования информационной системы, обеспечивающая в строго установленной последовательности и взаимосвязи совмещение хронологической и систематической записей, синтетического и аналитического учета для целей текущего контроля за фактами хозяйственной жизни (экономических событий) и составления отчетности. 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778098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 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907704" y="3717032"/>
            <a:ext cx="5688632" cy="1274440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ФОРМЫ </a:t>
            </a:r>
          </a:p>
          <a:p>
            <a:pPr algn="ctr"/>
            <a:r>
              <a:rPr lang="ru-RU" sz="2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БУХГАЛТЕРСКОГО УЧЕТА</a:t>
            </a:r>
            <a:endParaRPr lang="ru-RU" sz="20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301208"/>
            <a:ext cx="1944216" cy="1152128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МЕМОРИАЛЬНО-ОРДЕРНАЯ</a:t>
            </a:r>
            <a:endParaRPr lang="ru-RU" sz="1600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5301208"/>
            <a:ext cx="1944216" cy="1152128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ЖУРНАЛЬНО-ОРДЕРНАЯ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5301208"/>
            <a:ext cx="1872208" cy="1152128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УПРОЩЕННАЯ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5301208"/>
            <a:ext cx="2592288" cy="1152128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АВТОМАТИЗИРОВАННАЯ</a:t>
            </a:r>
            <a:endParaRPr lang="ru-RU" sz="1400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619672" y="4725144"/>
            <a:ext cx="648072" cy="5040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131840" y="5013176"/>
            <a:ext cx="288032" cy="21602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292080" y="5085184"/>
            <a:ext cx="216024" cy="21602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164288" y="4725144"/>
            <a:ext cx="792088" cy="5040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6166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Мемориально-ордерная форма учета</a:t>
            </a:r>
            <a:r>
              <a:rPr lang="ru-RU" dirty="0" smtClean="0"/>
              <a:t>. При данной форме по данным первичных или накопительных документов составляют мемориальные ордера, которые записываются в регистрационный журнал и затем в Главную книгу. Аналитический учет ведется в карточках, записи в которые делают на основании первичных или сводных документов. По данным синтетических и аналитических счетов по окончании месяца составляют оборотные ведомости, которые сверяются между собой. 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/>
              <a:t>Преимущества</a:t>
            </a:r>
            <a:r>
              <a:rPr lang="ru-RU" dirty="0" smtClean="0"/>
              <a:t>:  строгая последовательность учетного процесса, простота и доступностью учетной техники. </a:t>
            </a:r>
          </a:p>
          <a:p>
            <a:pPr>
              <a:buNone/>
            </a:pPr>
            <a:r>
              <a:rPr lang="ru-RU" b="1" dirty="0" smtClean="0"/>
              <a:t>       Недостатки</a:t>
            </a:r>
            <a:r>
              <a:rPr lang="ru-RU" dirty="0" smtClean="0"/>
              <a:t>: - Трудоемкость учета, вызываемая многократным дублированием одних и тех же записей; Громоздкость аналитического учета; Фомы регистров аналитического учета не содержат информации для контроля, анализа и составления отчетности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61662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843808" y="1052736"/>
            <a:ext cx="3361048" cy="914400"/>
          </a:xfrm>
          <a:prstGeom prst="ellipse">
            <a:avLst/>
          </a:prstGeom>
          <a:ln w="38100">
            <a:solidFill>
              <a:srgbClr val="00B050"/>
            </a:solidFill>
          </a:ln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ПЕРВИЧНЫЕ ДОКУМЕНТЫ</a:t>
            </a:r>
            <a:endParaRPr lang="ru-RU" sz="2400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348880"/>
            <a:ext cx="2461952" cy="914400"/>
          </a:xfrm>
          <a:prstGeom prst="rect">
            <a:avLst/>
          </a:prstGeom>
          <a:ln w="38100">
            <a:solidFill>
              <a:srgbClr val="FFC000"/>
            </a:solidFill>
          </a:ln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МЕМОРИАЛЬНЫЕ ОРДЕРА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2348880"/>
            <a:ext cx="2088232" cy="914400"/>
          </a:xfrm>
          <a:prstGeom prst="rect">
            <a:avLst/>
          </a:prstGeom>
          <a:ln w="38100">
            <a:solidFill>
              <a:srgbClr val="FFC000"/>
            </a:solidFill>
          </a:ln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КАССОВАЯ </a:t>
            </a:r>
          </a:p>
          <a:p>
            <a:pPr algn="ctr"/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КНИГ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А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2348880"/>
            <a:ext cx="3312368" cy="914400"/>
          </a:xfrm>
          <a:prstGeom prst="rect">
            <a:avLst/>
          </a:prstGeom>
          <a:ln w="38100">
            <a:solidFill>
              <a:srgbClr val="FFC000"/>
            </a:solidFill>
          </a:ln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КНИГИ АНАЛИТИЧЕСКОГО УЧЕТА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64088" y="3429000"/>
            <a:ext cx="3384377" cy="914400"/>
          </a:xfrm>
          <a:prstGeom prst="rect">
            <a:avLst/>
          </a:prstGeom>
          <a:ln w="38100">
            <a:solidFill>
              <a:srgbClr val="FFC000"/>
            </a:solidFill>
          </a:ln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ОБОРОТНЫЕ ВЕДОМОСТИ ПО АНАЛИТИЧЕСКИМ СЧЕТАМ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4653136"/>
            <a:ext cx="7632848" cy="914400"/>
          </a:xfrm>
          <a:prstGeom prst="rect">
            <a:avLst/>
          </a:prstGeom>
          <a:ln w="38100">
            <a:solidFill>
              <a:srgbClr val="FFC000"/>
            </a:solidFill>
          </a:ln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КНИГА ГЛАВНЫХ СЧЕТОВ </a:t>
            </a:r>
          </a:p>
          <a:p>
            <a:pPr algn="ctr"/>
            <a:r>
              <a:rPr lang="ru-RU" sz="2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«ЖУРНАЛ-ГЛАВНАЯ» (СИНТЕТИЧЕСКИЕ СЧЕТА)</a:t>
            </a:r>
            <a:endParaRPr lang="ru-RU" sz="2400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6309320"/>
            <a:ext cx="2016225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Текущие записи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707904" y="5949280"/>
            <a:ext cx="2016225" cy="698376"/>
          </a:xfrm>
          <a:prstGeom prst="rect">
            <a:avLst/>
          </a:prstGeom>
          <a:ln w="38100">
            <a:solidFill>
              <a:srgbClr val="FFC000"/>
            </a:solidFill>
          </a:ln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БАЛАНС</a:t>
            </a:r>
            <a:endParaRPr lang="ru-RU" sz="3200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5877272"/>
            <a:ext cx="2016225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Сверка записей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403648" y="2060848"/>
            <a:ext cx="56886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428728" y="2071678"/>
            <a:ext cx="0" cy="21602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092280" y="2060848"/>
            <a:ext cx="0" cy="21602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6200000" flipH="1">
            <a:off x="4135962" y="1992830"/>
            <a:ext cx="154846" cy="28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9" idx="0"/>
          </p:cNvCxnSpPr>
          <p:nvPr/>
        </p:nvCxnSpPr>
        <p:spPr>
          <a:xfrm flipH="1">
            <a:off x="7056277" y="3284984"/>
            <a:ext cx="36004" cy="1440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6768242" y="4653136"/>
            <a:ext cx="36006" cy="21602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067944" y="328498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067944" y="3717032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4067944" y="4149080"/>
            <a:ext cx="0" cy="2880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323528" y="6453336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251520" y="6093296"/>
            <a:ext cx="72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395536" y="6093296"/>
            <a:ext cx="72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611560" y="6093296"/>
            <a:ext cx="7200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4572000" y="5661248"/>
            <a:ext cx="0" cy="2880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6804248" y="4365104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3893339" y="217883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54461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Журнально-ордерная форма учета</a:t>
            </a:r>
            <a:r>
              <a:rPr lang="ru-RU" dirty="0" smtClean="0"/>
              <a:t>. Форма характеризуется применением для учета хозяйственных операций журналов- ордеров, которые ведутся по кредитовому признаку. В ряде журналов-ордеров совмещен аналитический и синтетический учет. В журналах-ордерах объединены систематические и хронологические записи. Данная форма позволяет получить показатели необходимые для контроля и составления отчетности.  </a:t>
            </a:r>
            <a:r>
              <a:rPr lang="ru-RU" b="1" dirty="0" smtClean="0"/>
              <a:t>Преимущество</a:t>
            </a:r>
            <a:r>
              <a:rPr lang="ru-RU" dirty="0" smtClean="0"/>
              <a:t> перед </a:t>
            </a:r>
            <a:r>
              <a:rPr lang="ru-RU" dirty="0" err="1" smtClean="0"/>
              <a:t>мемориально</a:t>
            </a:r>
            <a:r>
              <a:rPr lang="ru-RU" dirty="0" smtClean="0"/>
              <a:t> - ордерной в связи с тем, что сокращается количество записей благодаря рациональному построению журналов-ордеров и Главной книги. </a:t>
            </a:r>
          </a:p>
          <a:p>
            <a:pPr>
              <a:buNone/>
            </a:pPr>
            <a:r>
              <a:rPr lang="ru-RU" b="1" dirty="0" smtClean="0"/>
              <a:t>     Недостатком</a:t>
            </a:r>
            <a:r>
              <a:rPr lang="ru-RU" dirty="0" smtClean="0"/>
              <a:t> журнально-ордерной формы учета является сложность и громоздкость построения журналов-ордеров, ориентированных на ручное заполнение и затрудняющих механизацию учета.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 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843808" y="1052736"/>
            <a:ext cx="3361048" cy="914400"/>
          </a:xfrm>
          <a:prstGeom prst="ellips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38100">
            <a:solidFill>
              <a:srgbClr val="7030A0"/>
            </a:solidFill>
          </a:ln>
          <a:scene3d>
            <a:camera prst="isometricOffAxis1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ПЕРВИЧНЫЕ ДОКУМЕНТЫ</a:t>
            </a:r>
            <a:endParaRPr lang="ru-RU" sz="2400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2335204"/>
            <a:ext cx="2871401" cy="1525844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 w="38100">
            <a:solidFill>
              <a:srgbClr val="002060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Ведомости и карточки (аналитический учет по тем объектам, где не удается совместить аналитический и синтетический учет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3" y="4077072"/>
            <a:ext cx="2899111" cy="1296144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 w="38100">
            <a:solidFill>
              <a:srgbClr val="002060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Оборотные ведомости по счетам аналитического учета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63888" y="2348880"/>
            <a:ext cx="2160240" cy="914400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 w="38100">
            <a:solidFill>
              <a:srgbClr val="002060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КАССОВАЯ КНИГА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72200" y="5733256"/>
            <a:ext cx="2304257" cy="914400"/>
          </a:xfrm>
          <a:prstGeom prst="round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38100">
            <a:solidFill>
              <a:srgbClr val="7030A0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Баланс и отчеты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372200" y="4581128"/>
            <a:ext cx="2304256" cy="914400"/>
          </a:xfrm>
          <a:prstGeom prst="round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38100">
            <a:solidFill>
              <a:srgbClr val="7030A0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Главная книга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(по дебетовому признак</a:t>
            </a:r>
            <a:r>
              <a:rPr lang="ru-RU" dirty="0" smtClean="0"/>
              <a:t>у) 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3356992"/>
            <a:ext cx="2304256" cy="914400"/>
          </a:xfrm>
          <a:prstGeom prst="round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38100">
            <a:solidFill>
              <a:srgbClr val="7030A0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Журналы-ордера (по кредитовому признаку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2279786"/>
            <a:ext cx="2736304" cy="914400"/>
          </a:xfrm>
          <a:prstGeom prst="round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6200000" scaled="0"/>
          </a:gradFill>
          <a:ln w="38100">
            <a:solidFill>
              <a:srgbClr val="7030A0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Накопительные и группировочные ведомости по счетам синтетического учет</a:t>
            </a:r>
            <a:r>
              <a:rPr lang="ru-RU" sz="1600" dirty="0" smtClean="0"/>
              <a:t>а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31640" y="6021288"/>
            <a:ext cx="180020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Сверка записей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31640" y="5517232"/>
            <a:ext cx="1800200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Текущие записи</a:t>
            </a:r>
            <a:endParaRPr lang="ru-RU" b="1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539552" y="5733256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39552" y="6237312"/>
            <a:ext cx="14401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55576" y="6237312"/>
            <a:ext cx="14401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043608" y="6237312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499992" y="3284984"/>
            <a:ext cx="16590" cy="2617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499992" y="3645024"/>
            <a:ext cx="0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499992" y="4077072"/>
            <a:ext cx="0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4716016" y="4797152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5220072" y="4793673"/>
            <a:ext cx="363310" cy="347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796136" y="4797152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502727" y="4481411"/>
            <a:ext cx="0" cy="2880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3347864" y="5085184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3851920" y="5085184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4283968" y="5085184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4716016" y="5085184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5292080" y="5085184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5724128" y="5085184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1331640" y="1988840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164288" y="1988840"/>
            <a:ext cx="0" cy="2909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1331640" y="1988840"/>
            <a:ext cx="58326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4499992" y="198884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>
            <a:off x="1475656" y="386104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>
            <a:stCxn id="16" idx="2"/>
          </p:cNvCxnSpPr>
          <p:nvPr/>
        </p:nvCxnSpPr>
        <p:spPr>
          <a:xfrm>
            <a:off x="7236296" y="3194186"/>
            <a:ext cx="0" cy="1628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>
            <a:stCxn id="15" idx="2"/>
          </p:cNvCxnSpPr>
          <p:nvPr/>
        </p:nvCxnSpPr>
        <p:spPr>
          <a:xfrm>
            <a:off x="7380312" y="4271392"/>
            <a:ext cx="0" cy="3097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>
            <a:stCxn id="14" idx="2"/>
            <a:endCxn id="13" idx="0"/>
          </p:cNvCxnSpPr>
          <p:nvPr/>
        </p:nvCxnSpPr>
        <p:spPr>
          <a:xfrm>
            <a:off x="7524328" y="5495528"/>
            <a:ext cx="1" cy="2377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4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/>
              <a:t>Автоматизированная (диалоговая) форма учета</a:t>
            </a:r>
            <a:r>
              <a:rPr lang="ru-RU" sz="2000" dirty="0" smtClean="0"/>
              <a:t>. Применение данной формы обеспечивает точность учетных данных, оперативность данных учета, повышение производительности учетных работников, увязку всех видов учета и планирования, возможность заниматься контролем и анализом. </a:t>
            </a:r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b="1" dirty="0" smtClean="0"/>
              <a:t>Преимущества</a:t>
            </a:r>
            <a:r>
              <a:rPr lang="ru-RU" sz="2000" dirty="0" smtClean="0"/>
              <a:t>: быстрота и удовлетворение различных пользователей в соответствующей информации на основе единого ее массива. Учетными регистрами являются выходные формы, которые содержат всю необходимую информацию по аналитическим и синтетическим счетам. Основополагающие </a:t>
            </a:r>
            <a:r>
              <a:rPr lang="ru-RU" sz="2000" b="1" dirty="0" smtClean="0"/>
              <a:t>принципы автоматизированной формы бухгалтерского учета</a:t>
            </a:r>
            <a:r>
              <a:rPr lang="ru-RU" sz="2000" dirty="0" smtClean="0"/>
              <a:t>: ЭВМ – основополагающий фактор организации труда бухгалтера, однократный ввод и многократное использование учетных данных, возможность организации </a:t>
            </a:r>
            <a:r>
              <a:rPr lang="ru-RU" sz="2000" dirty="0" err="1" smtClean="0"/>
              <a:t>бездокументного</a:t>
            </a:r>
            <a:r>
              <a:rPr lang="ru-RU" sz="2000" dirty="0" smtClean="0"/>
              <a:t> сбора первичных учетных данных, автоматическое получение информации об отклонениях от установленных процедур, получение информации по запросу на любую дату, автоматическое формирование всех учетных регистров и форм отчетности. 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684662" cy="568863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47936" y="1182896"/>
            <a:ext cx="1935832" cy="805943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Первичные документы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11636" y="1169042"/>
            <a:ext cx="1899320" cy="747789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Терминал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63888" y="1628800"/>
            <a:ext cx="2088232" cy="576064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Машинные носители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35896" y="2348880"/>
            <a:ext cx="2046669" cy="576064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Ввод в ЭВМ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35896" y="3068960"/>
            <a:ext cx="2016224" cy="792088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Блок программного обеспечения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4077072"/>
            <a:ext cx="2088232" cy="720080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Вывод из ЭВМ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4941168"/>
            <a:ext cx="8208912" cy="576064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Результатная (выходная) информация в объеме, требуемом пользователем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64288" y="5517232"/>
            <a:ext cx="1656184" cy="576064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Баланс и отчеты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4048" y="5517232"/>
            <a:ext cx="1728192" cy="576064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Диалог «ЭВМ – бухгалтер»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86050" y="5517232"/>
            <a:ext cx="1785950" cy="576064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Видеограмма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596" y="5517232"/>
            <a:ext cx="2127180" cy="576064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Машинограммы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59632" y="4365104"/>
            <a:ext cx="1993986" cy="360040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Сверка записей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15616" y="2492896"/>
            <a:ext cx="2016224" cy="360040"/>
          </a:xfrm>
          <a:prstGeom prst="roundRect">
            <a:avLst>
              <a:gd name="adj" fmla="val 3181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Текущие записи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67544" y="2636912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547664" y="6381328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95536" y="4581128"/>
            <a:ext cx="2880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827584" y="458112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5724128" y="2636912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7380312" y="1988840"/>
            <a:ext cx="0" cy="6480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4644008" y="1412776"/>
            <a:ext cx="18722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644008" y="141277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4355976" y="141277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4716016" y="386104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4644008" y="285293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H="1">
            <a:off x="4644008" y="2132856"/>
            <a:ext cx="16768" cy="199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endCxn id="10" idx="0"/>
          </p:cNvCxnSpPr>
          <p:nvPr/>
        </p:nvCxnSpPr>
        <p:spPr>
          <a:xfrm flipH="1">
            <a:off x="4716016" y="4797152"/>
            <a:ext cx="72008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2483768" y="1412776"/>
            <a:ext cx="187220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267744" y="6381328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2987824" y="6381328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3707904" y="6381328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4499992" y="6381328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5148064" y="6381328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5868144" y="6381328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6516216" y="6381328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7308304" y="6381328"/>
            <a:ext cx="50405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stCxn id="14" idx="2"/>
          </p:cNvCxnSpPr>
          <p:nvPr/>
        </p:nvCxnSpPr>
        <p:spPr>
          <a:xfrm rot="16200000" flipH="1">
            <a:off x="1447917" y="6137565"/>
            <a:ext cx="216024" cy="1274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stCxn id="13" idx="2"/>
          </p:cNvCxnSpPr>
          <p:nvPr/>
        </p:nvCxnSpPr>
        <p:spPr>
          <a:xfrm rot="16200000" flipH="1">
            <a:off x="3657460" y="6114861"/>
            <a:ext cx="144016" cy="1008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>
            <a:stCxn id="12" idx="2"/>
          </p:cNvCxnSpPr>
          <p:nvPr/>
        </p:nvCxnSpPr>
        <p:spPr>
          <a:xfrm>
            <a:off x="5868144" y="6093296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>
            <a:stCxn id="11" idx="2"/>
          </p:cNvCxnSpPr>
          <p:nvPr/>
        </p:nvCxnSpPr>
        <p:spPr>
          <a:xfrm>
            <a:off x="7992380" y="6093296"/>
            <a:ext cx="36004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1" y="980728"/>
            <a:ext cx="8784379" cy="56166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dirty="0" smtClean="0"/>
              <a:t>Упрощенная форма бухгалтерского учета</a:t>
            </a:r>
            <a:r>
              <a:rPr lang="ru-RU" sz="2400" dirty="0" smtClean="0"/>
              <a:t>. Применяется предприятиями малого бизнеса, имеющими незначительное количество хозяйственных операций за отчетный период и простой технологический процесс производства продукции.</a:t>
            </a:r>
          </a:p>
          <a:p>
            <a:pPr>
              <a:buNone/>
            </a:pPr>
            <a:r>
              <a:rPr lang="ru-RU" sz="2400" b="1" dirty="0" smtClean="0"/>
              <a:t>Упрощенная форма учета может вестись </a:t>
            </a:r>
            <a:r>
              <a:rPr lang="ru-RU" sz="2400" dirty="0" smtClean="0"/>
              <a:t>по:</a:t>
            </a:r>
          </a:p>
          <a:p>
            <a:pPr>
              <a:buNone/>
            </a:pPr>
            <a:r>
              <a:rPr lang="ru-RU" sz="2400" dirty="0" smtClean="0"/>
              <a:t>    -простой форме бухгалтерского учета (без использования учетных регистров имущества малого предприятия). В данном случае учет ведется в Книге (журнале) учета фактов хозяйственной деятельности. Помимо этой Книги необходимо вести ведомость учета заработной платы. </a:t>
            </a:r>
          </a:p>
          <a:p>
            <a:pPr>
              <a:buNone/>
            </a:pPr>
            <a:r>
              <a:rPr lang="ru-RU" sz="2400" dirty="0" smtClean="0"/>
              <a:t>- по форме с использованием регистров бухгалтерского учета имущества малого предприятия. Применяется на предприятиях, занимающихся производством продукции или выполнением работ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Формы бухгалтерского учета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</TotalTime>
  <Words>696</Words>
  <Application>Microsoft Office PowerPoint</Application>
  <PresentationFormat>Экран (4:3)</PresentationFormat>
  <Paragraphs>90</Paragraphs>
  <Slides>11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Формы бухгалтерского учета </vt:lpstr>
      <vt:lpstr>Формы бухгалтерского учета </vt:lpstr>
      <vt:lpstr>Формы бухгалтерского учета </vt:lpstr>
      <vt:lpstr>Формы бухгалтерского учета </vt:lpstr>
      <vt:lpstr>Формы бухгалтерского учета </vt:lpstr>
      <vt:lpstr>Формы бухгалтерского учета </vt:lpstr>
      <vt:lpstr>Формы бухгалтерского учета</vt:lpstr>
      <vt:lpstr>Формы бухгалтерского учета</vt:lpstr>
      <vt:lpstr>Формы бухгалтерского учета</vt:lpstr>
      <vt:lpstr>Формы бухгалтерского учета </vt:lpstr>
      <vt:lpstr>Формы бухгалтерского учета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бухгалтерского учета </dc:title>
  <dc:creator>Пользователь Windows</dc:creator>
  <cp:lastModifiedBy>Пользователь Windows</cp:lastModifiedBy>
  <cp:revision>1</cp:revision>
  <dcterms:created xsi:type="dcterms:W3CDTF">2020-12-07T19:21:24Z</dcterms:created>
  <dcterms:modified xsi:type="dcterms:W3CDTF">2020-12-07T19:28:17Z</dcterms:modified>
</cp:coreProperties>
</file>