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7" r:id="rId2"/>
    <p:sldId id="258"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7" autoAdjust="0"/>
    <p:restoredTop sz="94718" autoAdjust="0"/>
  </p:normalViewPr>
  <p:slideViewPr>
    <p:cSldViewPr>
      <p:cViewPr>
        <p:scale>
          <a:sx n="90" d="100"/>
          <a:sy n="90" d="100"/>
        </p:scale>
        <p:origin x="-438"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26.01.2021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26.01.2021</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push dir="r"/>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4800" dirty="0" smtClean="0">
                <a:latin typeface="Times New Roman" pitchFamily="18" charset="0"/>
                <a:cs typeface="Times New Roman" pitchFamily="18" charset="0"/>
              </a:rPr>
              <a:t>Тема презентации:</a:t>
            </a:r>
            <a:br>
              <a:rPr lang="ru-RU" sz="4800"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ФУНКЦИИ МОТИВАЦИИ</a:t>
            </a:r>
            <a:endParaRPr lang="ru-RU" sz="4800" dirty="0">
              <a:latin typeface="Times New Roman" pitchFamily="18" charset="0"/>
              <a:cs typeface="Times New Roman" pitchFamily="18" charset="0"/>
            </a:endParaRPr>
          </a:p>
        </p:txBody>
      </p:sp>
      <p:pic>
        <p:nvPicPr>
          <p:cNvPr id="3074" name="Picture 2" descr="C:\Users\Home\Desktop\скачанные файлы.jpg"/>
          <p:cNvPicPr>
            <a:picLocks noChangeAspect="1" noChangeArrowheads="1"/>
          </p:cNvPicPr>
          <p:nvPr/>
        </p:nvPicPr>
        <p:blipFill>
          <a:blip r:embed="rId2" cstate="print"/>
          <a:srcRect/>
          <a:stretch>
            <a:fillRect/>
          </a:stretch>
        </p:blipFill>
        <p:spPr bwMode="auto">
          <a:xfrm>
            <a:off x="1475656" y="1988840"/>
            <a:ext cx="2619375" cy="1743075"/>
          </a:xfrm>
          <a:prstGeom prst="rect">
            <a:avLst/>
          </a:prstGeom>
          <a:noFill/>
        </p:spPr>
      </p:pic>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ome\Desktop\бодибилдинг-и-фитнес-мотивация.jpg"/>
          <p:cNvPicPr>
            <a:picLocks noChangeAspect="1" noChangeArrowheads="1"/>
          </p:cNvPicPr>
          <p:nvPr/>
        </p:nvPicPr>
        <p:blipFill>
          <a:blip r:embed="rId2" cstate="print"/>
          <a:srcRect/>
          <a:stretch>
            <a:fillRect/>
          </a:stretch>
        </p:blipFill>
        <p:spPr bwMode="auto">
          <a:xfrm>
            <a:off x="1331640" y="476672"/>
            <a:ext cx="7344816" cy="5832648"/>
          </a:xfrm>
          <a:prstGeom prst="rect">
            <a:avLst/>
          </a:prstGeom>
          <a:noFill/>
        </p:spPr>
      </p:pic>
    </p:spTree>
  </p:cSld>
  <p:clrMapOvr>
    <a:masterClrMapping/>
  </p:clrMapOvr>
  <p:transition>
    <p:push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476672"/>
            <a:ext cx="7498080" cy="1296144"/>
          </a:xfrm>
        </p:spPr>
        <p:txBody>
          <a:bodyPr>
            <a:noAutofit/>
          </a:bodyPr>
          <a:lstStyle/>
          <a:p>
            <a:r>
              <a:rPr lang="ru-RU" sz="3600" b="1" i="1" dirty="0" smtClean="0">
                <a:latin typeface="Times New Roman" pitchFamily="18" charset="0"/>
                <a:cs typeface="Times New Roman" pitchFamily="18" charset="0"/>
              </a:rPr>
              <a:t>Мотивация</a:t>
            </a:r>
            <a:r>
              <a:rPr lang="ru-RU" sz="2000" dirty="0" smtClean="0">
                <a:latin typeface="Times New Roman" pitchFamily="18" charset="0"/>
                <a:cs typeface="Times New Roman" pitchFamily="18" charset="0"/>
              </a:rPr>
              <a:t> – это процесс, с помощью которого руководитель активизирует работу людей и побуждает их эффективно трудиться для достижения целей организации как средства удовлетворения их собственного желания.</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slide_1.jpg"/>
          <p:cNvPicPr>
            <a:picLocks noGrp="1" noChangeAspect="1"/>
          </p:cNvPicPr>
          <p:nvPr>
            <p:ph idx="1"/>
          </p:nvPr>
        </p:nvPicPr>
        <p:blipFill>
          <a:blip r:embed="rId2" cstate="print"/>
          <a:stretch>
            <a:fillRect/>
          </a:stretch>
        </p:blipFill>
        <p:spPr>
          <a:xfrm>
            <a:off x="1331640" y="1916832"/>
            <a:ext cx="7560840" cy="4752528"/>
          </a:xfrm>
        </p:spPr>
      </p:pic>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0"/>
            <a:ext cx="7920880" cy="2276872"/>
          </a:xfrm>
        </p:spPr>
        <p:txBody>
          <a:bodyPr>
            <a:noAutofit/>
          </a:bodyPr>
          <a:lstStyle/>
          <a:p>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Наиболее распространенные теории мотивации  подразделяются на две категории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1)</a:t>
            </a:r>
            <a:r>
              <a:rPr lang="ru-RU" sz="1800" i="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Содержательные</a:t>
            </a:r>
            <a:r>
              <a:rPr lang="ru-RU" sz="1800" dirty="0" smtClean="0">
                <a:latin typeface="Times New Roman" pitchFamily="18" charset="0"/>
                <a:cs typeface="Times New Roman" pitchFamily="18" charset="0"/>
              </a:rPr>
              <a:t> теории мотивации, ориентированные на определение потребности и связанные с ними факторы, определяющие поведение людей;</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2)</a:t>
            </a:r>
            <a:r>
              <a:rPr lang="ru-RU" sz="1800" i="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Процессуальные</a:t>
            </a:r>
            <a:r>
              <a:rPr lang="ru-RU" sz="1800" i="1"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теории мотивации, базирующиеся на анализе того, как человек распределяет усилия для достижения различных целей и как выбирает конкретный вид поведения.</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pic>
        <p:nvPicPr>
          <p:cNvPr id="4" name="Содержимое 3" descr="image003.gif"/>
          <p:cNvPicPr>
            <a:picLocks noGrp="1" noChangeAspect="1"/>
          </p:cNvPicPr>
          <p:nvPr>
            <p:ph idx="1"/>
          </p:nvPr>
        </p:nvPicPr>
        <p:blipFill>
          <a:blip r:embed="rId2" cstate="print"/>
          <a:stretch>
            <a:fillRect/>
          </a:stretch>
        </p:blipFill>
        <p:spPr>
          <a:xfrm>
            <a:off x="1187624" y="2348880"/>
            <a:ext cx="7776864" cy="4320480"/>
          </a:xfrm>
        </p:spPr>
      </p:pic>
    </p:spTree>
  </p:cSld>
  <p:clrMapOvr>
    <a:masterClrMapping/>
  </p:clrMapOvr>
  <p:transition>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0"/>
            <a:ext cx="7956376" cy="2348880"/>
          </a:xfrm>
        </p:spPr>
        <p:txBody>
          <a:bodyPr>
            <a:normAutofit/>
          </a:bodyPr>
          <a:lstStyle/>
          <a:p>
            <a:r>
              <a:rPr lang="ru-RU" sz="2400" b="1" dirty="0" smtClean="0">
                <a:latin typeface="Times New Roman" pitchFamily="18" charset="0"/>
                <a:cs typeface="Times New Roman" pitchFamily="18" charset="0"/>
              </a:rPr>
              <a:t>Теория иерархии потребностей А. </a:t>
            </a:r>
            <a:r>
              <a:rPr lang="ru-RU" sz="2400" b="1" dirty="0" err="1" smtClean="0">
                <a:latin typeface="Times New Roman" pitchFamily="18" charset="0"/>
                <a:cs typeface="Times New Roman" pitchFamily="18" charset="0"/>
              </a:rPr>
              <a:t>Маслоу</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Согласно которой  успех побуждения работников к производительному труду зависит от того, насколько правильно учтены актуальные потребности человека. Заслуга </a:t>
            </a:r>
            <a:r>
              <a:rPr lang="ru-RU" sz="2000" dirty="0" err="1" smtClean="0">
                <a:latin typeface="Times New Roman" pitchFamily="18" charset="0"/>
                <a:cs typeface="Times New Roman" pitchFamily="18" charset="0"/>
              </a:rPr>
              <a:t>А.Маслоу</a:t>
            </a:r>
            <a:r>
              <a:rPr lang="ru-RU" sz="2000" dirty="0" smtClean="0">
                <a:latin typeface="Times New Roman" pitchFamily="18" charset="0"/>
                <a:cs typeface="Times New Roman" pitchFamily="18" charset="0"/>
              </a:rPr>
              <a:t> состоит в том, что он все потребности человека расположил в виде строгой иерархической структуры,  к которой относятся:</a:t>
            </a:r>
            <a:endParaRPr lang="ru-RU" sz="2000" dirty="0">
              <a:latin typeface="Times New Roman" pitchFamily="18" charset="0"/>
              <a:cs typeface="Times New Roman" pitchFamily="18" charset="0"/>
            </a:endParaRPr>
          </a:p>
        </p:txBody>
      </p:sp>
      <p:pic>
        <p:nvPicPr>
          <p:cNvPr id="9" name="Содержимое 8" descr="image011.GIF"/>
          <p:cNvPicPr>
            <a:picLocks noGrp="1" noChangeAspect="1"/>
          </p:cNvPicPr>
          <p:nvPr>
            <p:ph idx="1"/>
          </p:nvPr>
        </p:nvPicPr>
        <p:blipFill>
          <a:blip r:embed="rId2" cstate="print"/>
          <a:stretch>
            <a:fillRect/>
          </a:stretch>
        </p:blipFill>
        <p:spPr>
          <a:xfrm>
            <a:off x="1403648" y="2348880"/>
            <a:ext cx="6768752" cy="4214506"/>
          </a:xfrm>
        </p:spPr>
      </p:pic>
    </p:spTree>
  </p:cSld>
  <p:clrMapOvr>
    <a:masterClrMapping/>
  </p:clrMapOvr>
  <p:transition>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1800" b="1" dirty="0" smtClean="0"/>
              <a:t/>
            </a:r>
            <a:br>
              <a:rPr lang="ru-RU" sz="1800" b="1" dirty="0" smtClean="0"/>
            </a:br>
            <a:r>
              <a:rPr lang="ru-RU" sz="2700" b="1" dirty="0" smtClean="0">
                <a:latin typeface="Times New Roman" pitchFamily="18" charset="0"/>
                <a:cs typeface="Times New Roman" pitchFamily="18" charset="0"/>
              </a:rPr>
              <a:t>Теория потребностей Мак </a:t>
            </a:r>
            <a:r>
              <a:rPr lang="ru-RU" sz="2700" b="1" dirty="0" err="1" smtClean="0">
                <a:latin typeface="Times New Roman" pitchFamily="18" charset="0"/>
                <a:cs typeface="Times New Roman" pitchFamily="18" charset="0"/>
              </a:rPr>
              <a:t>Клелланда</a:t>
            </a:r>
            <a:r>
              <a:rPr lang="ru-RU" sz="1800"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представляет собой как бы усеченный вариант модели мотивации А. </a:t>
            </a:r>
            <a:r>
              <a:rPr lang="ru-RU" sz="2200" dirty="0" err="1" smtClean="0">
                <a:latin typeface="Times New Roman" pitchFamily="18" charset="0"/>
                <a:cs typeface="Times New Roman" pitchFamily="18" charset="0"/>
              </a:rPr>
              <a:t>Маслоу</a:t>
            </a:r>
            <a:r>
              <a:rPr lang="ru-RU" sz="2200" dirty="0" smtClean="0">
                <a:latin typeface="Times New Roman" pitchFamily="18" charset="0"/>
                <a:cs typeface="Times New Roman" pitchFamily="18" charset="0"/>
              </a:rPr>
              <a:t>, где основной упор делается на потребности высших уровней. Мак </a:t>
            </a:r>
            <a:r>
              <a:rPr lang="ru-RU" sz="2200" dirty="0" err="1" smtClean="0">
                <a:latin typeface="Times New Roman" pitchFamily="18" charset="0"/>
                <a:cs typeface="Times New Roman" pitchFamily="18" charset="0"/>
              </a:rPr>
              <a:t>Клелланд</a:t>
            </a:r>
            <a:r>
              <a:rPr lang="ru-RU" sz="2200" dirty="0" smtClean="0">
                <a:latin typeface="Times New Roman" pitchFamily="18" charset="0"/>
                <a:cs typeface="Times New Roman" pitchFamily="18" charset="0"/>
              </a:rPr>
              <a:t> исходил из того, что людям присущи три потребности:</a:t>
            </a:r>
            <a:endParaRPr lang="ru-RU" sz="2200" dirty="0">
              <a:latin typeface="Times New Roman" pitchFamily="18" charset="0"/>
              <a:cs typeface="Times New Roman" pitchFamily="18" charset="0"/>
            </a:endParaRPr>
          </a:p>
        </p:txBody>
      </p:sp>
      <p:pic>
        <p:nvPicPr>
          <p:cNvPr id="4" name="Содержимое 3" descr="ris_41-02.gif"/>
          <p:cNvPicPr>
            <a:picLocks noGrp="1" noChangeAspect="1"/>
          </p:cNvPicPr>
          <p:nvPr>
            <p:ph idx="1"/>
          </p:nvPr>
        </p:nvPicPr>
        <p:blipFill>
          <a:blip r:embed="rId2" cstate="print"/>
          <a:stretch>
            <a:fillRect/>
          </a:stretch>
        </p:blipFill>
        <p:spPr>
          <a:xfrm>
            <a:off x="1331641" y="1733550"/>
            <a:ext cx="7560840" cy="5124450"/>
          </a:xfrm>
        </p:spPr>
      </p:pic>
    </p:spTree>
  </p:cSld>
  <p:clrMapOvr>
    <a:masterClrMapping/>
  </p:clrMapOvr>
  <p:transition>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ome\Desktop\dvuxfaktornaya-teoriya-gercberga.jpg"/>
          <p:cNvPicPr>
            <a:picLocks noChangeAspect="1" noChangeArrowheads="1"/>
          </p:cNvPicPr>
          <p:nvPr/>
        </p:nvPicPr>
        <p:blipFill>
          <a:blip r:embed="rId2" cstate="print"/>
          <a:srcRect/>
          <a:stretch>
            <a:fillRect/>
          </a:stretch>
        </p:blipFill>
        <p:spPr bwMode="auto">
          <a:xfrm>
            <a:off x="1115616" y="332656"/>
            <a:ext cx="7748984" cy="5976664"/>
          </a:xfrm>
          <a:prstGeom prst="rect">
            <a:avLst/>
          </a:prstGeom>
          <a:noFill/>
        </p:spPr>
      </p:pic>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latin typeface="Times New Roman" pitchFamily="18" charset="0"/>
                <a:cs typeface="Times New Roman" pitchFamily="18" charset="0"/>
              </a:rPr>
              <a:t>Разработана Виктором </a:t>
            </a:r>
            <a:r>
              <a:rPr lang="ru-RU" sz="3200" dirty="0" err="1" smtClean="0">
                <a:latin typeface="Times New Roman" pitchFamily="18" charset="0"/>
                <a:cs typeface="Times New Roman" pitchFamily="18" charset="0"/>
              </a:rPr>
              <a:t>Врумом</a:t>
            </a:r>
            <a:r>
              <a:rPr lang="ru-RU" sz="3200" dirty="0" smtClean="0">
                <a:latin typeface="Times New Roman" pitchFamily="18" charset="0"/>
                <a:cs typeface="Times New Roman" pitchFamily="18" charset="0"/>
              </a:rPr>
              <a:t> в 1964 г.</a:t>
            </a:r>
            <a:endParaRPr lang="ru-RU" sz="3200" dirty="0">
              <a:latin typeface="Times New Roman" pitchFamily="18" charset="0"/>
              <a:cs typeface="Times New Roman" pitchFamily="18" charset="0"/>
            </a:endParaRPr>
          </a:p>
        </p:txBody>
      </p:sp>
      <p:pic>
        <p:nvPicPr>
          <p:cNvPr id="4" name="Содержимое 3" descr="-15-728.jpg"/>
          <p:cNvPicPr>
            <a:picLocks noGrp="1" noChangeAspect="1"/>
          </p:cNvPicPr>
          <p:nvPr>
            <p:ph idx="1"/>
          </p:nvPr>
        </p:nvPicPr>
        <p:blipFill>
          <a:blip r:embed="rId2" cstate="print"/>
          <a:stretch>
            <a:fillRect/>
          </a:stretch>
        </p:blipFill>
        <p:spPr>
          <a:xfrm>
            <a:off x="1403648" y="1340768"/>
            <a:ext cx="7344816" cy="5256584"/>
          </a:xfrm>
        </p:spPr>
      </p:pic>
    </p:spTree>
  </p:cSld>
  <p:clrMapOvr>
    <a:masterClrMapping/>
  </p:clrMapOvr>
  <p:transition>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    Теория справедливости</a:t>
            </a:r>
            <a:r>
              <a:rPr lang="ru-RU" dirty="0" smtClean="0"/>
              <a:t> </a:t>
            </a:r>
            <a:endParaRPr lang="ru-RU" dirty="0"/>
          </a:p>
        </p:txBody>
      </p:sp>
      <p:pic>
        <p:nvPicPr>
          <p:cNvPr id="4" name="Содержимое 3" descr="maxresdefault.jpg"/>
          <p:cNvPicPr>
            <a:picLocks noGrp="1" noChangeAspect="1"/>
          </p:cNvPicPr>
          <p:nvPr>
            <p:ph idx="1"/>
          </p:nvPr>
        </p:nvPicPr>
        <p:blipFill rotWithShape="1">
          <a:blip r:embed="rId2" cstate="print"/>
          <a:srcRect l="9786" t="7430" r="8687"/>
          <a:stretch/>
        </p:blipFill>
        <p:spPr>
          <a:xfrm>
            <a:off x="1547664" y="1340768"/>
            <a:ext cx="7174324" cy="5184575"/>
          </a:xfrm>
        </p:spPr>
      </p:pic>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7624" y="332656"/>
            <a:ext cx="7704856" cy="523220"/>
          </a:xfrm>
          <a:prstGeom prst="rect">
            <a:avLst/>
          </a:prstGeom>
        </p:spPr>
        <p:txBody>
          <a:bodyPr wrap="square">
            <a:spAutoFit/>
          </a:bodyPr>
          <a:lstStyle/>
          <a:p>
            <a:r>
              <a:rPr lang="ru-RU" sz="2800" b="1" dirty="0" smtClean="0">
                <a:latin typeface="Times New Roman" pitchFamily="18" charset="0"/>
                <a:cs typeface="Times New Roman" pitchFamily="18" charset="0"/>
              </a:rPr>
              <a:t>Модель Портера–</a:t>
            </a:r>
            <a:r>
              <a:rPr lang="ru-RU" sz="2800" b="1" dirty="0" err="1" smtClean="0">
                <a:latin typeface="Times New Roman" pitchFamily="18" charset="0"/>
                <a:cs typeface="Times New Roman" pitchFamily="18" charset="0"/>
              </a:rPr>
              <a:t>Лоулера</a:t>
            </a:r>
            <a:r>
              <a:rPr lang="ru-RU" sz="2800" dirty="0" smtClean="0">
                <a:latin typeface="Times New Roman" pitchFamily="18" charset="0"/>
                <a:cs typeface="Times New Roman" pitchFamily="18" charset="0"/>
              </a:rPr>
              <a:t> </a:t>
            </a:r>
            <a:endParaRPr lang="ru-RU"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713" t="39025" r="39772" b="33116"/>
          <a:stretch/>
        </p:blipFill>
        <p:spPr bwMode="auto">
          <a:xfrm>
            <a:off x="1403648" y="1340768"/>
            <a:ext cx="7359845"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push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1459</TotalTime>
  <Words>21</Words>
  <Application>Microsoft Office PowerPoint</Application>
  <PresentationFormat>Экран (4:3)</PresentationFormat>
  <Paragraphs>8</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Солнцестояние</vt:lpstr>
      <vt:lpstr>Тема презентации: ФУНКЦИИ МОТИВАЦИИ</vt:lpstr>
      <vt:lpstr>Мотивация – это процесс, с помощью которого руководитель активизирует работу людей и побуждает их эффективно трудиться для достижения целей организации как средства удовлетворения их собственного желания.  </vt:lpstr>
      <vt:lpstr>  Наиболее распространенные теории мотивации  подразделяются на две категории : 1) Содержательные теории мотивации, ориентированные на определение потребности и связанные с ними факторы, определяющие поведение людей; 2) Процессуальные теории мотивации, базирующиеся на анализе того, как человек распределяет усилия для достижения различных целей и как выбирает конкретный вид поведения.  </vt:lpstr>
      <vt:lpstr>Теория иерархии потребностей А. Маслоу.  Согласно которой  успех побуждения работников к производительному труду зависит от того, насколько правильно учтены актуальные потребности человека. Заслуга А.Маслоу состоит в том, что он все потребности человека расположил в виде строгой иерархической структуры,  к которой относятся:</vt:lpstr>
      <vt:lpstr> Теория потребностей Мак Клелланда представляет собой как бы усеченный вариант модели мотивации А. Маслоу, где основной упор делается на потребности высших уровней. Мак Клелланд исходил из того, что людям присущи три потребности:</vt:lpstr>
      <vt:lpstr>Презентация PowerPoint</vt:lpstr>
      <vt:lpstr>Разработана Виктором Врумом в 1964 г.</vt:lpstr>
      <vt:lpstr>    Теория справедливости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презентации: ФУНКЦИИ МОТИВАЦИИ</dc:title>
  <dc:creator>Home</dc:creator>
  <cp:lastModifiedBy>User</cp:lastModifiedBy>
  <cp:revision>30</cp:revision>
  <dcterms:created xsi:type="dcterms:W3CDTF">2016-05-25T15:13:49Z</dcterms:created>
  <dcterms:modified xsi:type="dcterms:W3CDTF">2021-01-26T14:50:40Z</dcterms:modified>
</cp:coreProperties>
</file>